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0104100" cy="11303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00503000000020004" pitchFamily="2" charset="0"/>
      <p:regular r:id="rId20"/>
      <p:bold r:id="rId21"/>
      <p:italic r:id="rId22"/>
      <p:boldItalic r:id="rId23"/>
    </p:embeddedFont>
    <p:embeddedFont>
      <p:font typeface="Playfair Display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79i10VWldcGWALnGjpz3wBw8a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08D88-9289-4D52-9CD2-6B89E1CBA5D9}">
  <a:tblStyle styleId="{BDB08D88-9289-4D52-9CD2-6B89E1CBA5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72" d="100"/>
          <a:sy n="72" d="100"/>
        </p:scale>
        <p:origin x="3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ee41e55db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10ee41e55d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ee41e55db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10ee41e55d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ee41e55db_0_1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10ee41e55d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ee41e55db_0_1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10ee41e55d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e41e55db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g10ee41e55d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ee41e55db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10ee41e55d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3371e261b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1b3371e26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1c0d62a97_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d1c0d62a9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3371e261b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1b3371e26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c0d62a97_2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d1c0d62a9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1c0d62a97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d1c0d62a9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8854788" y="10517186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0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18854788" y="10517186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 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6"/>
          <p:cNvCxnSpPr/>
          <p:nvPr/>
        </p:nvCxnSpPr>
        <p:spPr>
          <a:xfrm>
            <a:off x="-1" y="11296650"/>
            <a:ext cx="20104102" cy="0"/>
          </a:xfrm>
          <a:prstGeom prst="straightConnector1">
            <a:avLst/>
          </a:prstGeom>
          <a:noFill/>
          <a:ln w="22850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6"/>
          <p:cNvCxnSpPr/>
          <p:nvPr/>
        </p:nvCxnSpPr>
        <p:spPr>
          <a:xfrm>
            <a:off x="-1" y="11274425"/>
            <a:ext cx="20075406" cy="0"/>
          </a:xfrm>
          <a:prstGeom prst="straightConnector1">
            <a:avLst/>
          </a:prstGeom>
          <a:noFill/>
          <a:ln w="22850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6"/>
          <p:cNvCxnSpPr/>
          <p:nvPr/>
        </p:nvCxnSpPr>
        <p:spPr>
          <a:xfrm flipH="1">
            <a:off x="28574" y="47625"/>
            <a:ext cx="2" cy="11214100"/>
          </a:xfrm>
          <a:prstGeom prst="straightConnector1">
            <a:avLst/>
          </a:prstGeom>
          <a:noFill/>
          <a:ln w="56175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6"/>
          <p:cNvCxnSpPr/>
          <p:nvPr/>
        </p:nvCxnSpPr>
        <p:spPr>
          <a:xfrm>
            <a:off x="-1" y="23812"/>
            <a:ext cx="20104102" cy="1"/>
          </a:xfrm>
          <a:prstGeom prst="straightConnector1">
            <a:avLst/>
          </a:prstGeom>
          <a:noFill/>
          <a:ln w="46975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6"/>
          <p:cNvSpPr/>
          <p:nvPr/>
        </p:nvSpPr>
        <p:spPr>
          <a:xfrm>
            <a:off x="20075525" y="11261725"/>
            <a:ext cx="28061" cy="23811"/>
          </a:xfrm>
          <a:prstGeom prst="rect">
            <a:avLst/>
          </a:prstGeom>
          <a:solidFill>
            <a:srgbClr val="E76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6"/>
          <p:cNvCxnSpPr/>
          <p:nvPr/>
        </p:nvCxnSpPr>
        <p:spPr>
          <a:xfrm flipH="1">
            <a:off x="20075523" y="47625"/>
            <a:ext cx="1" cy="11214100"/>
          </a:xfrm>
          <a:prstGeom prst="straightConnector1">
            <a:avLst/>
          </a:prstGeom>
          <a:noFill/>
          <a:ln w="56175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18854788" y="10517186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8854788" y="10517186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2">
  <p:cSld name="Default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8854788" y="10517186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3">
  <p:cSld name="Default 3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18854788" y="10517186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4">
  <p:cSld name="Default 4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581025" y="407987"/>
            <a:ext cx="18942050" cy="4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8854788" y="10517186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5">
  <p:cSld name="Default 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18854788" y="10517186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005205" y="452643"/>
            <a:ext cx="18093690" cy="218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  <a:defRPr sz="5400" b="0" i="0" u="none" strike="noStrike" cap="none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1005205" y="2637366"/>
            <a:ext cx="18093690" cy="866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18854788" y="10517186"/>
            <a:ext cx="244427" cy="2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ical4u.com/guidance-to-fiber-optic-cable-selectio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/>
          <p:nvPr/>
        </p:nvSpPr>
        <p:spPr>
          <a:xfrm>
            <a:off x="-6352" y="15875"/>
            <a:ext cx="20104102" cy="11309350"/>
          </a:xfrm>
          <a:prstGeom prst="rect">
            <a:avLst/>
          </a:prstGeom>
          <a:solidFill>
            <a:srgbClr val="FFFFFF">
              <a:alpha val="97254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-6352" y="15875"/>
            <a:ext cx="9376680" cy="647687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471486" y="415925"/>
            <a:ext cx="1846265" cy="184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603875" y="1336675"/>
            <a:ext cx="146052" cy="1476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2508250" y="734059"/>
            <a:ext cx="3810000" cy="136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lang="en-US" sz="42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11904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lang="en-US" sz="42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6117887" y="420687"/>
            <a:ext cx="3405189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b="0" i="1" u="none" strike="noStrike" cap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3983192" y="5670541"/>
            <a:ext cx="14655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Single-Stage RC Coupled Amplifier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3544749" y="4723229"/>
            <a:ext cx="136398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endParaRPr sz="4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0567" y="1069975"/>
            <a:ext cx="8763000" cy="460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" name="Google Shape;52;p1"/>
          <p:cNvGraphicFramePr/>
          <p:nvPr/>
        </p:nvGraphicFramePr>
        <p:xfrm>
          <a:off x="952500" y="7508200"/>
          <a:ext cx="18199100" cy="2240190"/>
        </p:xfrm>
        <a:graphic>
          <a:graphicData uri="http://schemas.openxmlformats.org/drawingml/2006/table">
            <a:tbl>
              <a:tblPr>
                <a:noFill/>
                <a:tableStyleId>{BDB08D88-9289-4D52-9CD2-6B89E1CBA5D9}</a:tableStyleId>
              </a:tblPr>
              <a:tblGrid>
                <a:gridCol w="909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4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Pavan Kumar C Banasode</a:t>
                      </a:r>
                      <a:endParaRPr sz="37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1RV21EC116</a:t>
                      </a:r>
                      <a:endParaRPr sz="37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Shreyas S</a:t>
                      </a:r>
                      <a:endParaRPr sz="37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1RV21EC142</a:t>
                      </a:r>
                      <a:endParaRPr sz="37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Prajwal Sajji</a:t>
                      </a:r>
                      <a:endParaRPr sz="37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1RV21EC121</a:t>
                      </a:r>
                      <a:endParaRPr sz="37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ee41e55db_0_75"/>
          <p:cNvSpPr/>
          <p:nvPr/>
        </p:nvSpPr>
        <p:spPr>
          <a:xfrm>
            <a:off x="0" y="0"/>
            <a:ext cx="20110500" cy="11309400"/>
          </a:xfrm>
          <a:prstGeom prst="rect">
            <a:avLst/>
          </a:prstGeom>
          <a:solidFill>
            <a:srgbClr val="FFFFFF">
              <a:alpha val="97647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0ee41e55db_0_75"/>
          <p:cNvSpPr/>
          <p:nvPr/>
        </p:nvSpPr>
        <p:spPr>
          <a:xfrm>
            <a:off x="1004887" y="301624"/>
            <a:ext cx="7095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g10ee41e55db_0_75"/>
          <p:cNvGrpSpPr/>
          <p:nvPr/>
        </p:nvGrpSpPr>
        <p:grpSpPr>
          <a:xfrm>
            <a:off x="2987673" y="722311"/>
            <a:ext cx="56866" cy="56862"/>
            <a:chOff x="-1" y="-1"/>
            <a:chExt cx="56866" cy="56862"/>
          </a:xfrm>
        </p:grpSpPr>
        <p:sp>
          <p:nvSpPr>
            <p:cNvPr id="204" name="Google Shape;204;g10ee41e55db_0_75"/>
            <p:cNvSpPr/>
            <p:nvPr/>
          </p:nvSpPr>
          <p:spPr>
            <a:xfrm>
              <a:off x="-1" y="-1"/>
              <a:ext cx="42282" cy="56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10ee41e55db_0_75"/>
            <p:cNvSpPr/>
            <p:nvPr/>
          </p:nvSpPr>
          <p:spPr>
            <a:xfrm>
              <a:off x="28461" y="4012"/>
              <a:ext cx="28404" cy="487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g10ee41e55db_0_75"/>
          <p:cNvGrpSpPr/>
          <p:nvPr/>
        </p:nvGrpSpPr>
        <p:grpSpPr>
          <a:xfrm>
            <a:off x="3003550" y="735011"/>
            <a:ext cx="25402" cy="31431"/>
            <a:chOff x="0" y="-1"/>
            <a:chExt cx="25402" cy="31428"/>
          </a:xfrm>
        </p:grpSpPr>
        <p:sp>
          <p:nvSpPr>
            <p:cNvPr id="207" name="Google Shape;207;g10ee41e55db_0_75"/>
            <p:cNvSpPr/>
            <p:nvPr/>
          </p:nvSpPr>
          <p:spPr>
            <a:xfrm>
              <a:off x="0" y="-1"/>
              <a:ext cx="22248" cy="314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10ee41e55db_0_75"/>
            <p:cNvSpPr/>
            <p:nvPr/>
          </p:nvSpPr>
          <p:spPr>
            <a:xfrm>
              <a:off x="6826" y="18292"/>
              <a:ext cx="1857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10ee41e55db_0_75"/>
            <p:cNvSpPr/>
            <p:nvPr/>
          </p:nvSpPr>
          <p:spPr>
            <a:xfrm>
              <a:off x="9915" y="2953"/>
              <a:ext cx="13176" cy="126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g10ee41e55db_0_75"/>
          <p:cNvSpPr txBox="1"/>
          <p:nvPr/>
        </p:nvSpPr>
        <p:spPr>
          <a:xfrm>
            <a:off x="1822450" y="467994"/>
            <a:ext cx="137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g10ee41e55db_0_75"/>
          <p:cNvCxnSpPr/>
          <p:nvPr/>
        </p:nvCxnSpPr>
        <p:spPr>
          <a:xfrm>
            <a:off x="1008061" y="1192212"/>
            <a:ext cx="18527100" cy="0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g10ee41e55db_0_75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13" name="Google Shape;213;g10ee41e55db_0_75"/>
          <p:cNvSpPr txBox="1"/>
          <p:nvPr/>
        </p:nvSpPr>
        <p:spPr>
          <a:xfrm>
            <a:off x="1258562" y="1559360"/>
            <a:ext cx="1758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</a:pPr>
            <a:r>
              <a:rPr lang="en-US" sz="5400" b="1" i="0" u="none" strike="noStrike" cap="none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5400" b="1" i="0" u="none" strike="noStrike" cap="none" dirty="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10ee41e55db_0_75"/>
          <p:cNvSpPr txBox="1"/>
          <p:nvPr/>
        </p:nvSpPr>
        <p:spPr>
          <a:xfrm>
            <a:off x="833912" y="2849908"/>
            <a:ext cx="18436200" cy="57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Char char="▪"/>
            </a:pPr>
            <a:r>
              <a:rPr lang="en-US" sz="4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RC coupled amplifier offers a constant gain over a wide frequency band.</a:t>
            </a:r>
            <a:endParaRPr sz="4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Char char="▪"/>
            </a:pPr>
            <a:r>
              <a:rPr lang="en-US" sz="4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circuit is very compact and extremely light.</a:t>
            </a:r>
            <a:endParaRPr sz="4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Char char="▪"/>
            </a:pPr>
            <a:r>
              <a:rPr lang="en-US" sz="4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used the resistor and the capacitor which are not expensive so the cost is low.</a:t>
            </a:r>
            <a:endParaRPr sz="4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Char char="▪"/>
            </a:pPr>
            <a:r>
              <a:rPr lang="en-US" sz="4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frequency response of RC coupled amplifier is excellent.</a:t>
            </a:r>
            <a:endParaRPr sz="4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Arial"/>
              <a:buNone/>
            </a:pPr>
            <a:endParaRPr sz="375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228600" algn="just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ee41e55db_0_92"/>
          <p:cNvSpPr/>
          <p:nvPr/>
        </p:nvSpPr>
        <p:spPr>
          <a:xfrm>
            <a:off x="-3250" y="-3200"/>
            <a:ext cx="20110500" cy="11309400"/>
          </a:xfrm>
          <a:prstGeom prst="rect">
            <a:avLst/>
          </a:prstGeom>
          <a:solidFill>
            <a:srgbClr val="FFFFFF">
              <a:alpha val="97647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0ee41e55db_0_92"/>
          <p:cNvSpPr/>
          <p:nvPr/>
        </p:nvSpPr>
        <p:spPr>
          <a:xfrm>
            <a:off x="1004887" y="301624"/>
            <a:ext cx="7095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g10ee41e55db_0_92"/>
          <p:cNvGrpSpPr/>
          <p:nvPr/>
        </p:nvGrpSpPr>
        <p:grpSpPr>
          <a:xfrm>
            <a:off x="2987673" y="722311"/>
            <a:ext cx="56866" cy="56862"/>
            <a:chOff x="-1" y="-1"/>
            <a:chExt cx="56866" cy="56862"/>
          </a:xfrm>
        </p:grpSpPr>
        <p:sp>
          <p:nvSpPr>
            <p:cNvPr id="222" name="Google Shape;222;g10ee41e55db_0_92"/>
            <p:cNvSpPr/>
            <p:nvPr/>
          </p:nvSpPr>
          <p:spPr>
            <a:xfrm>
              <a:off x="-1" y="-1"/>
              <a:ext cx="42282" cy="56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0ee41e55db_0_92"/>
            <p:cNvSpPr/>
            <p:nvPr/>
          </p:nvSpPr>
          <p:spPr>
            <a:xfrm>
              <a:off x="28461" y="4012"/>
              <a:ext cx="28404" cy="487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g10ee41e55db_0_92"/>
          <p:cNvGrpSpPr/>
          <p:nvPr/>
        </p:nvGrpSpPr>
        <p:grpSpPr>
          <a:xfrm>
            <a:off x="3003550" y="735011"/>
            <a:ext cx="25402" cy="31431"/>
            <a:chOff x="0" y="-1"/>
            <a:chExt cx="25402" cy="31428"/>
          </a:xfrm>
        </p:grpSpPr>
        <p:sp>
          <p:nvSpPr>
            <p:cNvPr id="225" name="Google Shape;225;g10ee41e55db_0_92"/>
            <p:cNvSpPr/>
            <p:nvPr/>
          </p:nvSpPr>
          <p:spPr>
            <a:xfrm>
              <a:off x="0" y="-1"/>
              <a:ext cx="22248" cy="314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10ee41e55db_0_92"/>
            <p:cNvSpPr/>
            <p:nvPr/>
          </p:nvSpPr>
          <p:spPr>
            <a:xfrm>
              <a:off x="6826" y="18292"/>
              <a:ext cx="1857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10ee41e55db_0_92"/>
            <p:cNvSpPr/>
            <p:nvPr/>
          </p:nvSpPr>
          <p:spPr>
            <a:xfrm>
              <a:off x="9915" y="2953"/>
              <a:ext cx="13176" cy="126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10ee41e55db_0_92"/>
          <p:cNvSpPr txBox="1"/>
          <p:nvPr/>
        </p:nvSpPr>
        <p:spPr>
          <a:xfrm>
            <a:off x="1822450" y="467994"/>
            <a:ext cx="137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g10ee41e55db_0_92"/>
          <p:cNvCxnSpPr/>
          <p:nvPr/>
        </p:nvCxnSpPr>
        <p:spPr>
          <a:xfrm>
            <a:off x="1008061" y="1192212"/>
            <a:ext cx="18527100" cy="0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g10ee41e55db_0_92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31" name="Google Shape;231;g10ee41e55db_0_92"/>
          <p:cNvSpPr txBox="1"/>
          <p:nvPr/>
        </p:nvSpPr>
        <p:spPr>
          <a:xfrm>
            <a:off x="1050607" y="1627186"/>
            <a:ext cx="1758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</a:pPr>
            <a:r>
              <a:rPr lang="en-US" sz="5400" b="1" i="0" u="none" strike="noStrike" cap="non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5400" b="1" i="0" u="none" strike="noStrike" cap="non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10ee41e55db_0_92"/>
          <p:cNvSpPr txBox="1"/>
          <p:nvPr/>
        </p:nvSpPr>
        <p:spPr>
          <a:xfrm>
            <a:off x="1004875" y="5247825"/>
            <a:ext cx="18265200" cy="2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RC coupled amplifier has poor impedance matching because its output impedance is several times larger than the device, at its end terminal.</a:t>
            </a:r>
            <a:endParaRPr sz="4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unsuitable for low frequency application.</a:t>
            </a:r>
            <a:endParaRPr sz="4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has low voltage and power gain.</a:t>
            </a:r>
            <a:endParaRPr sz="4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has narrow bandwidth.</a:t>
            </a:r>
            <a:endParaRPr sz="4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000"/>
              <a:buFont typeface="Times New Roman"/>
              <a:buChar char="●"/>
            </a:pPr>
            <a:r>
              <a:rPr lang="en-US" sz="4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has the tendency to become noisy at times.</a:t>
            </a:r>
            <a:endParaRPr sz="4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rgbClr val="000000"/>
              </a:buClr>
              <a:buSzPts val="3650"/>
              <a:buFont typeface="Arial"/>
              <a:buNone/>
            </a:pPr>
            <a:endParaRPr sz="365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50"/>
              <a:buFont typeface="Arial"/>
              <a:buNone/>
            </a:pPr>
            <a:endParaRPr sz="3650" b="0" i="0" u="none" strike="noStrike" cap="none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2286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ee41e55db_0_109"/>
          <p:cNvSpPr/>
          <p:nvPr/>
        </p:nvSpPr>
        <p:spPr>
          <a:xfrm>
            <a:off x="0" y="0"/>
            <a:ext cx="20110500" cy="11309400"/>
          </a:xfrm>
          <a:prstGeom prst="rect">
            <a:avLst/>
          </a:prstGeom>
          <a:solidFill>
            <a:srgbClr val="FFFFFF">
              <a:alpha val="97647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0ee41e55db_0_109"/>
          <p:cNvSpPr/>
          <p:nvPr/>
        </p:nvSpPr>
        <p:spPr>
          <a:xfrm>
            <a:off x="1004887" y="301624"/>
            <a:ext cx="7095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g10ee41e55db_0_109"/>
          <p:cNvGrpSpPr/>
          <p:nvPr/>
        </p:nvGrpSpPr>
        <p:grpSpPr>
          <a:xfrm>
            <a:off x="2987673" y="722311"/>
            <a:ext cx="56866" cy="56862"/>
            <a:chOff x="-1" y="-1"/>
            <a:chExt cx="56866" cy="56862"/>
          </a:xfrm>
        </p:grpSpPr>
        <p:sp>
          <p:nvSpPr>
            <p:cNvPr id="240" name="Google Shape;240;g10ee41e55db_0_109"/>
            <p:cNvSpPr/>
            <p:nvPr/>
          </p:nvSpPr>
          <p:spPr>
            <a:xfrm>
              <a:off x="-1" y="-1"/>
              <a:ext cx="42282" cy="56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10ee41e55db_0_109"/>
            <p:cNvSpPr/>
            <p:nvPr/>
          </p:nvSpPr>
          <p:spPr>
            <a:xfrm>
              <a:off x="28461" y="4012"/>
              <a:ext cx="28404" cy="487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g10ee41e55db_0_109"/>
          <p:cNvGrpSpPr/>
          <p:nvPr/>
        </p:nvGrpSpPr>
        <p:grpSpPr>
          <a:xfrm>
            <a:off x="3003550" y="735011"/>
            <a:ext cx="25402" cy="31431"/>
            <a:chOff x="0" y="-1"/>
            <a:chExt cx="25402" cy="31428"/>
          </a:xfrm>
        </p:grpSpPr>
        <p:sp>
          <p:nvSpPr>
            <p:cNvPr id="243" name="Google Shape;243;g10ee41e55db_0_109"/>
            <p:cNvSpPr/>
            <p:nvPr/>
          </p:nvSpPr>
          <p:spPr>
            <a:xfrm>
              <a:off x="0" y="-1"/>
              <a:ext cx="22248" cy="314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10ee41e55db_0_109"/>
            <p:cNvSpPr/>
            <p:nvPr/>
          </p:nvSpPr>
          <p:spPr>
            <a:xfrm>
              <a:off x="6826" y="18292"/>
              <a:ext cx="1857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10ee41e55db_0_109"/>
            <p:cNvSpPr/>
            <p:nvPr/>
          </p:nvSpPr>
          <p:spPr>
            <a:xfrm>
              <a:off x="9915" y="2953"/>
              <a:ext cx="13176" cy="126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10ee41e55db_0_109"/>
          <p:cNvSpPr txBox="1"/>
          <p:nvPr/>
        </p:nvSpPr>
        <p:spPr>
          <a:xfrm>
            <a:off x="1822450" y="467994"/>
            <a:ext cx="137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10ee41e55db_0_109"/>
          <p:cNvCxnSpPr/>
          <p:nvPr/>
        </p:nvCxnSpPr>
        <p:spPr>
          <a:xfrm>
            <a:off x="1008061" y="1192212"/>
            <a:ext cx="18527100" cy="0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g10ee41e55db_0_109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49" name="Google Shape;249;g10ee41e55db_0_109"/>
          <p:cNvSpPr txBox="1"/>
          <p:nvPr/>
        </p:nvSpPr>
        <p:spPr>
          <a:xfrm>
            <a:off x="1050607" y="1627186"/>
            <a:ext cx="1758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</a:pPr>
            <a:r>
              <a:rPr lang="en-US" sz="5400" b="1" i="0" u="none" strike="noStrike" cap="non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5400" b="1" i="0" u="none" strike="noStrike" cap="non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10ee41e55db_0_109"/>
          <p:cNvSpPr txBox="1"/>
          <p:nvPr/>
        </p:nvSpPr>
        <p:spPr>
          <a:xfrm>
            <a:off x="852200" y="2713625"/>
            <a:ext cx="186831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85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Times New Roman"/>
              <a:buChar char="●"/>
            </a:pPr>
            <a:r>
              <a:rPr lang="en-US" sz="40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RF Communications.</a:t>
            </a:r>
            <a:endParaRPr sz="4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5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Times New Roman"/>
              <a:buChar char="●"/>
            </a:pPr>
            <a:r>
              <a:rPr lang="en-US" sz="40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Optical Fiber Communications</a:t>
            </a:r>
            <a:r>
              <a:rPr lang="en-US" sz="40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5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Times New Roman"/>
              <a:buChar char="●"/>
            </a:pPr>
            <a:r>
              <a:rPr lang="en-US" sz="40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Public address systems as pre-amplifiers.</a:t>
            </a:r>
            <a:endParaRPr sz="4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57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Times New Roman"/>
              <a:buChar char="●"/>
            </a:pPr>
            <a:r>
              <a:rPr lang="en-US" sz="4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Widely used as Voltage amplifiers</a:t>
            </a:r>
            <a:endParaRPr sz="4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857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Times New Roman"/>
              <a:buChar char="●"/>
            </a:pPr>
            <a:r>
              <a:rPr lang="en-US" sz="40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Radio or TV Receivers as small signal amplifiers.</a:t>
            </a:r>
            <a:endParaRPr sz="40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ee41e55db_0_126"/>
          <p:cNvSpPr/>
          <p:nvPr/>
        </p:nvSpPr>
        <p:spPr>
          <a:xfrm>
            <a:off x="0" y="0"/>
            <a:ext cx="20110500" cy="11309400"/>
          </a:xfrm>
          <a:prstGeom prst="rect">
            <a:avLst/>
          </a:prstGeom>
          <a:solidFill>
            <a:srgbClr val="FFFFFF">
              <a:alpha val="97647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0ee41e55db_0_126"/>
          <p:cNvSpPr/>
          <p:nvPr/>
        </p:nvSpPr>
        <p:spPr>
          <a:xfrm>
            <a:off x="1004887" y="301624"/>
            <a:ext cx="7095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g10ee41e55db_0_126"/>
          <p:cNvGrpSpPr/>
          <p:nvPr/>
        </p:nvGrpSpPr>
        <p:grpSpPr>
          <a:xfrm>
            <a:off x="2987673" y="722311"/>
            <a:ext cx="56866" cy="56862"/>
            <a:chOff x="-1" y="-1"/>
            <a:chExt cx="56866" cy="56862"/>
          </a:xfrm>
        </p:grpSpPr>
        <p:sp>
          <p:nvSpPr>
            <p:cNvPr id="258" name="Google Shape;258;g10ee41e55db_0_126"/>
            <p:cNvSpPr/>
            <p:nvPr/>
          </p:nvSpPr>
          <p:spPr>
            <a:xfrm>
              <a:off x="-1" y="-1"/>
              <a:ext cx="42282" cy="56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10ee41e55db_0_126"/>
            <p:cNvSpPr/>
            <p:nvPr/>
          </p:nvSpPr>
          <p:spPr>
            <a:xfrm>
              <a:off x="28461" y="4012"/>
              <a:ext cx="28404" cy="487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g10ee41e55db_0_126"/>
          <p:cNvGrpSpPr/>
          <p:nvPr/>
        </p:nvGrpSpPr>
        <p:grpSpPr>
          <a:xfrm>
            <a:off x="3003550" y="735011"/>
            <a:ext cx="25402" cy="31431"/>
            <a:chOff x="0" y="-1"/>
            <a:chExt cx="25402" cy="31428"/>
          </a:xfrm>
        </p:grpSpPr>
        <p:sp>
          <p:nvSpPr>
            <p:cNvPr id="261" name="Google Shape;261;g10ee41e55db_0_126"/>
            <p:cNvSpPr/>
            <p:nvPr/>
          </p:nvSpPr>
          <p:spPr>
            <a:xfrm>
              <a:off x="0" y="-1"/>
              <a:ext cx="22248" cy="314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10ee41e55db_0_126"/>
            <p:cNvSpPr/>
            <p:nvPr/>
          </p:nvSpPr>
          <p:spPr>
            <a:xfrm>
              <a:off x="6826" y="18292"/>
              <a:ext cx="1857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10ee41e55db_0_126"/>
            <p:cNvSpPr/>
            <p:nvPr/>
          </p:nvSpPr>
          <p:spPr>
            <a:xfrm>
              <a:off x="9915" y="2953"/>
              <a:ext cx="13176" cy="126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g10ee41e55db_0_126"/>
          <p:cNvSpPr txBox="1"/>
          <p:nvPr/>
        </p:nvSpPr>
        <p:spPr>
          <a:xfrm>
            <a:off x="1822450" y="467994"/>
            <a:ext cx="137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g10ee41e55db_0_126"/>
          <p:cNvCxnSpPr/>
          <p:nvPr/>
        </p:nvCxnSpPr>
        <p:spPr>
          <a:xfrm>
            <a:off x="1008061" y="1192212"/>
            <a:ext cx="18527100" cy="0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g10ee41e55db_0_126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267" name="Google Shape;267;g10ee41e55db_0_126"/>
          <p:cNvSpPr txBox="1"/>
          <p:nvPr/>
        </p:nvSpPr>
        <p:spPr>
          <a:xfrm>
            <a:off x="1050607" y="1627186"/>
            <a:ext cx="1758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</a:pPr>
            <a:r>
              <a:rPr lang="en-US" sz="5400" b="1" i="0" u="none" strike="noStrike" cap="non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5400" b="1" i="0" u="none" strike="noStrike" cap="non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g10ee41e55db_0_126"/>
          <p:cNvSpPr txBox="1"/>
          <p:nvPr/>
        </p:nvSpPr>
        <p:spPr>
          <a:xfrm>
            <a:off x="833912" y="2849908"/>
            <a:ext cx="184362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457200" marR="0" lvl="0" indent="-488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Char char="●"/>
            </a:pPr>
            <a:r>
              <a:rPr lang="en-US" sz="4100">
                <a:latin typeface="Times New Roman"/>
                <a:ea typeface="Times New Roman"/>
                <a:cs typeface="Times New Roman"/>
                <a:sym typeface="Times New Roman"/>
              </a:rPr>
              <a:t>A single-stage RC Coupled amplifier circuit, using BJT, was constructed and simulated in LTspice.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88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Char char="●"/>
            </a:pPr>
            <a:r>
              <a:rPr lang="en-US" sz="4100">
                <a:latin typeface="Times New Roman"/>
                <a:ea typeface="Times New Roman"/>
                <a:cs typeface="Times New Roman"/>
                <a:sym typeface="Times New Roman"/>
              </a:rPr>
              <a:t>The input and output waveforms were analysed.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88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imes New Roman"/>
              <a:buChar char="●"/>
            </a:pPr>
            <a:r>
              <a:rPr lang="en-US" sz="4100">
                <a:latin typeface="Times New Roman"/>
                <a:ea typeface="Times New Roman"/>
                <a:cs typeface="Times New Roman"/>
                <a:sym typeface="Times New Roman"/>
              </a:rPr>
              <a:t>Theoretical values were verified.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rgbClr val="FFFFFF">
              <a:alpha val="97254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004887" y="301624"/>
            <a:ext cx="709614" cy="7096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"/>
          <p:cNvGrpSpPr/>
          <p:nvPr/>
        </p:nvGrpSpPr>
        <p:grpSpPr>
          <a:xfrm>
            <a:off x="2987673" y="722311"/>
            <a:ext cx="56887" cy="56875"/>
            <a:chOff x="-1" y="-1"/>
            <a:chExt cx="56885" cy="56874"/>
          </a:xfrm>
        </p:grpSpPr>
        <p:sp>
          <p:nvSpPr>
            <p:cNvPr id="60" name="Google Shape;60;p2"/>
            <p:cNvSpPr/>
            <p:nvPr/>
          </p:nvSpPr>
          <p:spPr>
            <a:xfrm>
              <a:off x="-1" y="-1"/>
              <a:ext cx="42276" cy="5687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461" y="4012"/>
              <a:ext cx="28423" cy="4875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003550" y="735011"/>
            <a:ext cx="25405" cy="31428"/>
            <a:chOff x="0" y="-1"/>
            <a:chExt cx="25404" cy="31426"/>
          </a:xfrm>
        </p:grpSpPr>
        <p:sp>
          <p:nvSpPr>
            <p:cNvPr id="63" name="Google Shape;63;p2"/>
            <p:cNvSpPr/>
            <p:nvPr/>
          </p:nvSpPr>
          <p:spPr>
            <a:xfrm>
              <a:off x="0" y="-1"/>
              <a:ext cx="22248" cy="314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26" y="18292"/>
              <a:ext cx="18578" cy="1313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915" y="2953"/>
              <a:ext cx="13174" cy="1270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"/>
          <p:cNvSpPr txBox="1"/>
          <p:nvPr/>
        </p:nvSpPr>
        <p:spPr>
          <a:xfrm>
            <a:off x="1822450" y="467994"/>
            <a:ext cx="1371600" cy="50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"/>
          <p:cNvCxnSpPr/>
          <p:nvPr/>
        </p:nvCxnSpPr>
        <p:spPr>
          <a:xfrm>
            <a:off x="1008061" y="1192212"/>
            <a:ext cx="18527178" cy="1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2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050607" y="1627186"/>
            <a:ext cx="17586964" cy="92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</a:pPr>
            <a:r>
              <a:rPr lang="en-US" sz="5400" b="1" i="0" u="none" strike="noStrike" cap="none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of presentation</a:t>
            </a:r>
            <a:endParaRPr sz="5400" b="1" i="0" u="none" strike="noStrike" cap="none" dirty="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33912" y="2849908"/>
            <a:ext cx="18436200" cy="6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5715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▪"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▪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RC Coupled Amplifier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▪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Direct Coupled v/s RC Coupled amplifier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Char char="▪"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▪"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▪"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▪"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▪"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482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Char char="▪"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41e55db_0_3"/>
          <p:cNvSpPr/>
          <p:nvPr/>
        </p:nvSpPr>
        <p:spPr>
          <a:xfrm>
            <a:off x="0" y="0"/>
            <a:ext cx="20110500" cy="11309400"/>
          </a:xfrm>
          <a:prstGeom prst="rect">
            <a:avLst/>
          </a:prstGeom>
          <a:solidFill>
            <a:srgbClr val="FFFFFF">
              <a:alpha val="97647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0ee41e55db_0_3"/>
          <p:cNvSpPr/>
          <p:nvPr/>
        </p:nvSpPr>
        <p:spPr>
          <a:xfrm>
            <a:off x="1004887" y="301624"/>
            <a:ext cx="7095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g10ee41e55db_0_3"/>
          <p:cNvGrpSpPr/>
          <p:nvPr/>
        </p:nvGrpSpPr>
        <p:grpSpPr>
          <a:xfrm>
            <a:off x="2987673" y="722311"/>
            <a:ext cx="56866" cy="56862"/>
            <a:chOff x="-1" y="-1"/>
            <a:chExt cx="56866" cy="56862"/>
          </a:xfrm>
        </p:grpSpPr>
        <p:sp>
          <p:nvSpPr>
            <p:cNvPr id="78" name="Google Shape;78;g10ee41e55db_0_3"/>
            <p:cNvSpPr/>
            <p:nvPr/>
          </p:nvSpPr>
          <p:spPr>
            <a:xfrm>
              <a:off x="-1" y="-1"/>
              <a:ext cx="42282" cy="56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0ee41e55db_0_3"/>
            <p:cNvSpPr/>
            <p:nvPr/>
          </p:nvSpPr>
          <p:spPr>
            <a:xfrm>
              <a:off x="28461" y="4012"/>
              <a:ext cx="28404" cy="487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g10ee41e55db_0_3"/>
          <p:cNvGrpSpPr/>
          <p:nvPr/>
        </p:nvGrpSpPr>
        <p:grpSpPr>
          <a:xfrm>
            <a:off x="3003550" y="735011"/>
            <a:ext cx="25402" cy="31431"/>
            <a:chOff x="0" y="-1"/>
            <a:chExt cx="25402" cy="31428"/>
          </a:xfrm>
        </p:grpSpPr>
        <p:sp>
          <p:nvSpPr>
            <p:cNvPr id="81" name="Google Shape;81;g10ee41e55db_0_3"/>
            <p:cNvSpPr/>
            <p:nvPr/>
          </p:nvSpPr>
          <p:spPr>
            <a:xfrm>
              <a:off x="0" y="-1"/>
              <a:ext cx="22248" cy="314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0ee41e55db_0_3"/>
            <p:cNvSpPr/>
            <p:nvPr/>
          </p:nvSpPr>
          <p:spPr>
            <a:xfrm>
              <a:off x="6826" y="18292"/>
              <a:ext cx="1857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0ee41e55db_0_3"/>
            <p:cNvSpPr/>
            <p:nvPr/>
          </p:nvSpPr>
          <p:spPr>
            <a:xfrm>
              <a:off x="9915" y="2953"/>
              <a:ext cx="13176" cy="126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g10ee41e55db_0_3"/>
          <p:cNvSpPr txBox="1"/>
          <p:nvPr/>
        </p:nvSpPr>
        <p:spPr>
          <a:xfrm>
            <a:off x="1822450" y="467994"/>
            <a:ext cx="137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g10ee41e55db_0_3"/>
          <p:cNvCxnSpPr/>
          <p:nvPr/>
        </p:nvCxnSpPr>
        <p:spPr>
          <a:xfrm>
            <a:off x="1008061" y="1192212"/>
            <a:ext cx="18527100" cy="0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g10ee41e55db_0_3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87" name="Google Shape;87;g10ee41e55db_0_3"/>
          <p:cNvSpPr txBox="1"/>
          <p:nvPr/>
        </p:nvSpPr>
        <p:spPr>
          <a:xfrm>
            <a:off x="1050607" y="1627186"/>
            <a:ext cx="1758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</a:pPr>
            <a:r>
              <a:rPr lang="en-US" sz="5400" b="1" i="0" u="none" strike="noStrike" cap="non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5400" b="1" i="0" u="none" strike="noStrike" cap="non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10ee41e55db_0_3"/>
          <p:cNvSpPr txBox="1"/>
          <p:nvPr/>
        </p:nvSpPr>
        <p:spPr>
          <a:xfrm>
            <a:off x="833900" y="2849906"/>
            <a:ext cx="18371700" cy="27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3850"/>
              <a:buFont typeface="Times New Roman"/>
              <a:buChar char="●"/>
            </a:pPr>
            <a:r>
              <a:rPr lang="en-US" sz="385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Amplification is the technique of amplifying a signal's amplitude without affecting its features in order to increase signal intensity.</a:t>
            </a:r>
            <a:endParaRPr sz="385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3850"/>
              <a:buFont typeface="Times New Roman"/>
              <a:buChar char="●"/>
            </a:pPr>
            <a:r>
              <a:rPr lang="en-US" sz="3850">
                <a:solidFill>
                  <a:srgbClr val="30303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RC Coupled Amplifier, is a multistage amplifier, when multiple stages of amplifiers are connected using a combination of a resistor and a capacitor.</a:t>
            </a:r>
            <a:endParaRPr sz="3850">
              <a:solidFill>
                <a:srgbClr val="30303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e41e55db_0_24"/>
          <p:cNvSpPr/>
          <p:nvPr/>
        </p:nvSpPr>
        <p:spPr>
          <a:xfrm>
            <a:off x="0" y="-3200"/>
            <a:ext cx="20110500" cy="11309400"/>
          </a:xfrm>
          <a:prstGeom prst="rect">
            <a:avLst/>
          </a:prstGeom>
          <a:solidFill>
            <a:srgbClr val="FFFFFF">
              <a:alpha val="97647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0ee41e55db_0_24"/>
          <p:cNvSpPr/>
          <p:nvPr/>
        </p:nvSpPr>
        <p:spPr>
          <a:xfrm>
            <a:off x="1004887" y="301624"/>
            <a:ext cx="7095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g10ee41e55db_0_24"/>
          <p:cNvGrpSpPr/>
          <p:nvPr/>
        </p:nvGrpSpPr>
        <p:grpSpPr>
          <a:xfrm>
            <a:off x="2987673" y="722311"/>
            <a:ext cx="56866" cy="56862"/>
            <a:chOff x="-1" y="-1"/>
            <a:chExt cx="56866" cy="56862"/>
          </a:xfrm>
        </p:grpSpPr>
        <p:sp>
          <p:nvSpPr>
            <p:cNvPr id="96" name="Google Shape;96;g10ee41e55db_0_24"/>
            <p:cNvSpPr/>
            <p:nvPr/>
          </p:nvSpPr>
          <p:spPr>
            <a:xfrm>
              <a:off x="-1" y="-1"/>
              <a:ext cx="42282" cy="56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10ee41e55db_0_24"/>
            <p:cNvSpPr/>
            <p:nvPr/>
          </p:nvSpPr>
          <p:spPr>
            <a:xfrm>
              <a:off x="28461" y="4012"/>
              <a:ext cx="28404" cy="487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g10ee41e55db_0_24"/>
          <p:cNvGrpSpPr/>
          <p:nvPr/>
        </p:nvGrpSpPr>
        <p:grpSpPr>
          <a:xfrm>
            <a:off x="3003550" y="735011"/>
            <a:ext cx="25402" cy="31431"/>
            <a:chOff x="0" y="-1"/>
            <a:chExt cx="25402" cy="31428"/>
          </a:xfrm>
        </p:grpSpPr>
        <p:sp>
          <p:nvSpPr>
            <p:cNvPr id="99" name="Google Shape;99;g10ee41e55db_0_24"/>
            <p:cNvSpPr/>
            <p:nvPr/>
          </p:nvSpPr>
          <p:spPr>
            <a:xfrm>
              <a:off x="0" y="-1"/>
              <a:ext cx="22248" cy="314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0ee41e55db_0_24"/>
            <p:cNvSpPr/>
            <p:nvPr/>
          </p:nvSpPr>
          <p:spPr>
            <a:xfrm>
              <a:off x="6826" y="18292"/>
              <a:ext cx="1857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0ee41e55db_0_24"/>
            <p:cNvSpPr/>
            <p:nvPr/>
          </p:nvSpPr>
          <p:spPr>
            <a:xfrm>
              <a:off x="9915" y="2953"/>
              <a:ext cx="13176" cy="126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g10ee41e55db_0_24"/>
          <p:cNvSpPr txBox="1"/>
          <p:nvPr/>
        </p:nvSpPr>
        <p:spPr>
          <a:xfrm>
            <a:off x="1822450" y="467994"/>
            <a:ext cx="137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g10ee41e55db_0_24"/>
          <p:cNvCxnSpPr/>
          <p:nvPr/>
        </p:nvCxnSpPr>
        <p:spPr>
          <a:xfrm>
            <a:off x="1008061" y="1192212"/>
            <a:ext cx="18527100" cy="0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g10ee41e55db_0_24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05" name="Google Shape;105;g10ee41e55db_0_24"/>
          <p:cNvSpPr txBox="1"/>
          <p:nvPr/>
        </p:nvSpPr>
        <p:spPr>
          <a:xfrm>
            <a:off x="1050607" y="1627186"/>
            <a:ext cx="1758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</a:pPr>
            <a:r>
              <a:rPr lang="en-US" sz="5400" b="1" dirty="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Stage RC Coupled Amplifier.</a:t>
            </a:r>
            <a:endParaRPr sz="5400" b="1" i="0" u="none" strike="noStrike" cap="none" dirty="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g10ee41e55db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863" y="3144529"/>
            <a:ext cx="11074375" cy="7233026"/>
          </a:xfrm>
          <a:prstGeom prst="rect">
            <a:avLst/>
          </a:prstGeom>
          <a:noFill/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3371e261b_1_0"/>
          <p:cNvSpPr/>
          <p:nvPr/>
        </p:nvSpPr>
        <p:spPr>
          <a:xfrm>
            <a:off x="0" y="0"/>
            <a:ext cx="20110500" cy="11309400"/>
          </a:xfrm>
          <a:prstGeom prst="rect">
            <a:avLst/>
          </a:prstGeom>
          <a:solidFill>
            <a:srgbClr val="FFFFFF">
              <a:alpha val="97650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b3371e261b_1_0"/>
          <p:cNvSpPr/>
          <p:nvPr/>
        </p:nvSpPr>
        <p:spPr>
          <a:xfrm>
            <a:off x="1004887" y="301624"/>
            <a:ext cx="7095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g1b3371e261b_1_0"/>
          <p:cNvGrpSpPr/>
          <p:nvPr/>
        </p:nvGrpSpPr>
        <p:grpSpPr>
          <a:xfrm>
            <a:off x="2987673" y="722311"/>
            <a:ext cx="56866" cy="56862"/>
            <a:chOff x="-1" y="-1"/>
            <a:chExt cx="56866" cy="56862"/>
          </a:xfrm>
        </p:grpSpPr>
        <p:sp>
          <p:nvSpPr>
            <p:cNvPr id="114" name="Google Shape;114;g1b3371e261b_1_0"/>
            <p:cNvSpPr/>
            <p:nvPr/>
          </p:nvSpPr>
          <p:spPr>
            <a:xfrm>
              <a:off x="-1" y="-1"/>
              <a:ext cx="42282" cy="56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b3371e261b_1_0"/>
            <p:cNvSpPr/>
            <p:nvPr/>
          </p:nvSpPr>
          <p:spPr>
            <a:xfrm>
              <a:off x="28461" y="4012"/>
              <a:ext cx="28404" cy="487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1b3371e261b_1_0"/>
          <p:cNvGrpSpPr/>
          <p:nvPr/>
        </p:nvGrpSpPr>
        <p:grpSpPr>
          <a:xfrm>
            <a:off x="3003550" y="735011"/>
            <a:ext cx="25402" cy="31431"/>
            <a:chOff x="0" y="-1"/>
            <a:chExt cx="25402" cy="31428"/>
          </a:xfrm>
        </p:grpSpPr>
        <p:sp>
          <p:nvSpPr>
            <p:cNvPr id="117" name="Google Shape;117;g1b3371e261b_1_0"/>
            <p:cNvSpPr/>
            <p:nvPr/>
          </p:nvSpPr>
          <p:spPr>
            <a:xfrm>
              <a:off x="0" y="-1"/>
              <a:ext cx="22248" cy="314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b3371e261b_1_0"/>
            <p:cNvSpPr/>
            <p:nvPr/>
          </p:nvSpPr>
          <p:spPr>
            <a:xfrm>
              <a:off x="6826" y="18292"/>
              <a:ext cx="1857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b3371e261b_1_0"/>
            <p:cNvSpPr/>
            <p:nvPr/>
          </p:nvSpPr>
          <p:spPr>
            <a:xfrm>
              <a:off x="9915" y="2953"/>
              <a:ext cx="13176" cy="126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g1b3371e261b_1_0"/>
          <p:cNvSpPr txBox="1"/>
          <p:nvPr/>
        </p:nvSpPr>
        <p:spPr>
          <a:xfrm>
            <a:off x="1822450" y="467994"/>
            <a:ext cx="137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1b3371e261b_1_0"/>
          <p:cNvCxnSpPr/>
          <p:nvPr/>
        </p:nvCxnSpPr>
        <p:spPr>
          <a:xfrm>
            <a:off x="1008061" y="1192212"/>
            <a:ext cx="18527100" cy="0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g1b3371e261b_1_0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23" name="Google Shape;123;g1b3371e261b_1_0"/>
          <p:cNvSpPr txBox="1"/>
          <p:nvPr/>
        </p:nvSpPr>
        <p:spPr>
          <a:xfrm>
            <a:off x="1050607" y="1627186"/>
            <a:ext cx="1758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</a:pPr>
            <a:r>
              <a:rPr lang="en-US" sz="5400" b="1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 Coupled Amplifier vs Direct Coupled Amplifier</a:t>
            </a:r>
            <a:endParaRPr sz="5400" b="1" i="0" u="none" strike="noStrike" cap="non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4" name="Google Shape;124;g1b3371e261b_1_0"/>
          <p:cNvGraphicFramePr/>
          <p:nvPr/>
        </p:nvGraphicFramePr>
        <p:xfrm>
          <a:off x="952500" y="3909425"/>
          <a:ext cx="18199100" cy="4314125"/>
        </p:xfrm>
        <a:graphic>
          <a:graphicData uri="http://schemas.openxmlformats.org/drawingml/2006/table">
            <a:tbl>
              <a:tblPr>
                <a:noFill/>
                <a:tableStyleId>{BDB08D88-9289-4D52-9CD2-6B89E1CBA5D9}</a:tableStyleId>
              </a:tblPr>
              <a:tblGrid>
                <a:gridCol w="909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RC Coupled Amplifier</a:t>
                      </a:r>
                      <a:endParaRPr sz="3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 Coupled Amplifier</a:t>
                      </a:r>
                      <a:endParaRPr sz="3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Resistor and Capacitor as Coupling element 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Coupling element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Impedance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Impedance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Amplifies Only AC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Amplifies AC as well as DC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frequency distortions are present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low frequency distortions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589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1c0d62a97_3_0"/>
          <p:cNvSpPr/>
          <p:nvPr/>
        </p:nvSpPr>
        <p:spPr>
          <a:xfrm>
            <a:off x="0" y="0"/>
            <a:ext cx="20110500" cy="11309400"/>
          </a:xfrm>
          <a:prstGeom prst="rect">
            <a:avLst/>
          </a:prstGeom>
          <a:solidFill>
            <a:srgbClr val="FFFFFF">
              <a:alpha val="97647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d1c0d62a97_3_0"/>
          <p:cNvSpPr/>
          <p:nvPr/>
        </p:nvSpPr>
        <p:spPr>
          <a:xfrm>
            <a:off x="1004887" y="301624"/>
            <a:ext cx="7095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gd1c0d62a97_3_0"/>
          <p:cNvGrpSpPr/>
          <p:nvPr/>
        </p:nvGrpSpPr>
        <p:grpSpPr>
          <a:xfrm>
            <a:off x="2987673" y="722311"/>
            <a:ext cx="56866" cy="56862"/>
            <a:chOff x="-1" y="-1"/>
            <a:chExt cx="56866" cy="56862"/>
          </a:xfrm>
        </p:grpSpPr>
        <p:sp>
          <p:nvSpPr>
            <p:cNvPr id="132" name="Google Shape;132;gd1c0d62a97_3_0"/>
            <p:cNvSpPr/>
            <p:nvPr/>
          </p:nvSpPr>
          <p:spPr>
            <a:xfrm>
              <a:off x="-1" y="-1"/>
              <a:ext cx="42282" cy="56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d1c0d62a97_3_0"/>
            <p:cNvSpPr/>
            <p:nvPr/>
          </p:nvSpPr>
          <p:spPr>
            <a:xfrm>
              <a:off x="28461" y="4012"/>
              <a:ext cx="28404" cy="487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gd1c0d62a97_3_0"/>
          <p:cNvGrpSpPr/>
          <p:nvPr/>
        </p:nvGrpSpPr>
        <p:grpSpPr>
          <a:xfrm>
            <a:off x="3003550" y="735011"/>
            <a:ext cx="25402" cy="31431"/>
            <a:chOff x="0" y="-1"/>
            <a:chExt cx="25402" cy="31428"/>
          </a:xfrm>
        </p:grpSpPr>
        <p:sp>
          <p:nvSpPr>
            <p:cNvPr id="135" name="Google Shape;135;gd1c0d62a97_3_0"/>
            <p:cNvSpPr/>
            <p:nvPr/>
          </p:nvSpPr>
          <p:spPr>
            <a:xfrm>
              <a:off x="0" y="-1"/>
              <a:ext cx="22248" cy="314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d1c0d62a97_3_0"/>
            <p:cNvSpPr/>
            <p:nvPr/>
          </p:nvSpPr>
          <p:spPr>
            <a:xfrm>
              <a:off x="6826" y="18292"/>
              <a:ext cx="1857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d1c0d62a97_3_0"/>
            <p:cNvSpPr/>
            <p:nvPr/>
          </p:nvSpPr>
          <p:spPr>
            <a:xfrm>
              <a:off x="9915" y="2953"/>
              <a:ext cx="13176" cy="126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gd1c0d62a97_3_0"/>
          <p:cNvSpPr txBox="1"/>
          <p:nvPr/>
        </p:nvSpPr>
        <p:spPr>
          <a:xfrm>
            <a:off x="1822450" y="467994"/>
            <a:ext cx="137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gd1c0d62a97_3_0"/>
          <p:cNvCxnSpPr/>
          <p:nvPr/>
        </p:nvCxnSpPr>
        <p:spPr>
          <a:xfrm>
            <a:off x="1008061" y="1192212"/>
            <a:ext cx="18527100" cy="0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gd1c0d62a97_3_0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pic>
        <p:nvPicPr>
          <p:cNvPr id="141" name="Google Shape;141;gd1c0d62a97_3_0"/>
          <p:cNvPicPr preferRelativeResize="0"/>
          <p:nvPr/>
        </p:nvPicPr>
        <p:blipFill rotWithShape="1">
          <a:blip r:embed="rId4">
            <a:alphaModFix/>
          </a:blip>
          <a:srcRect l="22871" t="11058" r="24271" b="18859"/>
          <a:stretch/>
        </p:blipFill>
        <p:spPr>
          <a:xfrm>
            <a:off x="3760500" y="2517275"/>
            <a:ext cx="12721248" cy="8449350"/>
          </a:xfrm>
          <a:prstGeom prst="rect">
            <a:avLst/>
          </a:prstGeom>
          <a:noFill/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gd1c0d62a97_3_0"/>
          <p:cNvSpPr txBox="1"/>
          <p:nvPr/>
        </p:nvSpPr>
        <p:spPr>
          <a:xfrm>
            <a:off x="1255900" y="1412875"/>
            <a:ext cx="17133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</a:pPr>
            <a:r>
              <a:rPr lang="en-US" sz="5400" b="1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3371e261b_0_6"/>
          <p:cNvSpPr/>
          <p:nvPr/>
        </p:nvSpPr>
        <p:spPr>
          <a:xfrm>
            <a:off x="0" y="0"/>
            <a:ext cx="20110500" cy="11309400"/>
          </a:xfrm>
          <a:prstGeom prst="rect">
            <a:avLst/>
          </a:prstGeom>
          <a:solidFill>
            <a:srgbClr val="FFFFFF">
              <a:alpha val="97650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b3371e261b_0_6"/>
          <p:cNvSpPr/>
          <p:nvPr/>
        </p:nvSpPr>
        <p:spPr>
          <a:xfrm>
            <a:off x="1004887" y="301624"/>
            <a:ext cx="7095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g1b3371e261b_0_6"/>
          <p:cNvGrpSpPr/>
          <p:nvPr/>
        </p:nvGrpSpPr>
        <p:grpSpPr>
          <a:xfrm>
            <a:off x="2987673" y="722311"/>
            <a:ext cx="56866" cy="56862"/>
            <a:chOff x="-1" y="-1"/>
            <a:chExt cx="56866" cy="56862"/>
          </a:xfrm>
        </p:grpSpPr>
        <p:sp>
          <p:nvSpPr>
            <p:cNvPr id="150" name="Google Shape;150;g1b3371e261b_0_6"/>
            <p:cNvSpPr/>
            <p:nvPr/>
          </p:nvSpPr>
          <p:spPr>
            <a:xfrm>
              <a:off x="-1" y="-1"/>
              <a:ext cx="42282" cy="56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1b3371e261b_0_6"/>
            <p:cNvSpPr/>
            <p:nvPr/>
          </p:nvSpPr>
          <p:spPr>
            <a:xfrm>
              <a:off x="28461" y="4012"/>
              <a:ext cx="28404" cy="487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g1b3371e261b_0_6"/>
          <p:cNvGrpSpPr/>
          <p:nvPr/>
        </p:nvGrpSpPr>
        <p:grpSpPr>
          <a:xfrm>
            <a:off x="3003550" y="735011"/>
            <a:ext cx="25402" cy="31431"/>
            <a:chOff x="0" y="-1"/>
            <a:chExt cx="25402" cy="31428"/>
          </a:xfrm>
        </p:grpSpPr>
        <p:sp>
          <p:nvSpPr>
            <p:cNvPr id="153" name="Google Shape;153;g1b3371e261b_0_6"/>
            <p:cNvSpPr/>
            <p:nvPr/>
          </p:nvSpPr>
          <p:spPr>
            <a:xfrm>
              <a:off x="0" y="-1"/>
              <a:ext cx="22248" cy="314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1b3371e261b_0_6"/>
            <p:cNvSpPr/>
            <p:nvPr/>
          </p:nvSpPr>
          <p:spPr>
            <a:xfrm>
              <a:off x="6826" y="18292"/>
              <a:ext cx="1857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1b3371e261b_0_6"/>
            <p:cNvSpPr/>
            <p:nvPr/>
          </p:nvSpPr>
          <p:spPr>
            <a:xfrm>
              <a:off x="9915" y="2953"/>
              <a:ext cx="13176" cy="126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g1b3371e261b_0_6"/>
          <p:cNvSpPr txBox="1"/>
          <p:nvPr/>
        </p:nvSpPr>
        <p:spPr>
          <a:xfrm>
            <a:off x="1822450" y="467994"/>
            <a:ext cx="137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g1b3371e261b_0_6"/>
          <p:cNvCxnSpPr/>
          <p:nvPr/>
        </p:nvCxnSpPr>
        <p:spPr>
          <a:xfrm>
            <a:off x="1008061" y="1192212"/>
            <a:ext cx="18527100" cy="0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g1b3371e261b_0_6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59" name="Google Shape;159;g1b3371e261b_0_6"/>
          <p:cNvSpPr txBox="1"/>
          <p:nvPr/>
        </p:nvSpPr>
        <p:spPr>
          <a:xfrm>
            <a:off x="1255900" y="1412875"/>
            <a:ext cx="17133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Times New Roman"/>
              <a:buNone/>
            </a:pPr>
            <a:r>
              <a:rPr lang="en-US" sz="5400" b="1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Response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1b3371e261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450" y="2521462"/>
            <a:ext cx="15555776" cy="858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c0d62a97_2_0"/>
          <p:cNvSpPr/>
          <p:nvPr/>
        </p:nvSpPr>
        <p:spPr>
          <a:xfrm>
            <a:off x="0" y="0"/>
            <a:ext cx="20110500" cy="11309400"/>
          </a:xfrm>
          <a:prstGeom prst="rect">
            <a:avLst/>
          </a:prstGeom>
          <a:solidFill>
            <a:srgbClr val="FFFFFF">
              <a:alpha val="97647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d1c0d62a97_2_0"/>
          <p:cNvSpPr/>
          <p:nvPr/>
        </p:nvSpPr>
        <p:spPr>
          <a:xfrm>
            <a:off x="1004887" y="301624"/>
            <a:ext cx="7095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gd1c0d62a97_2_0"/>
          <p:cNvGrpSpPr/>
          <p:nvPr/>
        </p:nvGrpSpPr>
        <p:grpSpPr>
          <a:xfrm>
            <a:off x="2987673" y="722311"/>
            <a:ext cx="56866" cy="56862"/>
            <a:chOff x="-1" y="-1"/>
            <a:chExt cx="56866" cy="56862"/>
          </a:xfrm>
        </p:grpSpPr>
        <p:sp>
          <p:nvSpPr>
            <p:cNvPr id="168" name="Google Shape;168;gd1c0d62a97_2_0"/>
            <p:cNvSpPr/>
            <p:nvPr/>
          </p:nvSpPr>
          <p:spPr>
            <a:xfrm>
              <a:off x="-1" y="-1"/>
              <a:ext cx="42282" cy="56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d1c0d62a97_2_0"/>
            <p:cNvSpPr/>
            <p:nvPr/>
          </p:nvSpPr>
          <p:spPr>
            <a:xfrm>
              <a:off x="28461" y="4012"/>
              <a:ext cx="28404" cy="487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gd1c0d62a97_2_0"/>
          <p:cNvGrpSpPr/>
          <p:nvPr/>
        </p:nvGrpSpPr>
        <p:grpSpPr>
          <a:xfrm>
            <a:off x="3003550" y="735011"/>
            <a:ext cx="25402" cy="31431"/>
            <a:chOff x="0" y="-1"/>
            <a:chExt cx="25402" cy="31428"/>
          </a:xfrm>
        </p:grpSpPr>
        <p:sp>
          <p:nvSpPr>
            <p:cNvPr id="171" name="Google Shape;171;gd1c0d62a97_2_0"/>
            <p:cNvSpPr/>
            <p:nvPr/>
          </p:nvSpPr>
          <p:spPr>
            <a:xfrm>
              <a:off x="0" y="-1"/>
              <a:ext cx="22248" cy="314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d1c0d62a97_2_0"/>
            <p:cNvSpPr/>
            <p:nvPr/>
          </p:nvSpPr>
          <p:spPr>
            <a:xfrm>
              <a:off x="6826" y="18292"/>
              <a:ext cx="1857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d1c0d62a97_2_0"/>
            <p:cNvSpPr/>
            <p:nvPr/>
          </p:nvSpPr>
          <p:spPr>
            <a:xfrm>
              <a:off x="9915" y="2953"/>
              <a:ext cx="13176" cy="126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gd1c0d62a97_2_0"/>
          <p:cNvSpPr txBox="1"/>
          <p:nvPr/>
        </p:nvSpPr>
        <p:spPr>
          <a:xfrm>
            <a:off x="1822450" y="467994"/>
            <a:ext cx="137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gd1c0d62a97_2_0"/>
          <p:cNvCxnSpPr/>
          <p:nvPr/>
        </p:nvCxnSpPr>
        <p:spPr>
          <a:xfrm>
            <a:off x="1008061" y="1192212"/>
            <a:ext cx="18527100" cy="0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gd1c0d62a97_2_0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77" name="Google Shape;177;gd1c0d62a97_2_0"/>
          <p:cNvSpPr txBox="1"/>
          <p:nvPr/>
        </p:nvSpPr>
        <p:spPr>
          <a:xfrm>
            <a:off x="1209800" y="1313500"/>
            <a:ext cx="17110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5400" b="1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 Coupled Amplifier Output</a:t>
            </a:r>
            <a:endParaRPr sz="4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gd1c0d62a97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50" y="2450588"/>
            <a:ext cx="19507200" cy="86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1c0d62a97_0_2"/>
          <p:cNvSpPr/>
          <p:nvPr/>
        </p:nvSpPr>
        <p:spPr>
          <a:xfrm>
            <a:off x="0" y="0"/>
            <a:ext cx="20110500" cy="11309400"/>
          </a:xfrm>
          <a:prstGeom prst="rect">
            <a:avLst/>
          </a:prstGeom>
          <a:solidFill>
            <a:srgbClr val="FFFFFF">
              <a:alpha val="97647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d1c0d62a97_0_2"/>
          <p:cNvSpPr/>
          <p:nvPr/>
        </p:nvSpPr>
        <p:spPr>
          <a:xfrm>
            <a:off x="1004887" y="301624"/>
            <a:ext cx="709500" cy="70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gd1c0d62a97_0_2"/>
          <p:cNvGrpSpPr/>
          <p:nvPr/>
        </p:nvGrpSpPr>
        <p:grpSpPr>
          <a:xfrm>
            <a:off x="2987673" y="722311"/>
            <a:ext cx="56866" cy="56862"/>
            <a:chOff x="-1" y="-1"/>
            <a:chExt cx="56866" cy="56862"/>
          </a:xfrm>
        </p:grpSpPr>
        <p:sp>
          <p:nvSpPr>
            <p:cNvPr id="186" name="Google Shape;186;gd1c0d62a97_0_2"/>
            <p:cNvSpPr/>
            <p:nvPr/>
          </p:nvSpPr>
          <p:spPr>
            <a:xfrm>
              <a:off x="-1" y="-1"/>
              <a:ext cx="42282" cy="568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543" y="0"/>
                  </a:moveTo>
                  <a:lnTo>
                    <a:pt x="8890" y="848"/>
                  </a:lnTo>
                  <a:lnTo>
                    <a:pt x="4266" y="3160"/>
                  </a:lnTo>
                  <a:lnTo>
                    <a:pt x="1146" y="6590"/>
                  </a:lnTo>
                  <a:lnTo>
                    <a:pt x="0" y="10790"/>
                  </a:lnTo>
                  <a:lnTo>
                    <a:pt x="1146" y="14993"/>
                  </a:lnTo>
                  <a:lnTo>
                    <a:pt x="4266" y="18430"/>
                  </a:lnTo>
                  <a:lnTo>
                    <a:pt x="8890" y="20749"/>
                  </a:lnTo>
                  <a:lnTo>
                    <a:pt x="14543" y="21600"/>
                  </a:lnTo>
                  <a:lnTo>
                    <a:pt x="20188" y="20749"/>
                  </a:lnTo>
                  <a:lnTo>
                    <a:pt x="21600" y="20040"/>
                  </a:lnTo>
                  <a:lnTo>
                    <a:pt x="14543" y="20040"/>
                  </a:lnTo>
                  <a:lnTo>
                    <a:pt x="9698" y="19311"/>
                  </a:lnTo>
                  <a:lnTo>
                    <a:pt x="5742" y="17327"/>
                  </a:lnTo>
                  <a:lnTo>
                    <a:pt x="3076" y="14386"/>
                  </a:lnTo>
                  <a:lnTo>
                    <a:pt x="2099" y="10790"/>
                  </a:lnTo>
                  <a:lnTo>
                    <a:pt x="3076" y="7191"/>
                  </a:lnTo>
                  <a:lnTo>
                    <a:pt x="5742" y="4245"/>
                  </a:lnTo>
                  <a:lnTo>
                    <a:pt x="9698" y="2255"/>
                  </a:lnTo>
                  <a:lnTo>
                    <a:pt x="14543" y="1524"/>
                  </a:lnTo>
                  <a:lnTo>
                    <a:pt x="21539" y="1524"/>
                  </a:lnTo>
                  <a:lnTo>
                    <a:pt x="20188" y="848"/>
                  </a:lnTo>
                  <a:lnTo>
                    <a:pt x="1454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d1c0d62a97_0_2"/>
            <p:cNvSpPr/>
            <p:nvPr/>
          </p:nvSpPr>
          <p:spPr>
            <a:xfrm>
              <a:off x="28461" y="4012"/>
              <a:ext cx="28404" cy="487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406" y="0"/>
                  </a:moveTo>
                  <a:lnTo>
                    <a:pt x="0" y="0"/>
                  </a:lnTo>
                  <a:lnTo>
                    <a:pt x="7212" y="852"/>
                  </a:lnTo>
                  <a:lnTo>
                    <a:pt x="13098" y="3174"/>
                  </a:lnTo>
                  <a:lnTo>
                    <a:pt x="17064" y="6611"/>
                  </a:lnTo>
                  <a:lnTo>
                    <a:pt x="18518" y="10809"/>
                  </a:lnTo>
                  <a:lnTo>
                    <a:pt x="17064" y="15005"/>
                  </a:lnTo>
                  <a:lnTo>
                    <a:pt x="13098" y="18435"/>
                  </a:lnTo>
                  <a:lnTo>
                    <a:pt x="7212" y="20750"/>
                  </a:lnTo>
                  <a:lnTo>
                    <a:pt x="0" y="21600"/>
                  </a:lnTo>
                  <a:lnTo>
                    <a:pt x="10497" y="21600"/>
                  </a:lnTo>
                  <a:lnTo>
                    <a:pt x="15264" y="19722"/>
                  </a:lnTo>
                  <a:lnTo>
                    <a:pt x="19899" y="15713"/>
                  </a:lnTo>
                  <a:lnTo>
                    <a:pt x="21600" y="10809"/>
                  </a:lnTo>
                  <a:lnTo>
                    <a:pt x="19899" y="5909"/>
                  </a:lnTo>
                  <a:lnTo>
                    <a:pt x="15264" y="1908"/>
                  </a:lnTo>
                  <a:lnTo>
                    <a:pt x="1040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gd1c0d62a97_0_2"/>
          <p:cNvGrpSpPr/>
          <p:nvPr/>
        </p:nvGrpSpPr>
        <p:grpSpPr>
          <a:xfrm>
            <a:off x="3003550" y="735011"/>
            <a:ext cx="25402" cy="31431"/>
            <a:chOff x="0" y="-1"/>
            <a:chExt cx="25402" cy="31428"/>
          </a:xfrm>
        </p:grpSpPr>
        <p:sp>
          <p:nvSpPr>
            <p:cNvPr id="189" name="Google Shape;189;gd1c0d62a97_0_2"/>
            <p:cNvSpPr/>
            <p:nvPr/>
          </p:nvSpPr>
          <p:spPr>
            <a:xfrm>
              <a:off x="0" y="-1"/>
              <a:ext cx="22248" cy="3142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65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5510" y="21600"/>
                  </a:lnTo>
                  <a:lnTo>
                    <a:pt x="5510" y="12574"/>
                  </a:lnTo>
                  <a:lnTo>
                    <a:pt x="15994" y="12574"/>
                  </a:lnTo>
                  <a:lnTo>
                    <a:pt x="15179" y="12078"/>
                  </a:lnTo>
                  <a:lnTo>
                    <a:pt x="20648" y="10083"/>
                  </a:lnTo>
                  <a:lnTo>
                    <a:pt x="21071" y="9127"/>
                  </a:lnTo>
                  <a:lnTo>
                    <a:pt x="5510" y="9127"/>
                  </a:lnTo>
                  <a:lnTo>
                    <a:pt x="5510" y="3663"/>
                  </a:lnTo>
                  <a:lnTo>
                    <a:pt x="21600" y="3663"/>
                  </a:lnTo>
                  <a:lnTo>
                    <a:pt x="21258" y="2655"/>
                  </a:lnTo>
                  <a:lnTo>
                    <a:pt x="18025" y="58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d1c0d62a97_0_2"/>
            <p:cNvSpPr/>
            <p:nvPr/>
          </p:nvSpPr>
          <p:spPr>
            <a:xfrm>
              <a:off x="6826" y="18292"/>
              <a:ext cx="18576" cy="131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1216" y="0"/>
                  </a:moveTo>
                  <a:lnTo>
                    <a:pt x="0" y="0"/>
                  </a:lnTo>
                  <a:lnTo>
                    <a:pt x="3384" y="638"/>
                  </a:lnTo>
                  <a:lnTo>
                    <a:pt x="5393" y="2808"/>
                  </a:lnTo>
                  <a:lnTo>
                    <a:pt x="8900" y="10370"/>
                  </a:lnTo>
                  <a:lnTo>
                    <a:pt x="13648" y="21600"/>
                  </a:lnTo>
                  <a:lnTo>
                    <a:pt x="21600" y="21600"/>
                  </a:lnTo>
                  <a:lnTo>
                    <a:pt x="17606" y="11558"/>
                  </a:lnTo>
                  <a:lnTo>
                    <a:pt x="13831" y="3186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d1c0d62a97_0_2"/>
            <p:cNvSpPr/>
            <p:nvPr/>
          </p:nvSpPr>
          <p:spPr>
            <a:xfrm>
              <a:off x="9915" y="2953"/>
              <a:ext cx="13176" cy="126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219" y="0"/>
                  </a:moveTo>
                  <a:lnTo>
                    <a:pt x="395" y="0"/>
                  </a:lnTo>
                  <a:lnTo>
                    <a:pt x="7230" y="313"/>
                  </a:lnTo>
                  <a:lnTo>
                    <a:pt x="10698" y="3557"/>
                  </a:lnTo>
                  <a:lnTo>
                    <a:pt x="11985" y="10585"/>
                  </a:lnTo>
                  <a:lnTo>
                    <a:pt x="11024" y="16988"/>
                  </a:lnTo>
                  <a:lnTo>
                    <a:pt x="8431" y="20546"/>
                  </a:lnTo>
                  <a:lnTo>
                    <a:pt x="0" y="21600"/>
                  </a:lnTo>
                  <a:lnTo>
                    <a:pt x="19326" y="21600"/>
                  </a:lnTo>
                  <a:lnTo>
                    <a:pt x="21600" y="9534"/>
                  </a:lnTo>
                  <a:lnTo>
                    <a:pt x="2021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d1c0d62a97_0_2"/>
          <p:cNvSpPr txBox="1"/>
          <p:nvPr/>
        </p:nvSpPr>
        <p:spPr>
          <a:xfrm>
            <a:off x="1822450" y="467994"/>
            <a:ext cx="137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12700" algn="just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2700" algn="just" rtl="0">
              <a:lnSpc>
                <a:spcPct val="106250"/>
              </a:lnSpc>
              <a:spcBef>
                <a:spcPts val="100"/>
              </a:spcBef>
              <a:spcAft>
                <a:spcPts val="0"/>
              </a:spcAft>
              <a:buClr>
                <a:srgbClr val="231F2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d1c0d62a97_0_2"/>
          <p:cNvCxnSpPr/>
          <p:nvPr/>
        </p:nvCxnSpPr>
        <p:spPr>
          <a:xfrm>
            <a:off x="1008061" y="1192212"/>
            <a:ext cx="18527100" cy="0"/>
          </a:xfrm>
          <a:prstGeom prst="straightConnector1">
            <a:avLst/>
          </a:pr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gd1c0d62a97_0_2"/>
          <p:cNvSpPr txBox="1">
            <a:spLocks noGrp="1"/>
          </p:cNvSpPr>
          <p:nvPr>
            <p:ph type="title" idx="4294967295"/>
          </p:nvPr>
        </p:nvSpPr>
        <p:spPr>
          <a:xfrm>
            <a:off x="15843250" y="407987"/>
            <a:ext cx="3679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3000"/>
              <a:buFont typeface="Playfair Display"/>
              <a:buNone/>
            </a:pPr>
            <a:r>
              <a:rPr lang="en-US" sz="300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/>
          </a:p>
        </p:txBody>
      </p:sp>
      <p:sp>
        <p:nvSpPr>
          <p:cNvPr id="195" name="Google Shape;195;gd1c0d62a97_0_2"/>
          <p:cNvSpPr txBox="1"/>
          <p:nvPr/>
        </p:nvSpPr>
        <p:spPr>
          <a:xfrm>
            <a:off x="1036975" y="1451750"/>
            <a:ext cx="17006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sz="5400" b="1" i="0" u="none" strike="noStrike" cap="non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d1c0d62a97_0_2"/>
          <p:cNvSpPr txBox="1"/>
          <p:nvPr/>
        </p:nvSpPr>
        <p:spPr>
          <a:xfrm>
            <a:off x="1246350" y="2727100"/>
            <a:ext cx="179859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76250" algn="l" rtl="0"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Char char="●"/>
            </a:pP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The gain is first set to the desired value of 100 ie., 40dB.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76250" algn="l" rtl="0"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Char char="●"/>
            </a:pP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The amplitude of the input waveform is amplified gain times at the output.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76250" algn="l" rtl="0">
              <a:spcBef>
                <a:spcPts val="0"/>
              </a:spcBef>
              <a:spcAft>
                <a:spcPts val="0"/>
              </a:spcAft>
              <a:buSzPts val="3900"/>
              <a:buFont typeface="Times New Roman"/>
              <a:buChar char="●"/>
            </a:pP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The output waveform is 180° out of phase with respect to the input waveform.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Macintosh PowerPoint</Application>
  <PresentationFormat>Custom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Helvetica Neue</vt:lpstr>
      <vt:lpstr>Times New Roman</vt:lpstr>
      <vt:lpstr>Playfair Display</vt:lpstr>
      <vt:lpstr>Calibri</vt:lpstr>
      <vt:lpstr>Office Theme</vt:lpstr>
      <vt:lpstr>PowerPoint Presentation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Pavan Kumar C</cp:lastModifiedBy>
  <cp:revision>1</cp:revision>
  <dcterms:modified xsi:type="dcterms:W3CDTF">2023-04-12T15:41:03Z</dcterms:modified>
</cp:coreProperties>
</file>