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0" r:id="rId3"/>
    <p:sldId id="271" r:id="rId4"/>
    <p:sldId id="261" r:id="rId5"/>
    <p:sldId id="262" r:id="rId6"/>
    <p:sldId id="272" r:id="rId7"/>
    <p:sldId id="265" r:id="rId8"/>
    <p:sldId id="264"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vanKumarChaparla/ADV-TOPICS-IN-SE-CSE-6324"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l-acm-org.ezproxy.uta.edu/doi/epdf/10.1109/ASE.2019.00133" TargetMode="External"/><Relationship Id="rId2" Type="http://schemas.openxmlformats.org/officeDocument/2006/relationships/hyperlink" Target="https://developer.android.com/studio/install%C2%A0" TargetMode="External"/><Relationship Id="rId1" Type="http://schemas.openxmlformats.org/officeDocument/2006/relationships/slideLayout" Target="../slideLayouts/slideLayout2.xml"/><Relationship Id="rId4" Type="http://schemas.openxmlformats.org/officeDocument/2006/relationships/hyperlink" Target="https://github.com/trailofbits/manti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xmlns="" id="{12516CFA-65A7-4E78-BAF2-F437E0567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xmlns="" id="{64583843-30E4-4091-87E1-A4A496510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7">
            <a:extLst>
              <a:ext uri="{FF2B5EF4-FFF2-40B4-BE49-F238E27FC236}">
                <a16:creationId xmlns:a16="http://schemas.microsoft.com/office/drawing/2014/main" xmlns="" id="{AE0D2D7F-1DF5-4798-9E63-A71E2D1588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028953" y="0"/>
            <a:ext cx="5163047" cy="3153018"/>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xmlns="" id="{D197D003-D6F2-4203-A495-66907856AF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5D0A62B1-BB9A-43BD-81CD-1400F6A227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CFDD9AD5-71EC-4840-9DB9-0EB0E1755F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0E37CA3E-8144-4168-9129-6446C79AE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335C1BA-562E-4B1B-AA3E-9D637B5F4D24}"/>
              </a:ext>
            </a:extLst>
          </p:cNvPr>
          <p:cNvSpPr>
            <a:spLocks noGrp="1"/>
          </p:cNvSpPr>
          <p:nvPr>
            <p:ph type="title"/>
          </p:nvPr>
        </p:nvSpPr>
        <p:spPr>
          <a:xfrm>
            <a:off x="314868" y="2350580"/>
            <a:ext cx="11682610" cy="2031055"/>
          </a:xfrm>
        </p:spPr>
        <p:txBody>
          <a:bodyPr vert="horz" lIns="91440" tIns="45720" rIns="91440" bIns="45720" rtlCol="0" anchor="b">
            <a:normAutofit/>
          </a:bodyPr>
          <a:lstStyle/>
          <a:p>
            <a:pPr algn="ctr"/>
            <a:r>
              <a:rPr lang="en-US" sz="6600" b="1" dirty="0">
                <a:latin typeface="Times New Roman"/>
                <a:cs typeface="Calibri"/>
              </a:rPr>
              <a:t>Advanced Topics in Software Engineering (CSE 6324)</a:t>
            </a:r>
          </a:p>
        </p:txBody>
      </p:sp>
      <p:grpSp>
        <p:nvGrpSpPr>
          <p:cNvPr id="25" name="Group 33">
            <a:extLst>
              <a:ext uri="{FF2B5EF4-FFF2-40B4-BE49-F238E27FC236}">
                <a16:creationId xmlns:a16="http://schemas.microsoft.com/office/drawing/2014/main" xmlns="" id="{E7D4F600-F737-4482-BC99-1E1FFC8263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305" y="4146310"/>
            <a:ext cx="3142400" cy="2716805"/>
            <a:chOff x="-305" y="-4155"/>
            <a:chExt cx="2514948" cy="2174333"/>
          </a:xfrm>
        </p:grpSpPr>
        <p:sp>
          <p:nvSpPr>
            <p:cNvPr id="35" name="Freeform: Shape 34">
              <a:extLst>
                <a:ext uri="{FF2B5EF4-FFF2-40B4-BE49-F238E27FC236}">
                  <a16:creationId xmlns:a16="http://schemas.microsoft.com/office/drawing/2014/main" xmlns="" id="{487C2CB5-E3D4-4345-A7B4-6F0039A6A1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ACB1D1D5-E255-4B0E-A7F5-DB2BE5A8D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xmlns="" id="{195D61F8-0B49-44AD-956A-8EE58ECE66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xmlns="" id="{EC645CD3-4985-451E-8683-6C671E178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xmlns="" id="{DDE60896-151A-4FDA-BA24-54553566FC25}"/>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7525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xmlns="" id="{0A8DF059-FFB3-4123-BDF1-BBB299F2CBF8}"/>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7" name="Picture 10" descr="Text&#10;&#10;Description automatically generated">
            <a:extLst>
              <a:ext uri="{FF2B5EF4-FFF2-40B4-BE49-F238E27FC236}">
                <a16:creationId xmlns:a16="http://schemas.microsoft.com/office/drawing/2014/main" xmlns="" id="{6CC2894A-D2EF-49FB-A857-7006A38E2E55}"/>
              </a:ext>
            </a:extLst>
          </p:cNvPr>
          <p:cNvPicPr>
            <a:picLocks noChangeAspect="1"/>
          </p:cNvPicPr>
          <p:nvPr/>
        </p:nvPicPr>
        <p:blipFill>
          <a:blip r:embed="rId2"/>
          <a:stretch>
            <a:fillRect/>
          </a:stretch>
        </p:blipFill>
        <p:spPr>
          <a:xfrm>
            <a:off x="2216150" y="2375979"/>
            <a:ext cx="6976533" cy="2148373"/>
          </a:xfrm>
          <a:prstGeom prst="rect">
            <a:avLst/>
          </a:prstGeom>
        </p:spPr>
      </p:pic>
    </p:spTree>
    <p:extLst>
      <p:ext uri="{BB962C8B-B14F-4D97-AF65-F5344CB8AC3E}">
        <p14:creationId xmlns:p14="http://schemas.microsoft.com/office/powerpoint/2010/main" val="255284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xmlns="" id="{12516CFA-65A7-4E78-BAF2-F437E0567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xmlns="" id="{64583843-30E4-4091-87E1-A4A496510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7">
            <a:extLst>
              <a:ext uri="{FF2B5EF4-FFF2-40B4-BE49-F238E27FC236}">
                <a16:creationId xmlns:a16="http://schemas.microsoft.com/office/drawing/2014/main" xmlns="" id="{AE0D2D7F-1DF5-4798-9E63-A71E2D1588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028953" y="0"/>
            <a:ext cx="5163047" cy="3153018"/>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xmlns="" id="{D197D003-D6F2-4203-A495-66907856AF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5D0A62B1-BB9A-43BD-81CD-1400F6A227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CFDD9AD5-71EC-4840-9DB9-0EB0E1755F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0E37CA3E-8144-4168-9129-6446C79AE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335C1BA-562E-4B1B-AA3E-9D637B5F4D24}"/>
              </a:ext>
            </a:extLst>
          </p:cNvPr>
          <p:cNvSpPr>
            <a:spLocks noGrp="1"/>
          </p:cNvSpPr>
          <p:nvPr>
            <p:ph type="title"/>
          </p:nvPr>
        </p:nvSpPr>
        <p:spPr>
          <a:xfrm>
            <a:off x="270588" y="763080"/>
            <a:ext cx="11726890" cy="3624782"/>
          </a:xfrm>
        </p:spPr>
        <p:txBody>
          <a:bodyPr vert="horz" lIns="91440" tIns="45720" rIns="91440" bIns="45720" rtlCol="0" anchor="b">
            <a:normAutofit fontScale="90000"/>
          </a:bodyPr>
          <a:lstStyle/>
          <a:p>
            <a:pPr>
              <a:lnSpc>
                <a:spcPct val="100000"/>
              </a:lnSpc>
              <a:spcBef>
                <a:spcPts val="1000"/>
              </a:spcBef>
            </a:pPr>
            <a:r>
              <a:rPr lang="en-US" sz="5400" b="1" dirty="0">
                <a:latin typeface="Times New Roman"/>
                <a:cs typeface="Times New Roman"/>
              </a:rPr>
              <a:t/>
            </a:r>
            <a:br>
              <a:rPr lang="en-US" sz="5400" b="1" dirty="0">
                <a:latin typeface="Times New Roman"/>
                <a:cs typeface="Times New Roman"/>
              </a:rPr>
            </a:br>
            <a:r>
              <a:rPr lang="en-US" b="1" dirty="0">
                <a:latin typeface="Times New Roman"/>
                <a:cs typeface="Times New Roman"/>
              </a:rPr>
              <a:t>Team 8</a:t>
            </a:r>
            <a:r>
              <a:rPr lang="en-US" sz="5400" b="1" dirty="0">
                <a:latin typeface="Times New Roman"/>
                <a:cs typeface="Times New Roman"/>
              </a:rPr>
              <a:t/>
            </a:r>
            <a:br>
              <a:rPr lang="en-US" sz="5400" b="1" dirty="0">
                <a:latin typeface="Times New Roman"/>
                <a:cs typeface="Times New Roman"/>
              </a:rPr>
            </a:br>
            <a:r>
              <a:rPr lang="en-US" sz="3600" b="1" dirty="0">
                <a:latin typeface="Times New Roman"/>
                <a:cs typeface="Times New Roman"/>
              </a:rPr>
              <a:t/>
            </a:r>
            <a:br>
              <a:rPr lang="en-US" sz="3600" b="1" dirty="0">
                <a:latin typeface="Times New Roman"/>
                <a:cs typeface="Times New Roman"/>
              </a:rPr>
            </a:br>
            <a:r>
              <a:rPr lang="en-US" sz="3100" dirty="0">
                <a:latin typeface="Times New Roman" panose="02020603050405020304" pitchFamily="18" charset="0"/>
                <a:cs typeface="Times New Roman" panose="02020603050405020304" pitchFamily="18" charset="0"/>
              </a:rPr>
              <a:t>Anupama Rani Neerukonda - 1002007833</a:t>
            </a:r>
            <a:r>
              <a:rPr lang="en-US" sz="3100" dirty="0">
                <a:latin typeface="Times New Roman" panose="02020603050405020304" pitchFamily="18" charset="0"/>
                <a:ea typeface="+mj-lt"/>
                <a:cs typeface="Times New Roman" panose="02020603050405020304" pitchFamily="18" charset="0"/>
              </a:rPr>
              <a:t/>
            </a:r>
            <a:br>
              <a:rPr lang="en-US" sz="3100" dirty="0">
                <a:latin typeface="Times New Roman" panose="02020603050405020304" pitchFamily="18" charset="0"/>
                <a:ea typeface="+mj-lt"/>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Pavan  Kumar Chaparla - 1001865675 </a:t>
            </a:r>
            <a:r>
              <a:rPr lang="en-US" sz="3100" dirty="0">
                <a:latin typeface="Times New Roman" panose="02020603050405020304" pitchFamily="18" charset="0"/>
                <a:ea typeface="+mj-lt"/>
                <a:cs typeface="Times New Roman" panose="02020603050405020304" pitchFamily="18" charset="0"/>
              </a:rPr>
              <a:t/>
            </a:r>
            <a:br>
              <a:rPr lang="en-US" sz="3100" dirty="0">
                <a:latin typeface="Times New Roman" panose="02020603050405020304" pitchFamily="18" charset="0"/>
                <a:ea typeface="+mj-lt"/>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Lokesh  Bogam  - 1001946861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Jai Venkata Sai Sriram Batchu - 1001949158</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Keerthi Chittineni - 1001967726</a:t>
            </a:r>
          </a:p>
        </p:txBody>
      </p:sp>
      <p:grpSp>
        <p:nvGrpSpPr>
          <p:cNvPr id="25" name="Group 33">
            <a:extLst>
              <a:ext uri="{FF2B5EF4-FFF2-40B4-BE49-F238E27FC236}">
                <a16:creationId xmlns:a16="http://schemas.microsoft.com/office/drawing/2014/main" xmlns="" id="{E7D4F600-F737-4482-BC99-1E1FFC8263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305" y="4146310"/>
            <a:ext cx="3142400" cy="2716805"/>
            <a:chOff x="-305" y="-4155"/>
            <a:chExt cx="2514948" cy="2174333"/>
          </a:xfrm>
        </p:grpSpPr>
        <p:sp>
          <p:nvSpPr>
            <p:cNvPr id="35" name="Freeform: Shape 34">
              <a:extLst>
                <a:ext uri="{FF2B5EF4-FFF2-40B4-BE49-F238E27FC236}">
                  <a16:creationId xmlns:a16="http://schemas.microsoft.com/office/drawing/2014/main" xmlns="" id="{487C2CB5-E3D4-4345-A7B4-6F0039A6A1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ACB1D1D5-E255-4B0E-A7F5-DB2BE5A8D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xmlns="" id="{195D61F8-0B49-44AD-956A-8EE58ECE66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xmlns="" id="{EC645CD3-4985-451E-8683-6C671E178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xmlns="" id="{DDE60896-151A-4FDA-BA24-54553566FC25}"/>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3" name="Picture 3" descr="A picture containing text&#10;&#10;Description automatically generated">
            <a:extLst>
              <a:ext uri="{FF2B5EF4-FFF2-40B4-BE49-F238E27FC236}">
                <a16:creationId xmlns:a16="http://schemas.microsoft.com/office/drawing/2014/main" xmlns="" id="{D1C47460-5C04-4E9C-889D-9B68C03B7745}"/>
              </a:ext>
            </a:extLst>
          </p:cNvPr>
          <p:cNvPicPr>
            <a:picLocks noChangeAspect="1"/>
          </p:cNvPicPr>
          <p:nvPr/>
        </p:nvPicPr>
        <p:blipFill>
          <a:blip r:embed="rId2"/>
          <a:stretch>
            <a:fillRect/>
          </a:stretch>
        </p:blipFill>
        <p:spPr>
          <a:xfrm>
            <a:off x="9159346" y="4642909"/>
            <a:ext cx="2879725" cy="2154766"/>
          </a:xfrm>
          <a:prstGeom prst="rect">
            <a:avLst/>
          </a:prstGeom>
        </p:spPr>
      </p:pic>
    </p:spTree>
    <p:extLst>
      <p:ext uri="{BB962C8B-B14F-4D97-AF65-F5344CB8AC3E}">
        <p14:creationId xmlns:p14="http://schemas.microsoft.com/office/powerpoint/2010/main" val="45320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xmlns="" id="{12516CFA-65A7-4E78-BAF2-F437E0567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xmlns="" id="{64583843-30E4-4091-87E1-A4A496510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7">
            <a:extLst>
              <a:ext uri="{FF2B5EF4-FFF2-40B4-BE49-F238E27FC236}">
                <a16:creationId xmlns:a16="http://schemas.microsoft.com/office/drawing/2014/main" xmlns="" id="{AE0D2D7F-1DF5-4798-9E63-A71E2D1588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028953" y="0"/>
            <a:ext cx="5163047" cy="3153018"/>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xmlns="" id="{D197D003-D6F2-4203-A495-66907856AF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5D0A62B1-BB9A-43BD-81CD-1400F6A227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CFDD9AD5-71EC-4840-9DB9-0EB0E1755F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0E37CA3E-8144-4168-9129-6446C79AE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335C1BA-562E-4B1B-AA3E-9D637B5F4D24}"/>
              </a:ext>
            </a:extLst>
          </p:cNvPr>
          <p:cNvSpPr>
            <a:spLocks noGrp="1"/>
          </p:cNvSpPr>
          <p:nvPr>
            <p:ph type="title"/>
          </p:nvPr>
        </p:nvSpPr>
        <p:spPr>
          <a:xfrm>
            <a:off x="314868" y="763080"/>
            <a:ext cx="11682610" cy="3618555"/>
          </a:xfrm>
        </p:spPr>
        <p:txBody>
          <a:bodyPr vert="horz" lIns="91440" tIns="45720" rIns="91440" bIns="45720" rtlCol="0" anchor="b">
            <a:normAutofit/>
          </a:bodyPr>
          <a:lstStyle/>
          <a:p>
            <a:pPr>
              <a:spcBef>
                <a:spcPts val="1000"/>
              </a:spcBef>
            </a:pPr>
            <a:r>
              <a:rPr lang="en-US" sz="5400" b="1" dirty="0">
                <a:latin typeface="Times New Roman"/>
                <a:cs typeface="Times New Roman"/>
              </a:rPr>
              <a:t/>
            </a:r>
            <a:br>
              <a:rPr lang="en-US" sz="5400" b="1" dirty="0">
                <a:latin typeface="Times New Roman"/>
                <a:cs typeface="Times New Roman"/>
              </a:rPr>
            </a:br>
            <a:endParaRPr lang="en-US" sz="4000" dirty="0">
              <a:latin typeface="Times New Roman"/>
              <a:cs typeface="Times New Roman"/>
            </a:endParaRPr>
          </a:p>
        </p:txBody>
      </p:sp>
      <p:grpSp>
        <p:nvGrpSpPr>
          <p:cNvPr id="25" name="Group 33">
            <a:extLst>
              <a:ext uri="{FF2B5EF4-FFF2-40B4-BE49-F238E27FC236}">
                <a16:creationId xmlns:a16="http://schemas.microsoft.com/office/drawing/2014/main" xmlns="" id="{E7D4F600-F737-4482-BC99-1E1FFC8263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305" y="4146310"/>
            <a:ext cx="3142400" cy="2716805"/>
            <a:chOff x="-305" y="-4155"/>
            <a:chExt cx="2514948" cy="2174333"/>
          </a:xfrm>
        </p:grpSpPr>
        <p:sp>
          <p:nvSpPr>
            <p:cNvPr id="35" name="Freeform: Shape 34">
              <a:extLst>
                <a:ext uri="{FF2B5EF4-FFF2-40B4-BE49-F238E27FC236}">
                  <a16:creationId xmlns:a16="http://schemas.microsoft.com/office/drawing/2014/main" xmlns="" id="{487C2CB5-E3D4-4345-A7B4-6F0039A6A1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ACB1D1D5-E255-4B0E-A7F5-DB2BE5A8D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xmlns="" id="{195D61F8-0B49-44AD-956A-8EE58ECE66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xmlns="" id="{EC645CD3-4985-451E-8683-6C671E178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xmlns="" id="{DDE60896-151A-4FDA-BA24-54553566FC25}"/>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3" name="TextBox 2">
            <a:extLst>
              <a:ext uri="{FF2B5EF4-FFF2-40B4-BE49-F238E27FC236}">
                <a16:creationId xmlns:a16="http://schemas.microsoft.com/office/drawing/2014/main" xmlns="" id="{22FDCF9A-0B8F-4AE0-BE77-BC8E2F213214}"/>
              </a:ext>
            </a:extLst>
          </p:cNvPr>
          <p:cNvSpPr txBox="1"/>
          <p:nvPr/>
        </p:nvSpPr>
        <p:spPr>
          <a:xfrm>
            <a:off x="512065" y="396447"/>
            <a:ext cx="1132941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rPr>
              <a:t>Symbolic analysis for smart contracts using Manticore</a:t>
            </a:r>
            <a:endParaRPr lang="en-US" sz="4000" dirty="0"/>
          </a:p>
        </p:txBody>
      </p:sp>
      <p:sp>
        <p:nvSpPr>
          <p:cNvPr id="7" name="TextBox 6">
            <a:extLst>
              <a:ext uri="{FF2B5EF4-FFF2-40B4-BE49-F238E27FC236}">
                <a16:creationId xmlns:a16="http://schemas.microsoft.com/office/drawing/2014/main" xmlns="" id="{24D6299A-D2CD-4062-982F-0D5750FC95C0}"/>
              </a:ext>
            </a:extLst>
          </p:cNvPr>
          <p:cNvSpPr txBox="1"/>
          <p:nvPr/>
        </p:nvSpPr>
        <p:spPr>
          <a:xfrm>
            <a:off x="120651" y="5137150"/>
            <a:ext cx="120565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dirty="0">
              <a:latin typeface="Times New Roman"/>
              <a:cs typeface="Times New Roman"/>
            </a:endParaRPr>
          </a:p>
          <a:p>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a:t>
            </a:r>
            <a:r>
              <a:rPr lang="en-IN" sz="2800" u="sng" dirty="0">
                <a:latin typeface="Times New Roman" panose="02020603050405020304" pitchFamily="18" charset="0"/>
                <a:cs typeface="Times New Roman" panose="02020603050405020304" pitchFamily="18" charset="0"/>
                <a:hlinkClick r:id="rId2" tooltip="https://github.com/PavanKumarChaparla/ADV-TOPICS-IN-SE-CSE-6324"/>
              </a:rPr>
              <a:t>https://github.com/PavanKumarChaparla/ADV-TOPICS-IN-SE-CSE-6324</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2652" y="2212851"/>
            <a:ext cx="5003660" cy="28147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095" y="2512615"/>
            <a:ext cx="4232761" cy="2328018"/>
          </a:xfrm>
          <a:prstGeom prst="rect">
            <a:avLst/>
          </a:prstGeom>
        </p:spPr>
      </p:pic>
    </p:spTree>
    <p:extLst>
      <p:ext uri="{BB962C8B-B14F-4D97-AF65-F5344CB8AC3E}">
        <p14:creationId xmlns:p14="http://schemas.microsoft.com/office/powerpoint/2010/main" val="208347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77463D43-EFF3-475F-897E-47E42D25876D}"/>
              </a:ext>
            </a:extLst>
          </p:cNvPr>
          <p:cNvSpPr>
            <a:spLocks noGrp="1"/>
          </p:cNvSpPr>
          <p:nvPr>
            <p:ph type="title"/>
          </p:nvPr>
        </p:nvSpPr>
        <p:spPr>
          <a:xfrm>
            <a:off x="316585" y="202377"/>
            <a:ext cx="9833548" cy="1325563"/>
          </a:xfrm>
        </p:spPr>
        <p:txBody>
          <a:bodyPr anchor="b">
            <a:normAutofit/>
          </a:bodyPr>
          <a:lstStyle/>
          <a:p>
            <a:r>
              <a:rPr lang="en-US" sz="4000" b="1" dirty="0">
                <a:latin typeface="Times New Roman"/>
                <a:cs typeface="Calibri Light"/>
              </a:rPr>
              <a:t>Contents</a:t>
            </a:r>
          </a:p>
        </p:txBody>
      </p:sp>
      <p:grpSp>
        <p:nvGrpSpPr>
          <p:cNvPr id="12" name="Group 11">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xmlns="" id="{13B49FB1-32FA-4ECF-8621-74417E4187E0}"/>
              </a:ext>
            </a:extLst>
          </p:cNvPr>
          <p:cNvSpPr>
            <a:spLocks noGrp="1"/>
          </p:cNvSpPr>
          <p:nvPr>
            <p:ph idx="1"/>
          </p:nvPr>
        </p:nvSpPr>
        <p:spPr>
          <a:xfrm>
            <a:off x="402849" y="1841432"/>
            <a:ext cx="9844131" cy="3519476"/>
          </a:xfrm>
        </p:spPr>
        <p:txBody>
          <a:bodyPr vert="horz" lIns="91440" tIns="45720" rIns="91440" bIns="45720" rtlCol="0" anchor="t">
            <a:normAutofit/>
          </a:bodyPr>
          <a:lstStyle/>
          <a:p>
            <a:pPr algn="just"/>
            <a:r>
              <a:rPr lang="en-US" dirty="0">
                <a:latin typeface="Times New Roman"/>
                <a:cs typeface="Calibri"/>
              </a:rPr>
              <a:t>What is Symbolic Execution </a:t>
            </a:r>
          </a:p>
          <a:p>
            <a:pPr algn="just"/>
            <a:r>
              <a:rPr lang="en-US" dirty="0">
                <a:latin typeface="Times New Roman"/>
                <a:cs typeface="Calibri"/>
              </a:rPr>
              <a:t>What is Manticore</a:t>
            </a:r>
          </a:p>
          <a:p>
            <a:pPr algn="just"/>
            <a:r>
              <a:rPr lang="en-US" dirty="0">
                <a:latin typeface="Times New Roman"/>
                <a:ea typeface="+mn-lt"/>
                <a:cs typeface="+mn-lt"/>
              </a:rPr>
              <a:t>Resources Used in smart contracts</a:t>
            </a:r>
          </a:p>
          <a:p>
            <a:pPr algn="just"/>
            <a:r>
              <a:rPr lang="en-US" dirty="0">
                <a:latin typeface="Times New Roman"/>
                <a:cs typeface="Calibri"/>
              </a:rPr>
              <a:t>Uses of Manticore </a:t>
            </a:r>
          </a:p>
          <a:p>
            <a:pPr algn="just"/>
            <a:r>
              <a:rPr lang="en-US" dirty="0">
                <a:latin typeface="Times New Roman"/>
                <a:cs typeface="Calibri"/>
              </a:rPr>
              <a:t>References</a:t>
            </a:r>
          </a:p>
          <a:p>
            <a:pPr algn="just"/>
            <a:endParaRPr lang="en-US" sz="1800" dirty="0">
              <a:latin typeface="Times New Roman"/>
              <a:cs typeface="Calibri"/>
            </a:endParaRPr>
          </a:p>
        </p:txBody>
      </p:sp>
      <p:grpSp>
        <p:nvGrpSpPr>
          <p:cNvPr id="18" name="Group 17">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xmlns="" id="{5C37A374-58C0-4704-9F1B-64EAF8D588A0}"/>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949" y="3872588"/>
            <a:ext cx="4740131" cy="2666324"/>
          </a:xfrm>
          <a:prstGeom prst="rect">
            <a:avLst/>
          </a:prstGeom>
        </p:spPr>
      </p:pic>
    </p:spTree>
    <p:extLst>
      <p:ext uri="{BB962C8B-B14F-4D97-AF65-F5344CB8AC3E}">
        <p14:creationId xmlns:p14="http://schemas.microsoft.com/office/powerpoint/2010/main" val="135573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B2DA8830-DD2F-4CF4-A80A-EA568A9D67EA}"/>
              </a:ext>
            </a:extLst>
          </p:cNvPr>
          <p:cNvSpPr>
            <a:spLocks noGrp="1"/>
          </p:cNvSpPr>
          <p:nvPr>
            <p:ph type="title"/>
          </p:nvPr>
        </p:nvSpPr>
        <p:spPr>
          <a:xfrm>
            <a:off x="327804" y="474453"/>
            <a:ext cx="8453887" cy="602507"/>
          </a:xfrm>
        </p:spPr>
        <p:txBody>
          <a:bodyPr anchor="b">
            <a:noAutofit/>
          </a:bodyPr>
          <a:lstStyle/>
          <a:p>
            <a:pPr algn="just"/>
            <a:r>
              <a:rPr lang="en-US" sz="4000" b="1" dirty="0">
                <a:latin typeface="Times New Roman"/>
                <a:cs typeface="Calibri Light"/>
              </a:rPr>
              <a:t>What is Symbolic Execution?</a:t>
            </a:r>
            <a:endParaRPr lang="en-US" sz="4000" b="1" dirty="0">
              <a:cs typeface="Calibri Light"/>
            </a:endParaRPr>
          </a:p>
        </p:txBody>
      </p:sp>
      <p:grpSp>
        <p:nvGrpSpPr>
          <p:cNvPr id="31" name="Group 30">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6" cy="2175328"/>
            <a:chOff x="-305" y="-1"/>
            <a:chExt cx="3832880" cy="2876136"/>
          </a:xfrm>
        </p:grpSpPr>
        <p:sp>
          <p:nvSpPr>
            <p:cNvPr id="38" name="Freeform: Shape 37">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ontent Placeholder 11">
            <a:extLst>
              <a:ext uri="{FF2B5EF4-FFF2-40B4-BE49-F238E27FC236}">
                <a16:creationId xmlns:a16="http://schemas.microsoft.com/office/drawing/2014/main" xmlns="" id="{AD1170D9-47C7-489D-B666-A7DE54B208AB}"/>
              </a:ext>
            </a:extLst>
          </p:cNvPr>
          <p:cNvSpPr>
            <a:spLocks noGrp="1"/>
          </p:cNvSpPr>
          <p:nvPr>
            <p:ph idx="1"/>
          </p:nvPr>
        </p:nvSpPr>
        <p:spPr>
          <a:xfrm>
            <a:off x="250165" y="696815"/>
            <a:ext cx="11026991" cy="4272000"/>
          </a:xfrm>
        </p:spPr>
        <p:txBody>
          <a:bodyPr vert="horz" lIns="91440" tIns="45720" rIns="91440" bIns="45720" rtlCol="0" anchor="t">
            <a:normAutofit/>
          </a:bodyPr>
          <a:lstStyle/>
          <a:p>
            <a:pPr>
              <a:buFont typeface="Wingdings" panose="020B0604020202020204" pitchFamily="34" charset="0"/>
              <a:buChar char="Ø"/>
            </a:pPr>
            <a:endParaRPr lang="en-US" dirty="0">
              <a:latin typeface="Times New Roman"/>
              <a:cs typeface="Calibri" panose="020F0502020204030204"/>
            </a:endParaRPr>
          </a:p>
          <a:p>
            <a:pPr algn="just">
              <a:buFont typeface="Wingdings" panose="020B0604020202020204" pitchFamily="34" charset="0"/>
              <a:buChar char="Ø"/>
            </a:pPr>
            <a:r>
              <a:rPr lang="en-US" dirty="0">
                <a:latin typeface="Times New Roman"/>
                <a:cs typeface="Calibri" panose="020F0502020204030204"/>
              </a:rPr>
              <a:t>The use of dynamic symbolic execution in software texts improves code coverage by step by step factor the state space of a </a:t>
            </a:r>
            <a:r>
              <a:rPr lang="en-US" dirty="0" smtClean="0">
                <a:latin typeface="Times New Roman"/>
                <a:cs typeface="Calibri" panose="020F0502020204030204"/>
              </a:rPr>
              <a:t>program[</a:t>
            </a:r>
            <a:r>
              <a:rPr lang="en-US" dirty="0">
                <a:latin typeface="Times New Roman"/>
                <a:cs typeface="Calibri" panose="020F0502020204030204"/>
                <a:hlinkClick r:id="rId2" action="ppaction://hlinksldjump"/>
              </a:rPr>
              <a:t>1</a:t>
            </a:r>
            <a:r>
              <a:rPr lang="en-US" dirty="0" smtClean="0">
                <a:latin typeface="Times New Roman"/>
                <a:cs typeface="Calibri" panose="020F0502020204030204"/>
              </a:rPr>
              <a:t>].</a:t>
            </a:r>
            <a:endParaRPr lang="en-US" dirty="0">
              <a:latin typeface="Times New Roman"/>
              <a:cs typeface="Calibri" panose="020F0502020204030204"/>
            </a:endParaRPr>
          </a:p>
          <a:p>
            <a:pPr algn="just">
              <a:buFont typeface="Wingdings" panose="020B0604020202020204" pitchFamily="34" charset="0"/>
              <a:buChar char="Ø"/>
            </a:pPr>
            <a:r>
              <a:rPr lang="en-US" dirty="0">
                <a:latin typeface="Times New Roman"/>
                <a:cs typeface="Calibri" panose="020F0502020204030204"/>
              </a:rPr>
              <a:t>It points out a collection of path predicates, or limitations on program input.[</a:t>
            </a:r>
            <a:r>
              <a:rPr lang="en-US" dirty="0">
                <a:latin typeface="Times New Roman"/>
                <a:cs typeface="Calibri" panose="020F0502020204030204"/>
                <a:hlinkClick r:id="rId2" action="ppaction://hlinksldjump"/>
              </a:rPr>
              <a:t>1</a:t>
            </a:r>
            <a:r>
              <a:rPr lang="en-US" dirty="0">
                <a:latin typeface="Times New Roman"/>
                <a:cs typeface="Calibri" panose="020F0502020204030204"/>
              </a:rPr>
              <a:t>]. </a:t>
            </a:r>
          </a:p>
          <a:p>
            <a:pPr algn="just">
              <a:buFont typeface="Wingdings" panose="020B0604020202020204" pitchFamily="34" charset="0"/>
              <a:buChar char="Ø"/>
            </a:pPr>
            <a:r>
              <a:rPr lang="en-US" dirty="0">
                <a:latin typeface="Times New Roman"/>
                <a:cs typeface="Calibri" panose="020F0502020204030204"/>
              </a:rPr>
              <a:t>These are used to create program inputs that will cause the corresponding execution routes to be followed.[</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a:p>
            <a:pPr algn="just">
              <a:buFont typeface="Wingdings" panose="020B0604020202020204" pitchFamily="34" charset="0"/>
              <a:buChar char="Ø"/>
            </a:pPr>
            <a:r>
              <a:rPr lang="en-US" dirty="0">
                <a:latin typeface="Times New Roman"/>
                <a:cs typeface="Calibri" panose="020F0502020204030204"/>
              </a:rPr>
              <a:t>Because all identified program conditions are met, this approach provides no false positives.[</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a:p>
            <a:pPr marL="0" indent="0" algn="just">
              <a:buNone/>
            </a:pPr>
            <a:endParaRPr lang="en-US" dirty="0">
              <a:latin typeface="Times New Roman"/>
              <a:cs typeface="Calibri" panose="020F0502020204030204"/>
            </a:endParaRPr>
          </a:p>
          <a:p>
            <a:pPr marL="0" indent="0">
              <a:buNone/>
            </a:pPr>
            <a:endParaRPr lang="en-US" dirty="0">
              <a:latin typeface="Times New Roman"/>
              <a:cs typeface="Calibri" panose="020F0502020204030204"/>
            </a:endParaRPr>
          </a:p>
          <a:p>
            <a:pPr marL="0" indent="0">
              <a:buNone/>
            </a:pPr>
            <a:endParaRPr lang="en-US" dirty="0">
              <a:latin typeface="Times New Roman"/>
              <a:cs typeface="Calibri" panose="020F0502020204030204"/>
            </a:endParaRPr>
          </a:p>
          <a:p>
            <a:pPr marL="0" indent="0">
              <a:buNone/>
            </a:pPr>
            <a:endParaRPr lang="en-US" dirty="0">
              <a:latin typeface="Times New Roman"/>
              <a:cs typeface="Calibri" panose="020F0502020204030204"/>
            </a:endParaRPr>
          </a:p>
          <a:p>
            <a:pPr marL="0" indent="0">
              <a:buNone/>
            </a:pPr>
            <a:endParaRPr lang="en-US" dirty="0">
              <a:latin typeface="Times New Roman"/>
              <a:cs typeface="Calibri" panose="020F0502020204030204"/>
            </a:endParaRPr>
          </a:p>
        </p:txBody>
      </p:sp>
      <p:sp>
        <p:nvSpPr>
          <p:cNvPr id="3" name="Slide Number Placeholder 2">
            <a:extLst>
              <a:ext uri="{FF2B5EF4-FFF2-40B4-BE49-F238E27FC236}">
                <a16:creationId xmlns:a16="http://schemas.microsoft.com/office/drawing/2014/main" xmlns="" id="{3427AD0B-C157-46C6-BC34-31777FF1EE71}"/>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832" y="4378960"/>
            <a:ext cx="2592112" cy="2505709"/>
          </a:xfrm>
          <a:prstGeom prst="rect">
            <a:avLst/>
          </a:prstGeom>
        </p:spPr>
      </p:pic>
    </p:spTree>
    <p:extLst>
      <p:ext uri="{BB962C8B-B14F-4D97-AF65-F5344CB8AC3E}">
        <p14:creationId xmlns:p14="http://schemas.microsoft.com/office/powerpoint/2010/main" val="16466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B2DA8830-DD2F-4CF4-A80A-EA568A9D67EA}"/>
              </a:ext>
            </a:extLst>
          </p:cNvPr>
          <p:cNvSpPr>
            <a:spLocks noGrp="1"/>
          </p:cNvSpPr>
          <p:nvPr>
            <p:ph type="title"/>
          </p:nvPr>
        </p:nvSpPr>
        <p:spPr>
          <a:xfrm>
            <a:off x="309300" y="-361599"/>
            <a:ext cx="9172190" cy="1325563"/>
          </a:xfrm>
        </p:spPr>
        <p:txBody>
          <a:bodyPr anchor="b">
            <a:normAutofit/>
          </a:bodyPr>
          <a:lstStyle/>
          <a:p>
            <a:r>
              <a:rPr lang="en-US" sz="4000" b="1" dirty="0">
                <a:latin typeface="Times New Roman"/>
                <a:cs typeface="Calibri Light"/>
              </a:rPr>
              <a:t>What is Manticore?</a:t>
            </a:r>
            <a:endParaRPr lang="en-US" sz="4000" b="1" dirty="0">
              <a:cs typeface="Calibri Light"/>
            </a:endParaRPr>
          </a:p>
        </p:txBody>
      </p:sp>
      <p:grpSp>
        <p:nvGrpSpPr>
          <p:cNvPr id="31" name="Group 30">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6" cy="2175328"/>
            <a:chOff x="-305" y="-1"/>
            <a:chExt cx="3832880" cy="2876136"/>
          </a:xfrm>
        </p:grpSpPr>
        <p:sp>
          <p:nvSpPr>
            <p:cNvPr id="38" name="Freeform: Shape 37">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ontent Placeholder 11">
            <a:extLst>
              <a:ext uri="{FF2B5EF4-FFF2-40B4-BE49-F238E27FC236}">
                <a16:creationId xmlns:a16="http://schemas.microsoft.com/office/drawing/2014/main" xmlns="" id="{AD1170D9-47C7-489D-B666-A7DE54B208AB}"/>
              </a:ext>
            </a:extLst>
          </p:cNvPr>
          <p:cNvSpPr>
            <a:spLocks noGrp="1"/>
          </p:cNvSpPr>
          <p:nvPr>
            <p:ph idx="1"/>
          </p:nvPr>
        </p:nvSpPr>
        <p:spPr>
          <a:xfrm>
            <a:off x="71120" y="972185"/>
            <a:ext cx="11070166" cy="4668838"/>
          </a:xfrm>
        </p:spPr>
        <p:txBody>
          <a:bodyPr vert="horz" lIns="91440" tIns="45720" rIns="91440" bIns="45720" rtlCol="0" anchor="t">
            <a:normAutofit/>
          </a:bodyPr>
          <a:lstStyle/>
          <a:p>
            <a:pPr algn="just">
              <a:buFont typeface="Wingdings" panose="020B0604020202020204" pitchFamily="34" charset="0"/>
              <a:buChar char="Ø"/>
            </a:pPr>
            <a:r>
              <a:rPr lang="en-US" dirty="0">
                <a:latin typeface="Times New Roman"/>
                <a:cs typeface="Calibri" panose="020F0502020204030204"/>
              </a:rPr>
              <a:t>We introduce Manticore, an open-source dynamic symbolic execution framework, for the analysis of binaries and Ethereum smart contracts[</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a:p>
            <a:pPr algn="just">
              <a:buFont typeface="Wingdings" panose="020B0604020202020204" pitchFamily="34" charset="0"/>
              <a:buChar char="Ø"/>
            </a:pPr>
            <a:r>
              <a:rPr lang="en-US" dirty="0" err="1">
                <a:latin typeface="Times New Roman"/>
                <a:cs typeface="Calibri" panose="020F0502020204030204"/>
              </a:rPr>
              <a:t>Manticore's</a:t>
            </a:r>
            <a:r>
              <a:rPr lang="en-US" dirty="0">
                <a:latin typeface="Times New Roman"/>
                <a:cs typeface="Calibri" panose="020F0502020204030204"/>
              </a:rPr>
              <a:t> flexible architecture allows it to support both typical and unusual execution contexts, and its API lets users customize their analysis[</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a:p>
            <a:pPr algn="just">
              <a:buFont typeface="Wingdings" panose="020B0604020202020204" pitchFamily="34" charset="0"/>
              <a:buChar char="Ø"/>
            </a:pPr>
            <a:r>
              <a:rPr lang="en-US" dirty="0">
                <a:latin typeface="Times New Roman"/>
                <a:cs typeface="Calibri" panose="020F0502020204030204"/>
              </a:rPr>
              <a:t>Manticore is a potent tool for smart contracts and binary analysis[</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a:p>
            <a:pPr algn="just">
              <a:buFont typeface="Wingdings" panose="020B0604020202020204" pitchFamily="34" charset="0"/>
              <a:buChar char="Ø"/>
            </a:pPr>
            <a:r>
              <a:rPr lang="en-US" dirty="0">
                <a:latin typeface="Times New Roman"/>
                <a:cs typeface="Calibri" panose="020F0502020204030204"/>
              </a:rPr>
              <a:t>Potential security hazards and vulnerabilities can be identified with its assistance. This tool has previously been employed by Trail of Bits to evaluate the quality of programs' code and search for vulnerabilities[</a:t>
            </a:r>
            <a:r>
              <a:rPr lang="en-US" dirty="0">
                <a:latin typeface="Times New Roman"/>
                <a:cs typeface="Calibri" panose="020F0502020204030204"/>
                <a:hlinkClick r:id="rId2" action="ppaction://hlinksldjump"/>
              </a:rPr>
              <a:t>1</a:t>
            </a:r>
            <a:r>
              <a:rPr lang="en-US" dirty="0">
                <a:latin typeface="Times New Roman"/>
                <a:cs typeface="Calibri" panose="020F0502020204030204"/>
              </a:rPr>
              <a:t>].</a:t>
            </a:r>
          </a:p>
        </p:txBody>
      </p:sp>
      <p:sp>
        <p:nvSpPr>
          <p:cNvPr id="3" name="Slide Number Placeholder 2">
            <a:extLst>
              <a:ext uri="{FF2B5EF4-FFF2-40B4-BE49-F238E27FC236}">
                <a16:creationId xmlns:a16="http://schemas.microsoft.com/office/drawing/2014/main" xmlns="" id="{3427AD0B-C157-46C6-BC34-31777FF1EE71}"/>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599" y="4893359"/>
            <a:ext cx="2330501" cy="1838910"/>
          </a:xfrm>
          <a:prstGeom prst="rect">
            <a:avLst/>
          </a:prstGeom>
        </p:spPr>
      </p:pic>
    </p:spTree>
    <p:extLst>
      <p:ext uri="{BB962C8B-B14F-4D97-AF65-F5344CB8AC3E}">
        <p14:creationId xmlns:p14="http://schemas.microsoft.com/office/powerpoint/2010/main" val="189048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5B25CC5E-67F7-4571-B96D-73600FE4A439}"/>
              </a:ext>
            </a:extLst>
          </p:cNvPr>
          <p:cNvSpPr>
            <a:spLocks noGrp="1"/>
          </p:cNvSpPr>
          <p:nvPr>
            <p:ph type="title"/>
          </p:nvPr>
        </p:nvSpPr>
        <p:spPr>
          <a:xfrm>
            <a:off x="158434" y="231132"/>
            <a:ext cx="9833548" cy="1325563"/>
          </a:xfrm>
        </p:spPr>
        <p:txBody>
          <a:bodyPr anchor="b">
            <a:normAutofit/>
          </a:bodyPr>
          <a:lstStyle/>
          <a:p>
            <a:r>
              <a:rPr lang="en-US" sz="4000" b="1" dirty="0">
                <a:latin typeface="Times New Roman"/>
                <a:ea typeface="+mj-lt"/>
                <a:cs typeface="+mj-lt"/>
              </a:rPr>
              <a:t>Resources Used</a:t>
            </a:r>
            <a:endParaRPr lang="en-US" sz="4000" dirty="0">
              <a:latin typeface="Times New Roman"/>
              <a:ea typeface="+mj-lt"/>
              <a:cs typeface="+mj-lt"/>
            </a:endParaRPr>
          </a:p>
        </p:txBody>
      </p:sp>
      <p:grpSp>
        <p:nvGrpSpPr>
          <p:cNvPr id="12" name="Group 11">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xmlns="" id="{3843AC43-BE82-4801-8F54-8E0E3D80C9D9}"/>
              </a:ext>
            </a:extLst>
          </p:cNvPr>
          <p:cNvSpPr>
            <a:spLocks noGrp="1"/>
          </p:cNvSpPr>
          <p:nvPr>
            <p:ph idx="1"/>
          </p:nvPr>
        </p:nvSpPr>
        <p:spPr>
          <a:xfrm>
            <a:off x="273452" y="1712036"/>
            <a:ext cx="10883095" cy="4476768"/>
          </a:xfrm>
        </p:spPr>
        <p:txBody>
          <a:bodyPr vert="horz" lIns="91440" tIns="45720" rIns="91440" bIns="45720" rtlCol="0" anchor="t">
            <a:normAutofit/>
          </a:bodyPr>
          <a:lstStyle/>
          <a:p>
            <a:r>
              <a:rPr lang="en-US" dirty="0">
                <a:latin typeface="Times New Roman"/>
                <a:ea typeface="+mn-lt"/>
                <a:cs typeface="+mn-lt"/>
              </a:rPr>
              <a:t>Programming Language :Solidity v0.8.17</a:t>
            </a:r>
            <a:endParaRPr lang="en-US" dirty="0">
              <a:latin typeface="Times New Roman"/>
              <a:cs typeface="Calibri" panose="020F0502020204030204"/>
            </a:endParaRPr>
          </a:p>
          <a:p>
            <a:r>
              <a:rPr lang="en-US" dirty="0">
                <a:latin typeface="Times New Roman"/>
                <a:ea typeface="+mn-lt"/>
                <a:cs typeface="+mn-lt"/>
              </a:rPr>
              <a:t>Tools: Visual Studio Code v1.69.1</a:t>
            </a:r>
            <a:endParaRPr lang="en-US" dirty="0">
              <a:latin typeface="Times New Roman"/>
              <a:cs typeface="Calibri" panose="020F0502020204030204"/>
            </a:endParaRPr>
          </a:p>
          <a:p>
            <a:r>
              <a:rPr lang="en-US" dirty="0">
                <a:solidFill>
                  <a:srgbClr val="000000"/>
                </a:solidFill>
                <a:latin typeface="Times New Roman"/>
                <a:cs typeface="Calibri"/>
              </a:rPr>
              <a:t>Repository: GitHub</a:t>
            </a:r>
          </a:p>
          <a:p>
            <a:r>
              <a:rPr lang="en-US" dirty="0" err="1">
                <a:solidFill>
                  <a:srgbClr val="000000"/>
                </a:solidFill>
                <a:latin typeface="Times New Roman"/>
                <a:cs typeface="Calibri"/>
              </a:rPr>
              <a:t>Solc</a:t>
            </a:r>
            <a:r>
              <a:rPr lang="en-US" dirty="0">
                <a:solidFill>
                  <a:srgbClr val="000000"/>
                </a:solidFill>
                <a:latin typeface="Times New Roman"/>
                <a:cs typeface="Calibri"/>
              </a:rPr>
              <a:t> C v0.8.17 compiler</a:t>
            </a:r>
          </a:p>
          <a:p>
            <a:r>
              <a:rPr lang="en-US" dirty="0">
                <a:solidFill>
                  <a:srgbClr val="000000"/>
                </a:solidFill>
                <a:latin typeface="Times New Roman"/>
                <a:cs typeface="Calibri"/>
              </a:rPr>
              <a:t>Python Z3 v4.5.0</a:t>
            </a:r>
          </a:p>
          <a:p>
            <a:r>
              <a:rPr lang="en-US" dirty="0" err="1">
                <a:solidFill>
                  <a:srgbClr val="000000"/>
                </a:solidFill>
                <a:latin typeface="Times New Roman"/>
                <a:cs typeface="Calibri"/>
              </a:rPr>
              <a:t>Manticore</a:t>
            </a:r>
            <a:r>
              <a:rPr lang="en-US" dirty="0">
                <a:solidFill>
                  <a:srgbClr val="000000"/>
                </a:solidFill>
                <a:latin typeface="Times New Roman"/>
                <a:cs typeface="Calibri"/>
              </a:rPr>
              <a:t> </a:t>
            </a:r>
          </a:p>
          <a:p>
            <a:pPr marL="514350" indent="-514350">
              <a:buAutoNum type="arabicPeriod"/>
            </a:pPr>
            <a:endParaRPr lang="en-US" sz="3200" dirty="0">
              <a:solidFill>
                <a:srgbClr val="000000"/>
              </a:solidFill>
              <a:latin typeface="Times New Roman"/>
              <a:cs typeface="Times New Roman"/>
            </a:endParaRPr>
          </a:p>
        </p:txBody>
      </p:sp>
      <p:grpSp>
        <p:nvGrpSpPr>
          <p:cNvPr id="18" name="Group 17">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xmlns="" id="{0D6A7372-E1BF-4C61-83BF-C4395065B563}"/>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6" name="Picture 6" descr="A picture containing sport, swimming, water sport, light&#10;&#10;Description automatically generated">
            <a:extLst>
              <a:ext uri="{FF2B5EF4-FFF2-40B4-BE49-F238E27FC236}">
                <a16:creationId xmlns:a16="http://schemas.microsoft.com/office/drawing/2014/main" xmlns="" id="{CA89E5BC-0324-4E1B-ADAF-EDF2A365189A}"/>
              </a:ext>
            </a:extLst>
          </p:cNvPr>
          <p:cNvPicPr>
            <a:picLocks noChangeAspect="1"/>
          </p:cNvPicPr>
          <p:nvPr/>
        </p:nvPicPr>
        <p:blipFill>
          <a:blip r:embed="rId2"/>
          <a:stretch>
            <a:fillRect/>
          </a:stretch>
        </p:blipFill>
        <p:spPr>
          <a:xfrm>
            <a:off x="6048149" y="3289526"/>
            <a:ext cx="5014232" cy="3332390"/>
          </a:xfrm>
          <a:prstGeom prst="rect">
            <a:avLst/>
          </a:prstGeom>
        </p:spPr>
      </p:pic>
      <p:pic>
        <p:nvPicPr>
          <p:cNvPr id="7" name="Picture 8" descr="A picture containing toy&#10;&#10;Description automatically generated">
            <a:extLst>
              <a:ext uri="{FF2B5EF4-FFF2-40B4-BE49-F238E27FC236}">
                <a16:creationId xmlns:a16="http://schemas.microsoft.com/office/drawing/2014/main" xmlns="" id="{5FBA85C3-5E91-4D45-B4CB-643B547AB805}"/>
              </a:ext>
            </a:extLst>
          </p:cNvPr>
          <p:cNvPicPr>
            <a:picLocks noChangeAspect="1"/>
          </p:cNvPicPr>
          <p:nvPr/>
        </p:nvPicPr>
        <p:blipFill>
          <a:blip r:embed="rId3"/>
          <a:stretch>
            <a:fillRect/>
          </a:stretch>
        </p:blipFill>
        <p:spPr>
          <a:xfrm>
            <a:off x="8054071" y="208509"/>
            <a:ext cx="2266950" cy="2381250"/>
          </a:xfrm>
          <a:prstGeom prst="rect">
            <a:avLst/>
          </a:prstGeom>
        </p:spPr>
      </p:pic>
    </p:spTree>
    <p:extLst>
      <p:ext uri="{BB962C8B-B14F-4D97-AF65-F5344CB8AC3E}">
        <p14:creationId xmlns:p14="http://schemas.microsoft.com/office/powerpoint/2010/main" val="397104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B4575408-140B-43A2-AA2F-1D17828FD0CB}"/>
              </a:ext>
            </a:extLst>
          </p:cNvPr>
          <p:cNvSpPr>
            <a:spLocks noGrp="1"/>
          </p:cNvSpPr>
          <p:nvPr>
            <p:ph type="title"/>
          </p:nvPr>
        </p:nvSpPr>
        <p:spPr>
          <a:xfrm>
            <a:off x="546622" y="288641"/>
            <a:ext cx="9546001" cy="721714"/>
          </a:xfrm>
        </p:spPr>
        <p:txBody>
          <a:bodyPr anchor="b">
            <a:noAutofit/>
          </a:bodyPr>
          <a:lstStyle/>
          <a:p>
            <a:r>
              <a:rPr lang="en-US" sz="4000" b="1" dirty="0">
                <a:latin typeface="Times New Roman"/>
                <a:cs typeface="Calibri Light"/>
              </a:rPr>
              <a:t>Use Cases of Manticore</a:t>
            </a:r>
          </a:p>
        </p:txBody>
      </p:sp>
      <p:grpSp>
        <p:nvGrpSpPr>
          <p:cNvPr id="12" name="Group 11">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xmlns="" id="{D6C10419-643E-48E6-B838-5924BE798D34}"/>
              </a:ext>
            </a:extLst>
          </p:cNvPr>
          <p:cNvSpPr>
            <a:spLocks noGrp="1"/>
          </p:cNvSpPr>
          <p:nvPr>
            <p:ph idx="1"/>
          </p:nvPr>
        </p:nvSpPr>
        <p:spPr>
          <a:xfrm>
            <a:off x="647264" y="1295092"/>
            <a:ext cx="10293623" cy="5051862"/>
          </a:xfrm>
        </p:spPr>
        <p:txBody>
          <a:bodyPr vert="horz" lIns="91440" tIns="45720" rIns="91440" bIns="45720" rtlCol="0" anchor="t">
            <a:normAutofit/>
          </a:bodyPr>
          <a:lstStyle/>
          <a:p>
            <a:pPr algn="just"/>
            <a:r>
              <a:rPr lang="en-US" dirty="0">
                <a:latin typeface="Times New Roman" panose="02020603050405020304" pitchFamily="18" charset="0"/>
                <a:cs typeface="Times New Roman" panose="02020603050405020304" pitchFamily="18" charset="0"/>
              </a:rPr>
              <a:t>Program Exploration</a:t>
            </a:r>
            <a:r>
              <a:rPr lang="en-US" dirty="0">
                <a:latin typeface="Times New Roman" panose="02020603050405020304" pitchFamily="18" charset="0"/>
                <a:cs typeface="Times New Roman" panose="02020603050405020304" pitchFamily="18" charset="0"/>
                <a:hlinkClick r:id="rId2" action="ppaction://hlinksldjump"/>
              </a:rPr>
              <a:t>[2]</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Input Generation</a:t>
            </a:r>
            <a:r>
              <a:rPr lang="en-US" dirty="0">
                <a:latin typeface="Times New Roman" panose="02020603050405020304" pitchFamily="18" charset="0"/>
                <a:cs typeface="Times New Roman" panose="02020603050405020304" pitchFamily="18" charset="0"/>
                <a:hlinkClick r:id="rId2" action="ppaction://hlinksldjump"/>
              </a:rPr>
              <a:t>[2]</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Error Discovery</a:t>
            </a:r>
            <a:r>
              <a:rPr lang="en-US" dirty="0">
                <a:latin typeface="Times New Roman" panose="02020603050405020304" pitchFamily="18" charset="0"/>
                <a:cs typeface="Times New Roman" panose="02020603050405020304" pitchFamily="18" charset="0"/>
                <a:hlinkClick r:id="rId2" action="ppaction://hlinksldjump"/>
              </a:rPr>
              <a:t>[2]</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Instrumentation</a:t>
            </a:r>
            <a:r>
              <a:rPr lang="en-US" dirty="0">
                <a:latin typeface="Times New Roman" panose="02020603050405020304" pitchFamily="18" charset="0"/>
                <a:cs typeface="Times New Roman" panose="02020603050405020304" pitchFamily="18" charset="0"/>
                <a:hlinkClick r:id="rId2" action="ppaction://hlinksldjump"/>
              </a:rPr>
              <a:t>[2]</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Programmatic Interface</a:t>
            </a:r>
            <a:r>
              <a:rPr lang="en-US" dirty="0">
                <a:latin typeface="Times New Roman" panose="02020603050405020304" pitchFamily="18" charset="0"/>
                <a:cs typeface="Times New Roman" panose="02020603050405020304" pitchFamily="18" charset="0"/>
                <a:hlinkClick r:id="rId2" action="ppaction://hlinksldjump"/>
              </a:rPr>
              <a:t>[2]</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a:cs typeface="Calibri" panose="020F0502020204030204"/>
            </a:endParaRPr>
          </a:p>
          <a:p>
            <a:pPr algn="just"/>
            <a:endParaRPr lang="en-US" dirty="0">
              <a:latin typeface="Times New Roman"/>
              <a:cs typeface="Calibri" panose="020F0502020204030204"/>
            </a:endParaRPr>
          </a:p>
        </p:txBody>
      </p:sp>
      <p:grpSp>
        <p:nvGrpSpPr>
          <p:cNvPr id="18" name="Group 17">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xmlns="" id="{63249D84-3BC3-480D-9836-960ADFB7AE4E}"/>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7" name="Picture 8" descr="Diagram&#10;&#10;Description automatically generated">
            <a:extLst>
              <a:ext uri="{FF2B5EF4-FFF2-40B4-BE49-F238E27FC236}">
                <a16:creationId xmlns:a16="http://schemas.microsoft.com/office/drawing/2014/main" xmlns="" id="{44CE8E34-6E73-4713-8A93-3AA666F6C361}"/>
              </a:ext>
            </a:extLst>
          </p:cNvPr>
          <p:cNvPicPr>
            <a:picLocks noChangeAspect="1"/>
          </p:cNvPicPr>
          <p:nvPr/>
        </p:nvPicPr>
        <p:blipFill>
          <a:blip r:embed="rId3"/>
          <a:stretch>
            <a:fillRect/>
          </a:stretch>
        </p:blipFill>
        <p:spPr>
          <a:xfrm>
            <a:off x="10678160" y="5477949"/>
            <a:ext cx="1382776" cy="1091410"/>
          </a:xfrm>
          <a:prstGeom prst="rect">
            <a:avLst/>
          </a:prstGeom>
        </p:spPr>
      </p:pic>
    </p:spTree>
    <p:extLst>
      <p:ext uri="{BB962C8B-B14F-4D97-AF65-F5344CB8AC3E}">
        <p14:creationId xmlns:p14="http://schemas.microsoft.com/office/powerpoint/2010/main" val="27795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92BA54B5-9CE6-4627-8B99-DAA03291D945}"/>
              </a:ext>
            </a:extLst>
          </p:cNvPr>
          <p:cNvSpPr>
            <a:spLocks noGrp="1"/>
          </p:cNvSpPr>
          <p:nvPr>
            <p:ph type="title"/>
          </p:nvPr>
        </p:nvSpPr>
        <p:spPr>
          <a:xfrm>
            <a:off x="187188" y="418038"/>
            <a:ext cx="9833548" cy="922997"/>
          </a:xfrm>
        </p:spPr>
        <p:txBody>
          <a:bodyPr anchor="b">
            <a:normAutofit/>
          </a:bodyPr>
          <a:lstStyle/>
          <a:p>
            <a:r>
              <a:rPr lang="en-US" sz="4000" dirty="0">
                <a:latin typeface="Times New Roman"/>
                <a:cs typeface="Calibri Light"/>
              </a:rPr>
              <a:t>References</a:t>
            </a:r>
          </a:p>
        </p:txBody>
      </p:sp>
      <p:grpSp>
        <p:nvGrpSpPr>
          <p:cNvPr id="12" name="Group 11">
            <a:extLst>
              <a:ext uri="{FF2B5EF4-FFF2-40B4-BE49-F238E27FC236}">
                <a16:creationId xmlns:a16="http://schemas.microsoft.com/office/drawing/2014/main" xmlns=""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xmlns=""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xmlns="" id="{B2802D25-BFE5-4186-8F6B-1784446FA6DD}"/>
              </a:ext>
            </a:extLst>
          </p:cNvPr>
          <p:cNvSpPr>
            <a:spLocks noGrp="1"/>
          </p:cNvSpPr>
          <p:nvPr>
            <p:ph idx="1"/>
          </p:nvPr>
        </p:nvSpPr>
        <p:spPr>
          <a:xfrm>
            <a:off x="-915" y="1510752"/>
            <a:ext cx="12117949" cy="4404881"/>
          </a:xfrm>
        </p:spPr>
        <p:txBody>
          <a:bodyPr vert="horz" lIns="91440" tIns="45720" rIns="91440" bIns="45720" rtlCol="0" anchor="t">
            <a:normAutofit/>
          </a:bodyPr>
          <a:lstStyle/>
          <a:p>
            <a:r>
              <a:rPr lang="en-US" dirty="0">
                <a:latin typeface="Times New Roman" panose="02020603050405020304" pitchFamily="18" charset="0"/>
                <a:ea typeface="+mn-lt"/>
                <a:cs typeface="Times New Roman" panose="02020603050405020304" pitchFamily="18" charset="0"/>
                <a:hlinkClick r:id="rId2"/>
              </a:rPr>
              <a:t>[1] </a:t>
            </a:r>
            <a:r>
              <a:rPr lang="en-US" u="sng" dirty="0">
                <a:solidFill>
                  <a:srgbClr val="000000"/>
                </a:solidFill>
                <a:latin typeface="Times New Roman" panose="02020603050405020304" pitchFamily="18" charset="0"/>
                <a:cs typeface="Times New Roman" panose="02020603050405020304" pitchFamily="18" charset="0"/>
                <a:hlinkClick r:id="rId3"/>
              </a:rPr>
              <a:t>https://dl-acm-org.ezproxy.uta.edu/doi/epdf/10.1109/ASE.2019.00133</a:t>
            </a:r>
            <a:endParaRPr lang="en-US" u="sng"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hlinkClick r:id="rId2"/>
              </a:rPr>
              <a:t>[2] </a:t>
            </a:r>
            <a:r>
              <a:rPr lang="en-US" dirty="0">
                <a:latin typeface="Times New Roman" panose="02020603050405020304" pitchFamily="18" charset="0"/>
                <a:ea typeface="+mn-lt"/>
                <a:cs typeface="Times New Roman" panose="02020603050405020304" pitchFamily="18" charset="0"/>
                <a:hlinkClick r:id="rId4"/>
              </a:rPr>
              <a:t>https://github.com/trailofbits/manticore</a:t>
            </a:r>
            <a:endParaRPr lang="en-US" dirty="0">
              <a:latin typeface="Times New Roman" panose="02020603050405020304" pitchFamily="18" charset="0"/>
              <a:ea typeface="+mn-lt"/>
              <a:cs typeface="Times New Roman" panose="02020603050405020304" pitchFamily="18" charset="0"/>
            </a:endParaRPr>
          </a:p>
          <a:p>
            <a:endParaRPr lang="en-US" sz="3200" u="sng" dirty="0">
              <a:solidFill>
                <a:srgbClr val="000000"/>
              </a:solidFill>
              <a:latin typeface="Times New Roman"/>
              <a:cs typeface="Calibri"/>
            </a:endParaRPr>
          </a:p>
          <a:p>
            <a:pPr marL="0" indent="0">
              <a:buNone/>
            </a:pPr>
            <a:endParaRPr lang="en-US" sz="3200" u="sng" dirty="0">
              <a:solidFill>
                <a:srgbClr val="000000"/>
              </a:solidFill>
              <a:latin typeface="Times New Roman"/>
              <a:cs typeface="Calibri"/>
            </a:endParaRPr>
          </a:p>
          <a:p>
            <a:endParaRPr lang="en-US" sz="3200" u="sng" dirty="0">
              <a:solidFill>
                <a:srgbClr val="000000"/>
              </a:solidFill>
              <a:latin typeface="Times New Roman"/>
              <a:cs typeface="Calibri"/>
            </a:endParaRPr>
          </a:p>
          <a:p>
            <a:endParaRPr lang="en-US" sz="3200" u="sng" dirty="0">
              <a:solidFill>
                <a:srgbClr val="000000"/>
              </a:solidFill>
              <a:latin typeface="Times New Roman"/>
              <a:cs typeface="Calibri"/>
            </a:endParaRPr>
          </a:p>
          <a:p>
            <a:endParaRPr lang="en-US" sz="3200" u="sng" dirty="0">
              <a:solidFill>
                <a:srgbClr val="000000"/>
              </a:solidFill>
              <a:latin typeface="Times New Roman"/>
              <a:cs typeface="Calibri"/>
            </a:endParaRPr>
          </a:p>
        </p:txBody>
      </p:sp>
      <p:grpSp>
        <p:nvGrpSpPr>
          <p:cNvPr id="18" name="Group 17">
            <a:extLst>
              <a:ext uri="{FF2B5EF4-FFF2-40B4-BE49-F238E27FC236}">
                <a16:creationId xmlns:a16="http://schemas.microsoft.com/office/drawing/2014/main" xmlns=""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xmlns=""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xmlns="" id="{0A8DF059-FFB3-4123-BDF1-BBB299F2CBF8}"/>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55345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280</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Advanced Topics in Software Engineering (CSE 6324)</vt:lpstr>
      <vt:lpstr> Team 8  Anupama Rani Neerukonda - 1002007833 Pavan  Kumar Chaparla - 1001865675  Lokesh  Bogam  - 1001946861  Jai Venkata Sai Sriram Batchu - 1001949158 Keerthi Chittineni - 1001967726</vt:lpstr>
      <vt:lpstr> </vt:lpstr>
      <vt:lpstr>Contents</vt:lpstr>
      <vt:lpstr>What is Symbolic Execution?</vt:lpstr>
      <vt:lpstr>What is Manticore?</vt:lpstr>
      <vt:lpstr>Resources Used</vt:lpstr>
      <vt:lpstr>Use Cases of Manticore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Bogam Lokesh</dc:creator>
  <cp:lastModifiedBy>Microsoft account</cp:lastModifiedBy>
  <cp:revision>35</cp:revision>
  <dcterms:created xsi:type="dcterms:W3CDTF">2021-09-13T23:04:38Z</dcterms:created>
  <dcterms:modified xsi:type="dcterms:W3CDTF">2022-09-13T04:46:35Z</dcterms:modified>
</cp:coreProperties>
</file>