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3" r:id="rId2"/>
  </p:sldMasterIdLst>
  <p:sldIdLst>
    <p:sldId id="264" r:id="rId3"/>
    <p:sldId id="266" r:id="rId4"/>
    <p:sldId id="274" r:id="rId5"/>
    <p:sldId id="268" r:id="rId6"/>
    <p:sldId id="270" r:id="rId7"/>
    <p:sldId id="272" r:id="rId8"/>
    <p:sldId id="256" r:id="rId9"/>
    <p:sldId id="257" r:id="rId10"/>
    <p:sldId id="258" r:id="rId11"/>
    <p:sldId id="259" r:id="rId12"/>
    <p:sldId id="260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45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4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89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6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5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5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4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16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05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17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4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2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85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6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873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22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97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36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5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6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2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8984-2F4C-4F34-A666-034757DAD9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7750E6-A582-4F08-B9D8-32CD4799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78F9-1AE5-4793-921B-1A06839850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BB82-2580-4782-8A5B-C4355DC7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jwEh15M5Rw&amp;t=491s" TargetMode="External"/><Relationship Id="rId2" Type="http://schemas.openxmlformats.org/officeDocument/2006/relationships/hyperlink" Target="https://www.wrike.com/project-management-guide/agile-methodology-basics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youtube.com/watch?v=6fKn4rgk4jM" TargetMode="External"/><Relationship Id="rId4" Type="http://schemas.openxmlformats.org/officeDocument/2006/relationships/hyperlink" Target="https://www.youtube.com/watch?v=g39DSL576Z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-g4XK0voUw&amp;list=PLPzfPcir5uPR8vKjOFitZZdEIT8-snomq" TargetMode="External"/><Relationship Id="rId2" Type="http://schemas.openxmlformats.org/officeDocument/2006/relationships/hyperlink" Target="https://aws.amazon.com/what-is/sdlc/#:~:text=The%20software%20development%20lifecycle%20(SDLC,expectations%20during%20production%20and%20beyo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8eB-hKwHVo&amp;t=256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330" y="313610"/>
            <a:ext cx="3129566" cy="1154582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JIRA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250" y="2202287"/>
            <a:ext cx="9890975" cy="3683357"/>
          </a:xfrm>
        </p:spPr>
        <p:txBody>
          <a:bodyPr>
            <a:normAutofit/>
          </a:bodyPr>
          <a:lstStyle/>
          <a:p>
            <a:r>
              <a:rPr lang="en-US" sz="3200" dirty="0"/>
              <a:t>Jira is a popular project management and issue tracking </a:t>
            </a:r>
            <a:r>
              <a:rPr lang="en-US" sz="3200" dirty="0" smtClean="0"/>
              <a:t>tool </a:t>
            </a:r>
            <a:r>
              <a:rPr lang="en-US" sz="3200" dirty="0"/>
              <a:t>developed by Atlassian</a:t>
            </a:r>
            <a:endParaRPr lang="en-US" sz="3200" dirty="0" smtClean="0"/>
          </a:p>
          <a:p>
            <a:r>
              <a:rPr lang="en-US" sz="3200" dirty="0"/>
              <a:t>Jira is </a:t>
            </a:r>
            <a:r>
              <a:rPr lang="en-US" sz="3200" dirty="0" smtClean="0"/>
              <a:t>a </a:t>
            </a:r>
            <a:r>
              <a:rPr lang="en-US" sz="3200" dirty="0"/>
              <a:t>software application that helps teams plan, track, and manage projects and </a:t>
            </a:r>
            <a:r>
              <a:rPr lang="en-US" sz="3200" dirty="0" smtClean="0"/>
              <a:t>tasks</a:t>
            </a:r>
          </a:p>
          <a:p>
            <a:r>
              <a:rPr lang="en-US" sz="3200" dirty="0"/>
              <a:t>It supports Agile methodologies like Scrum and Kanban</a:t>
            </a:r>
          </a:p>
        </p:txBody>
      </p:sp>
    </p:spTree>
    <p:extLst>
      <p:ext uri="{BB962C8B-B14F-4D97-AF65-F5344CB8AC3E}">
        <p14:creationId xmlns:p14="http://schemas.microsoft.com/office/powerpoint/2010/main" val="18122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2"/>
    </mc:Choice>
    <mc:Fallback xmlns="">
      <p:transition spd="slow" advTm="252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3037"/>
            <a:ext cx="10515600" cy="824248"/>
          </a:xfrm>
        </p:spPr>
        <p:txBody>
          <a:bodyPr/>
          <a:lstStyle/>
          <a:p>
            <a:r>
              <a:rPr lang="en-US" dirty="0" smtClean="0"/>
              <a:t>                      Sprint </a:t>
            </a:r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5470"/>
            <a:ext cx="10636876" cy="3781493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Sprint Planning is a</a:t>
            </a:r>
            <a:r>
              <a:rPr lang="en-US" sz="2400" b="1" dirty="0" smtClean="0"/>
              <a:t> </a:t>
            </a:r>
            <a:r>
              <a:rPr lang="en-US" sz="2400" b="1" dirty="0"/>
              <a:t>Scrum </a:t>
            </a:r>
            <a:r>
              <a:rPr lang="en-US" sz="2400" b="1" dirty="0" smtClean="0"/>
              <a:t>framework</a:t>
            </a:r>
          </a:p>
          <a:p>
            <a:r>
              <a:rPr lang="en-US" sz="2400" b="1" dirty="0" smtClean="0"/>
              <a:t>Scrum </a:t>
            </a:r>
            <a:r>
              <a:rPr lang="en-US" sz="2400" b="1" dirty="0"/>
              <a:t>Team collaboratively plans the work to be done during the upcoming </a:t>
            </a:r>
            <a:r>
              <a:rPr lang="en-US" sz="2400" b="1" dirty="0" smtClean="0"/>
              <a:t>Sprint</a:t>
            </a:r>
          </a:p>
          <a:p>
            <a:r>
              <a:rPr lang="en-US" sz="2400" b="1" dirty="0" smtClean="0"/>
              <a:t>Preparation</a:t>
            </a:r>
          </a:p>
          <a:p>
            <a:r>
              <a:rPr lang="en-US" sz="2400" b="1" dirty="0" smtClean="0"/>
              <a:t>Sprint </a:t>
            </a:r>
            <a:r>
              <a:rPr lang="en-US" sz="2400" b="1" dirty="0"/>
              <a:t>Planning </a:t>
            </a:r>
            <a:r>
              <a:rPr lang="en-US" sz="2400" b="1" dirty="0" smtClean="0"/>
              <a:t>Meeting</a:t>
            </a:r>
          </a:p>
          <a:p>
            <a:r>
              <a:rPr lang="en-US" sz="2400" b="1" dirty="0"/>
              <a:t>What Can Be Done (Capacity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What Will Be Done (Selection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Defining the Sprint </a:t>
            </a:r>
            <a:r>
              <a:rPr lang="en-US" sz="2400" b="1" dirty="0" smtClean="0"/>
              <a:t>Goal</a:t>
            </a:r>
            <a:endParaRPr lang="en-US" sz="2400" b="1" dirty="0"/>
          </a:p>
          <a:p>
            <a:r>
              <a:rPr lang="en-US" sz="2400" b="1" dirty="0"/>
              <a:t>Task </a:t>
            </a:r>
            <a:r>
              <a:rPr lang="en-US" sz="2400" b="1" dirty="0" smtClean="0"/>
              <a:t>Breakdown</a:t>
            </a:r>
          </a:p>
          <a:p>
            <a:r>
              <a:rPr lang="en-US" sz="2400" b="1" dirty="0" smtClean="0"/>
              <a:t>Commitment</a:t>
            </a:r>
          </a:p>
          <a:p>
            <a:r>
              <a:rPr lang="en-US" sz="2400" b="1" dirty="0"/>
              <a:t>Sprint Backlog</a:t>
            </a:r>
            <a:endParaRPr lang="en-US" sz="2400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2673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233" y="965915"/>
            <a:ext cx="5512159" cy="1107584"/>
          </a:xfrm>
        </p:spPr>
        <p:txBody>
          <a:bodyPr/>
          <a:lstStyle/>
          <a:p>
            <a:r>
              <a:rPr lang="en-US" dirty="0" smtClean="0"/>
              <a:t>       Benefits </a:t>
            </a:r>
            <a:r>
              <a:rPr lang="en-US" dirty="0"/>
              <a:t>of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017"/>
            <a:ext cx="10515600" cy="3992450"/>
          </a:xfrm>
        </p:spPr>
        <p:txBody>
          <a:bodyPr/>
          <a:lstStyle/>
          <a:p>
            <a:r>
              <a:rPr lang="en-US" b="1" dirty="0"/>
              <a:t>Flexibility and </a:t>
            </a:r>
            <a:r>
              <a:rPr lang="en-US" b="1" dirty="0" smtClean="0"/>
              <a:t>Adaptability</a:t>
            </a:r>
          </a:p>
          <a:p>
            <a:r>
              <a:rPr lang="en-US" b="1" dirty="0"/>
              <a:t>Faster </a:t>
            </a:r>
            <a:r>
              <a:rPr lang="en-US" b="1" dirty="0" smtClean="0"/>
              <a:t>Time-to-Market</a:t>
            </a:r>
          </a:p>
          <a:p>
            <a:r>
              <a:rPr lang="en-US" b="1" dirty="0"/>
              <a:t>Improved </a:t>
            </a:r>
            <a:r>
              <a:rPr lang="en-US" b="1" dirty="0" smtClean="0"/>
              <a:t>Quality</a:t>
            </a:r>
          </a:p>
          <a:p>
            <a:r>
              <a:rPr lang="en-US" b="1" dirty="0" smtClean="0"/>
              <a:t>Transparency</a:t>
            </a:r>
          </a:p>
          <a:p>
            <a:r>
              <a:rPr lang="en-US" b="1" dirty="0"/>
              <a:t>Higher </a:t>
            </a:r>
            <a:r>
              <a:rPr lang="en-US" b="1" dirty="0" smtClean="0"/>
              <a:t>Productivity</a:t>
            </a:r>
          </a:p>
          <a:p>
            <a:r>
              <a:rPr lang="en-US" b="1" dirty="0"/>
              <a:t>Enhanced Risk </a:t>
            </a:r>
            <a:r>
              <a:rPr lang="en-US" b="1" dirty="0" smtClean="0"/>
              <a:t>Management</a:t>
            </a:r>
          </a:p>
          <a:p>
            <a:r>
              <a:rPr lang="en-US" b="1" dirty="0"/>
              <a:t>Continuous </a:t>
            </a:r>
            <a:r>
              <a:rPr lang="en-US" b="1" dirty="0" smtClean="0"/>
              <a:t>Improvement</a:t>
            </a:r>
          </a:p>
          <a:p>
            <a:r>
              <a:rPr lang="en-US" b="1" dirty="0"/>
              <a:t>Customer Satisfaction: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https://www.wrike.com/project-management-guide/agile-methodology-basics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www.youtube.com/watch?v=WjwEh15M5Rw&amp;t=491s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www.youtube.com/watch?v=g39DSL576Zs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www.youtube.com/watch?v=6fKn4rgk4jM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2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8500" y="2833352"/>
            <a:ext cx="7997781" cy="2047740"/>
          </a:xfrm>
        </p:spPr>
        <p:txBody>
          <a:bodyPr/>
          <a:lstStyle/>
          <a:p>
            <a:r>
              <a:rPr lang="en-US" i="1" dirty="0" smtClean="0"/>
              <a:t>             </a:t>
            </a:r>
            <a:r>
              <a:rPr lang="en-US" sz="5400" b="1" i="1" dirty="0" smtClean="0"/>
              <a:t>THANK YOU</a:t>
            </a:r>
            <a:br>
              <a:rPr lang="en-US" sz="5400" b="1" i="1" dirty="0" smtClean="0"/>
            </a:br>
            <a:endParaRPr 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28837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          Key Features of Jira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lvl="1"/>
            <a:r>
              <a:rPr lang="en-US" sz="2400" b="1" dirty="0" smtClean="0"/>
              <a:t>Issue </a:t>
            </a:r>
            <a:r>
              <a:rPr lang="en-US" sz="2400" b="1" dirty="0"/>
              <a:t>Tracking</a:t>
            </a:r>
            <a:r>
              <a:rPr lang="en-US" sz="2400" dirty="0"/>
              <a:t>: Create, prioritize, and assign tasks or issues.</a:t>
            </a:r>
          </a:p>
          <a:p>
            <a:pPr lvl="1"/>
            <a:r>
              <a:rPr lang="en-US" sz="2400" b="1" dirty="0"/>
              <a:t>Customization</a:t>
            </a:r>
            <a:r>
              <a:rPr lang="en-US" sz="2400" dirty="0"/>
              <a:t>: Tailor workflows, issue types, and fields to your needs.</a:t>
            </a:r>
          </a:p>
          <a:p>
            <a:pPr lvl="1"/>
            <a:r>
              <a:rPr lang="en-US" sz="2400" b="1" dirty="0"/>
              <a:t>Integration</a:t>
            </a:r>
            <a:r>
              <a:rPr lang="en-US" sz="2400" dirty="0"/>
              <a:t>: Seamlessly integrates with other tools and plugins.</a:t>
            </a:r>
          </a:p>
          <a:p>
            <a:pPr lvl="1"/>
            <a:r>
              <a:rPr lang="en-US" sz="2400" b="1" dirty="0"/>
              <a:t>Reporting</a:t>
            </a:r>
            <a:r>
              <a:rPr lang="en-US" sz="2400" dirty="0"/>
              <a:t>: Robust reporting and dashboard capabilities.</a:t>
            </a:r>
          </a:p>
          <a:p>
            <a:pPr lvl="1"/>
            <a:r>
              <a:rPr lang="en-US" sz="2400" b="1" dirty="0"/>
              <a:t>Collaboration</a:t>
            </a:r>
            <a:r>
              <a:rPr lang="en-US" sz="2400" dirty="0"/>
              <a:t>: </a:t>
            </a:r>
            <a:r>
              <a:rPr lang="en-US" sz="2400" dirty="0" smtClean="0"/>
              <a:t>Commenting, </a:t>
            </a:r>
            <a:r>
              <a:rPr lang="en-US" sz="2400" dirty="0"/>
              <a:t>and notifications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 smtClean="0"/>
              <a:t>Visual</a:t>
            </a:r>
            <a:r>
              <a:rPr lang="en-US" sz="2400" dirty="0" smtClean="0"/>
              <a:t>: Icons representing the features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7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4"/>
    </mc:Choice>
    <mc:Fallback xmlns="">
      <p:transition spd="slow" advTm="308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Terminologies in Jira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Epic</a:t>
            </a:r>
          </a:p>
          <a:p>
            <a:r>
              <a:rPr lang="en-US" sz="2400" b="1" dirty="0" smtClean="0"/>
              <a:t>Stories</a:t>
            </a:r>
          </a:p>
          <a:p>
            <a:r>
              <a:rPr lang="en-US" sz="2400" b="1" dirty="0" smtClean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1430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"/>
    </mc:Choice>
    <mc:Fallback xmlns="">
      <p:transition spd="slow" advTm="207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              Aspects of Jira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900" b="1" dirty="0" smtClean="0"/>
          </a:p>
          <a:p>
            <a:r>
              <a:rPr lang="en-US" sz="3100" b="1" dirty="0" smtClean="0"/>
              <a:t>Projects</a:t>
            </a:r>
          </a:p>
          <a:p>
            <a:r>
              <a:rPr lang="en-US" sz="3100" b="1" dirty="0" smtClean="0"/>
              <a:t>Issues</a:t>
            </a:r>
          </a:p>
          <a:p>
            <a:r>
              <a:rPr lang="en-US" sz="3100" b="1" dirty="0" smtClean="0"/>
              <a:t>Issue Types</a:t>
            </a:r>
            <a:endParaRPr lang="en-US" sz="3100" dirty="0"/>
          </a:p>
          <a:p>
            <a:r>
              <a:rPr lang="en-US" sz="3100" b="1" dirty="0" smtClean="0"/>
              <a:t>Advanced Workflows</a:t>
            </a:r>
          </a:p>
          <a:p>
            <a:r>
              <a:rPr lang="en-US" sz="3100" b="1" dirty="0" smtClean="0"/>
              <a:t>Boards</a:t>
            </a:r>
          </a:p>
          <a:p>
            <a:r>
              <a:rPr lang="en-US" sz="3100" b="1" dirty="0" smtClean="0"/>
              <a:t>Dashboards </a:t>
            </a:r>
            <a:r>
              <a:rPr lang="en-US" sz="3100" b="1" dirty="0"/>
              <a:t>and </a:t>
            </a:r>
            <a:r>
              <a:rPr lang="en-US" sz="3100" b="1" dirty="0" smtClean="0"/>
              <a:t>Reports</a:t>
            </a:r>
            <a:endParaRPr lang="en-US" sz="3100" dirty="0"/>
          </a:p>
          <a:p>
            <a:r>
              <a:rPr lang="en-US" sz="3100" b="1" dirty="0" smtClean="0"/>
              <a:t>Agile Methodologies</a:t>
            </a:r>
            <a:endParaRPr lang="en-US" sz="3100" dirty="0"/>
          </a:p>
          <a:p>
            <a:r>
              <a:rPr lang="en-US" sz="3100" b="1" dirty="0" smtClean="0"/>
              <a:t>Time Tracking</a:t>
            </a:r>
            <a:endParaRPr lang="en-US" sz="31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2"/>
    </mc:Choice>
    <mc:Fallback xmlns="">
      <p:transition spd="slow" advTm="205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Advantages and Disadvantages of  Jira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FF0000"/>
                </a:solidFill>
              </a:rPr>
              <a:t>Advantages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Effective Issue </a:t>
            </a:r>
            <a:r>
              <a:rPr lang="en-US" b="1" dirty="0" smtClean="0"/>
              <a:t>Tracking</a:t>
            </a:r>
          </a:p>
          <a:p>
            <a:r>
              <a:rPr lang="en-US" b="1" dirty="0" smtClean="0"/>
              <a:t>Customization</a:t>
            </a:r>
          </a:p>
          <a:p>
            <a:r>
              <a:rPr lang="en-US" b="1" dirty="0"/>
              <a:t>Agile </a:t>
            </a:r>
            <a:r>
              <a:rPr lang="en-US" b="1" dirty="0" smtClean="0"/>
              <a:t>Support</a:t>
            </a:r>
          </a:p>
          <a:p>
            <a:r>
              <a:rPr lang="en-US" b="1" dirty="0"/>
              <a:t>User </a:t>
            </a:r>
            <a:r>
              <a:rPr lang="en-US" b="1" dirty="0" smtClean="0"/>
              <a:t>Collaboration</a:t>
            </a:r>
          </a:p>
          <a:p>
            <a:r>
              <a:rPr lang="en-US" b="1" dirty="0"/>
              <a:t>Flexibility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Disadvantages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smtClean="0"/>
              <a:t>Complexity</a:t>
            </a:r>
          </a:p>
          <a:p>
            <a:r>
              <a:rPr lang="en-US" b="1" dirty="0" smtClean="0"/>
              <a:t>Cost</a:t>
            </a:r>
          </a:p>
          <a:p>
            <a:r>
              <a:rPr lang="en-US" b="1" dirty="0" smtClean="0"/>
              <a:t>Customization Challenges</a:t>
            </a:r>
          </a:p>
          <a:p>
            <a:r>
              <a:rPr lang="en-US" b="1" dirty="0"/>
              <a:t>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7"/>
    </mc:Choice>
    <mc:Fallback xmlns="">
      <p:transition spd="slow" advTm="159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https://aws.amazon.com/what-is/sdlc/#:~: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text=The%20software%20development%20lifecycle%20(SDLC,expectations%20during%20production%20and%20beyond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www.youtube.com/watch?v=i-g4XK0voUw&amp;list=PLPzfPcir5uPR8vKjOFitZZdEIT8-snomq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www.youtube.com/watch?v=u8eB-hKwHVo&amp;t=256s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1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547"/>
            <a:ext cx="9144000" cy="824248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887" y="4231512"/>
            <a:ext cx="11140225" cy="2099257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   Agile </a:t>
            </a:r>
            <a:r>
              <a:rPr lang="en-US" dirty="0"/>
              <a:t>methodologies are a set of flexible and iterative approaches to software </a:t>
            </a:r>
            <a:r>
              <a:rPr lang="en-US" dirty="0" smtClean="0"/>
              <a:t>    development </a:t>
            </a:r>
            <a:r>
              <a:rPr lang="en-US" dirty="0"/>
              <a:t>and project </a:t>
            </a:r>
            <a:r>
              <a:rPr lang="en-US" dirty="0" smtClean="0"/>
              <a:t>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DevOps vs. Agile Methodology: Key Differences and Similarities - Spic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407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2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248"/>
            <a:ext cx="10515600" cy="1056067"/>
          </a:xfrm>
        </p:spPr>
        <p:txBody>
          <a:bodyPr/>
          <a:lstStyle/>
          <a:p>
            <a:r>
              <a:rPr lang="en-US" dirty="0" smtClean="0"/>
              <a:t>                      Agile Principles</a:t>
            </a:r>
            <a:endParaRPr lang="en-US" dirty="0"/>
          </a:p>
        </p:txBody>
      </p:sp>
      <p:pic>
        <p:nvPicPr>
          <p:cNvPr id="1026" name="Picture 2" descr="The 12 Agile principles Explained with Examples | Scalable Path®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29" y="2060619"/>
            <a:ext cx="10450027" cy="461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Agile </a:t>
            </a:r>
            <a:r>
              <a:rPr lang="en-US" dirty="0"/>
              <a:t>methodology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2524259"/>
            <a:ext cx="10748493" cy="3652704"/>
          </a:xfrm>
        </p:spPr>
        <p:txBody>
          <a:bodyPr/>
          <a:lstStyle/>
          <a:p>
            <a:r>
              <a:rPr lang="en-US" b="1" dirty="0"/>
              <a:t>Agile </a:t>
            </a:r>
            <a:r>
              <a:rPr lang="en-US" b="1" dirty="0" smtClean="0"/>
              <a:t>Manifesto</a:t>
            </a:r>
          </a:p>
          <a:p>
            <a:r>
              <a:rPr lang="en-US" b="1" dirty="0" smtClean="0"/>
              <a:t>Scrum</a:t>
            </a:r>
          </a:p>
          <a:p>
            <a:r>
              <a:rPr lang="en-US" b="1" dirty="0" smtClean="0"/>
              <a:t>Crystal</a:t>
            </a:r>
          </a:p>
          <a:p>
            <a:r>
              <a:rPr lang="en-US" b="1" dirty="0" smtClean="0"/>
              <a:t>Kanban</a:t>
            </a:r>
          </a:p>
          <a:p>
            <a:r>
              <a:rPr lang="en-US" b="1" dirty="0"/>
              <a:t>Extreme Programming (XP</a:t>
            </a:r>
            <a:r>
              <a:rPr lang="en-US" b="1" dirty="0" smtClean="0"/>
              <a:t>)</a:t>
            </a:r>
          </a:p>
          <a:p>
            <a:r>
              <a:rPr lang="en-US" b="1" dirty="0"/>
              <a:t>Lean Software </a:t>
            </a:r>
            <a:r>
              <a:rPr lang="en-US" b="1" dirty="0" smtClean="0"/>
              <a:t>Development</a:t>
            </a:r>
          </a:p>
          <a:p>
            <a:r>
              <a:rPr lang="en-US" b="1" dirty="0"/>
              <a:t>Feature-Driven Development (FDD</a:t>
            </a:r>
            <a:r>
              <a:rPr lang="en-US" b="1" dirty="0" smtClean="0"/>
              <a:t>)</a:t>
            </a:r>
          </a:p>
          <a:p>
            <a:r>
              <a:rPr lang="en-US" b="1" dirty="0"/>
              <a:t>Dynamic Systems Development Method (DSDM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052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264</TotalTime>
  <Words>304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Trebuchet MS</vt:lpstr>
      <vt:lpstr>Wingdings 3</vt:lpstr>
      <vt:lpstr>Wisp</vt:lpstr>
      <vt:lpstr>Berlin</vt:lpstr>
      <vt:lpstr>       JIRA</vt:lpstr>
      <vt:lpstr>               Key Features of Jira</vt:lpstr>
      <vt:lpstr>Terminologies in Jira</vt:lpstr>
      <vt:lpstr>                   Aspects of Jira</vt:lpstr>
      <vt:lpstr>Advantages and Disadvantages of  Jira</vt:lpstr>
      <vt:lpstr>                     Resources</vt:lpstr>
      <vt:lpstr>Agile Methodologies</vt:lpstr>
      <vt:lpstr>                      Agile Principles</vt:lpstr>
      <vt:lpstr>      Agile methodology frameworks</vt:lpstr>
      <vt:lpstr>                      Sprint Planning</vt:lpstr>
      <vt:lpstr>       Benefits of Agile</vt:lpstr>
      <vt:lpstr>                        Resources</vt:lpstr>
      <vt:lpstr>           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Microsoft account</dc:creator>
  <cp:lastModifiedBy>Microsoft account</cp:lastModifiedBy>
  <cp:revision>13</cp:revision>
  <dcterms:created xsi:type="dcterms:W3CDTF">2023-10-04T04:00:06Z</dcterms:created>
  <dcterms:modified xsi:type="dcterms:W3CDTF">2023-10-05T06:24:10Z</dcterms:modified>
</cp:coreProperties>
</file>