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1"/>
  </p:sldMasterIdLst>
  <p:notesMasterIdLst>
    <p:notesMasterId r:id="rId21"/>
  </p:notesMasterIdLst>
  <p:sldIdLst>
    <p:sldId id="270" r:id="rId2"/>
    <p:sldId id="257" r:id="rId3"/>
    <p:sldId id="259" r:id="rId4"/>
    <p:sldId id="282" r:id="rId5"/>
    <p:sldId id="272" r:id="rId6"/>
    <p:sldId id="273" r:id="rId7"/>
    <p:sldId id="271" r:id="rId8"/>
    <p:sldId id="277" r:id="rId9"/>
    <p:sldId id="263" r:id="rId10"/>
    <p:sldId id="274" r:id="rId11"/>
    <p:sldId id="283" r:id="rId12"/>
    <p:sldId id="275" r:id="rId13"/>
    <p:sldId id="278" r:id="rId14"/>
    <p:sldId id="279" r:id="rId15"/>
    <p:sldId id="281" r:id="rId16"/>
    <p:sldId id="284" r:id="rId17"/>
    <p:sldId id="285" r:id="rId18"/>
    <p:sldId id="26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5F81E3A-C237-482E-8027-1C38A912FFD6}">
          <p14:sldIdLst>
            <p14:sldId id="270"/>
            <p14:sldId id="257"/>
            <p14:sldId id="259"/>
            <p14:sldId id="282"/>
            <p14:sldId id="272"/>
            <p14:sldId id="273"/>
            <p14:sldId id="271"/>
            <p14:sldId id="277"/>
            <p14:sldId id="263"/>
            <p14:sldId id="274"/>
            <p14:sldId id="283"/>
            <p14:sldId id="275"/>
            <p14:sldId id="278"/>
            <p14:sldId id="279"/>
            <p14:sldId id="281"/>
            <p14:sldId id="284"/>
            <p14:sldId id="285"/>
            <p14:sldId id="265"/>
            <p14:sldId id="27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30663FD-25E1-5376-6109-CECA653023D5}" name="pranay g" initials="pg" userId="03cf2cf168e8a52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68CBC-E186-40D3-9381-9B6549DEE09B}" type="datetimeFigureOut">
              <a:rPr lang="en-IN" smtClean="0"/>
              <a:t>04-03-2025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14EC2-7EDE-4A61-B2D9-941A31B41B4E}" type="slidenum">
              <a:rPr lang="en-IN" smtClean="0"/>
              <a:t>‹#›</a:t>
            </a:fld>
            <a:endParaRPr lang="en-IN" dirty="0"/>
          </a:p>
        </p:txBody>
      </p:sp>
    </p:spTree>
    <p:extLst>
      <p:ext uri="{BB962C8B-B14F-4D97-AF65-F5344CB8AC3E}">
        <p14:creationId xmlns:p14="http://schemas.microsoft.com/office/powerpoint/2010/main" val="2336122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41A1C-80F4-B1B0-F72D-E1D2F95F3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A825C1-FA67-BE77-545D-87B23ABE87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C13690-C4DD-D92A-A43A-0FCD0E427AE2}"/>
              </a:ext>
            </a:extLst>
          </p:cNvPr>
          <p:cNvSpPr>
            <a:spLocks noGrp="1"/>
          </p:cNvSpPr>
          <p:nvPr>
            <p:ph type="dt" sz="half" idx="10"/>
          </p:nvPr>
        </p:nvSpPr>
        <p:spPr/>
        <p:txBody>
          <a:bodyPr/>
          <a:lstStyle/>
          <a:p>
            <a:fld id="{0AE03142-F576-4EA0-9CA6-19543186FD21}" type="datetimeFigureOut">
              <a:rPr lang="en-IN" smtClean="0"/>
              <a:t>04-03-2025</a:t>
            </a:fld>
            <a:endParaRPr lang="en-IN" dirty="0"/>
          </a:p>
        </p:txBody>
      </p:sp>
      <p:sp>
        <p:nvSpPr>
          <p:cNvPr id="5" name="Footer Placeholder 4">
            <a:extLst>
              <a:ext uri="{FF2B5EF4-FFF2-40B4-BE49-F238E27FC236}">
                <a16:creationId xmlns:a16="http://schemas.microsoft.com/office/drawing/2014/main" id="{CCF0AF02-7C06-3AC6-A03B-2D4D6E10231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3FAE65F-5A78-1968-C6C4-6D8236EB0AC3}"/>
              </a:ext>
            </a:extLst>
          </p:cNvPr>
          <p:cNvSpPr>
            <a:spLocks noGrp="1"/>
          </p:cNvSpPr>
          <p:nvPr>
            <p:ph type="sldNum" sz="quarter" idx="12"/>
          </p:nvPr>
        </p:nvSpPr>
        <p:spPr/>
        <p:txBody>
          <a:bodyPr/>
          <a:lstStyle/>
          <a:p>
            <a:fld id="{ED4ACC59-4C65-4DDF-A2EF-C9EA3B14A4A5}" type="slidenum">
              <a:rPr lang="en-IN" smtClean="0"/>
              <a:t>‹#›</a:t>
            </a:fld>
            <a:endParaRPr lang="en-IN" dirty="0"/>
          </a:p>
        </p:txBody>
      </p:sp>
    </p:spTree>
    <p:extLst>
      <p:ext uri="{BB962C8B-B14F-4D97-AF65-F5344CB8AC3E}">
        <p14:creationId xmlns:p14="http://schemas.microsoft.com/office/powerpoint/2010/main" val="234664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089B-897F-4277-2EC6-E513D98B40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BB469D-4362-9633-9184-17F66BB598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5FBA56-5718-CE31-483F-D26A3BDB7CED}"/>
              </a:ext>
            </a:extLst>
          </p:cNvPr>
          <p:cNvSpPr>
            <a:spLocks noGrp="1"/>
          </p:cNvSpPr>
          <p:nvPr>
            <p:ph type="dt" sz="half" idx="10"/>
          </p:nvPr>
        </p:nvSpPr>
        <p:spPr/>
        <p:txBody>
          <a:bodyPr/>
          <a:lstStyle/>
          <a:p>
            <a:fld id="{0AE03142-F576-4EA0-9CA6-19543186FD21}" type="datetimeFigureOut">
              <a:rPr lang="en-IN" smtClean="0"/>
              <a:t>04-03-2025</a:t>
            </a:fld>
            <a:endParaRPr lang="en-IN" dirty="0"/>
          </a:p>
        </p:txBody>
      </p:sp>
      <p:sp>
        <p:nvSpPr>
          <p:cNvPr id="5" name="Footer Placeholder 4">
            <a:extLst>
              <a:ext uri="{FF2B5EF4-FFF2-40B4-BE49-F238E27FC236}">
                <a16:creationId xmlns:a16="http://schemas.microsoft.com/office/drawing/2014/main" id="{8EFAB129-1EFE-9BC3-1F87-CE5B1439F7A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6D1F717-DA78-CE92-20B6-30C29FB6357D}"/>
              </a:ext>
            </a:extLst>
          </p:cNvPr>
          <p:cNvSpPr>
            <a:spLocks noGrp="1"/>
          </p:cNvSpPr>
          <p:nvPr>
            <p:ph type="sldNum" sz="quarter" idx="12"/>
          </p:nvPr>
        </p:nvSpPr>
        <p:spPr/>
        <p:txBody>
          <a:bodyPr/>
          <a:lstStyle/>
          <a:p>
            <a:fld id="{ED4ACC59-4C65-4DDF-A2EF-C9EA3B14A4A5}" type="slidenum">
              <a:rPr lang="en-IN" smtClean="0"/>
              <a:t>‹#›</a:t>
            </a:fld>
            <a:endParaRPr lang="en-IN" dirty="0"/>
          </a:p>
        </p:txBody>
      </p:sp>
    </p:spTree>
    <p:extLst>
      <p:ext uri="{BB962C8B-B14F-4D97-AF65-F5344CB8AC3E}">
        <p14:creationId xmlns:p14="http://schemas.microsoft.com/office/powerpoint/2010/main" val="219301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3852EE-CD3C-2F84-58BE-9CCDE30FB4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F63402-C246-2F88-FCD4-B1A742CFF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187AC8-8605-AC89-E98E-0E9BF21CC0E1}"/>
              </a:ext>
            </a:extLst>
          </p:cNvPr>
          <p:cNvSpPr>
            <a:spLocks noGrp="1"/>
          </p:cNvSpPr>
          <p:nvPr>
            <p:ph type="dt" sz="half" idx="10"/>
          </p:nvPr>
        </p:nvSpPr>
        <p:spPr/>
        <p:txBody>
          <a:bodyPr/>
          <a:lstStyle/>
          <a:p>
            <a:fld id="{0AE03142-F576-4EA0-9CA6-19543186FD21}" type="datetimeFigureOut">
              <a:rPr lang="en-IN" smtClean="0"/>
              <a:t>04-03-2025</a:t>
            </a:fld>
            <a:endParaRPr lang="en-IN" dirty="0"/>
          </a:p>
        </p:txBody>
      </p:sp>
      <p:sp>
        <p:nvSpPr>
          <p:cNvPr id="5" name="Footer Placeholder 4">
            <a:extLst>
              <a:ext uri="{FF2B5EF4-FFF2-40B4-BE49-F238E27FC236}">
                <a16:creationId xmlns:a16="http://schemas.microsoft.com/office/drawing/2014/main" id="{D307A81E-A75E-0A66-FF05-5657C6AC849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0200117-0C62-F5BB-2F50-A67C6CBECA11}"/>
              </a:ext>
            </a:extLst>
          </p:cNvPr>
          <p:cNvSpPr>
            <a:spLocks noGrp="1"/>
          </p:cNvSpPr>
          <p:nvPr>
            <p:ph type="sldNum" sz="quarter" idx="12"/>
          </p:nvPr>
        </p:nvSpPr>
        <p:spPr/>
        <p:txBody>
          <a:bodyPr/>
          <a:lstStyle/>
          <a:p>
            <a:fld id="{ED4ACC59-4C65-4DDF-A2EF-C9EA3B14A4A5}" type="slidenum">
              <a:rPr lang="en-IN" smtClean="0"/>
              <a:t>‹#›</a:t>
            </a:fld>
            <a:endParaRPr lang="en-IN" dirty="0"/>
          </a:p>
        </p:txBody>
      </p:sp>
    </p:spTree>
    <p:extLst>
      <p:ext uri="{BB962C8B-B14F-4D97-AF65-F5344CB8AC3E}">
        <p14:creationId xmlns:p14="http://schemas.microsoft.com/office/powerpoint/2010/main" val="9922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94C3-7302-0858-2236-4F0C7408F2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D9F834-D164-A3FE-D355-017D42EEAA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81669-DF9D-8FBA-6F4F-A58170C669E1}"/>
              </a:ext>
            </a:extLst>
          </p:cNvPr>
          <p:cNvSpPr>
            <a:spLocks noGrp="1"/>
          </p:cNvSpPr>
          <p:nvPr>
            <p:ph type="dt" sz="half" idx="10"/>
          </p:nvPr>
        </p:nvSpPr>
        <p:spPr/>
        <p:txBody>
          <a:bodyPr/>
          <a:lstStyle/>
          <a:p>
            <a:fld id="{0AE03142-F576-4EA0-9CA6-19543186FD21}" type="datetimeFigureOut">
              <a:rPr lang="en-IN" smtClean="0"/>
              <a:t>04-03-2025</a:t>
            </a:fld>
            <a:endParaRPr lang="en-IN" dirty="0"/>
          </a:p>
        </p:txBody>
      </p:sp>
      <p:sp>
        <p:nvSpPr>
          <p:cNvPr id="5" name="Footer Placeholder 4">
            <a:extLst>
              <a:ext uri="{FF2B5EF4-FFF2-40B4-BE49-F238E27FC236}">
                <a16:creationId xmlns:a16="http://schemas.microsoft.com/office/drawing/2014/main" id="{83B048D6-1986-B01D-B96C-356EFDD8B6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9518B40-C9E8-2169-65A0-6B9EC957C95F}"/>
              </a:ext>
            </a:extLst>
          </p:cNvPr>
          <p:cNvSpPr>
            <a:spLocks noGrp="1"/>
          </p:cNvSpPr>
          <p:nvPr>
            <p:ph type="sldNum" sz="quarter" idx="12"/>
          </p:nvPr>
        </p:nvSpPr>
        <p:spPr/>
        <p:txBody>
          <a:bodyPr/>
          <a:lstStyle/>
          <a:p>
            <a:fld id="{ED4ACC59-4C65-4DDF-A2EF-C9EA3B14A4A5}" type="slidenum">
              <a:rPr lang="en-IN" smtClean="0"/>
              <a:t>‹#›</a:t>
            </a:fld>
            <a:endParaRPr lang="en-IN" dirty="0"/>
          </a:p>
        </p:txBody>
      </p:sp>
    </p:spTree>
    <p:extLst>
      <p:ext uri="{BB962C8B-B14F-4D97-AF65-F5344CB8AC3E}">
        <p14:creationId xmlns:p14="http://schemas.microsoft.com/office/powerpoint/2010/main" val="132833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4F8C2-3466-4582-C2A9-22FD87A2AB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53FF80-BBC6-9F28-778B-8CFB691905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E85378-D8B4-CD1C-1DFB-463A05342489}"/>
              </a:ext>
            </a:extLst>
          </p:cNvPr>
          <p:cNvSpPr>
            <a:spLocks noGrp="1"/>
          </p:cNvSpPr>
          <p:nvPr>
            <p:ph type="dt" sz="half" idx="10"/>
          </p:nvPr>
        </p:nvSpPr>
        <p:spPr/>
        <p:txBody>
          <a:bodyPr/>
          <a:lstStyle/>
          <a:p>
            <a:fld id="{0AE03142-F576-4EA0-9CA6-19543186FD21}" type="datetimeFigureOut">
              <a:rPr lang="en-IN" smtClean="0"/>
              <a:t>04-03-2025</a:t>
            </a:fld>
            <a:endParaRPr lang="en-IN" dirty="0"/>
          </a:p>
        </p:txBody>
      </p:sp>
      <p:sp>
        <p:nvSpPr>
          <p:cNvPr id="5" name="Footer Placeholder 4">
            <a:extLst>
              <a:ext uri="{FF2B5EF4-FFF2-40B4-BE49-F238E27FC236}">
                <a16:creationId xmlns:a16="http://schemas.microsoft.com/office/drawing/2014/main" id="{34818F5E-3810-161A-EDD4-C165F77E60C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0BC923C-8E33-34C4-D507-19C86178940D}"/>
              </a:ext>
            </a:extLst>
          </p:cNvPr>
          <p:cNvSpPr>
            <a:spLocks noGrp="1"/>
          </p:cNvSpPr>
          <p:nvPr>
            <p:ph type="sldNum" sz="quarter" idx="12"/>
          </p:nvPr>
        </p:nvSpPr>
        <p:spPr/>
        <p:txBody>
          <a:bodyPr/>
          <a:lstStyle/>
          <a:p>
            <a:fld id="{ED4ACC59-4C65-4DDF-A2EF-C9EA3B14A4A5}" type="slidenum">
              <a:rPr lang="en-IN" smtClean="0"/>
              <a:t>‹#›</a:t>
            </a:fld>
            <a:endParaRPr lang="en-IN" dirty="0"/>
          </a:p>
        </p:txBody>
      </p:sp>
    </p:spTree>
    <p:extLst>
      <p:ext uri="{BB962C8B-B14F-4D97-AF65-F5344CB8AC3E}">
        <p14:creationId xmlns:p14="http://schemas.microsoft.com/office/powerpoint/2010/main" val="2011878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6F3F-1AC5-5418-F197-BF44735C16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950CB-C49A-1FDC-74DF-C48919BD3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4F5CD9-E555-6B08-5DDE-2CAC3398D7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E463B8-2A88-7F9D-FA5A-18B17868E39C}"/>
              </a:ext>
            </a:extLst>
          </p:cNvPr>
          <p:cNvSpPr>
            <a:spLocks noGrp="1"/>
          </p:cNvSpPr>
          <p:nvPr>
            <p:ph type="dt" sz="half" idx="10"/>
          </p:nvPr>
        </p:nvSpPr>
        <p:spPr/>
        <p:txBody>
          <a:bodyPr/>
          <a:lstStyle/>
          <a:p>
            <a:fld id="{0AE03142-F576-4EA0-9CA6-19543186FD21}" type="datetimeFigureOut">
              <a:rPr lang="en-IN" smtClean="0"/>
              <a:t>04-03-2025</a:t>
            </a:fld>
            <a:endParaRPr lang="en-IN" dirty="0"/>
          </a:p>
        </p:txBody>
      </p:sp>
      <p:sp>
        <p:nvSpPr>
          <p:cNvPr id="6" name="Footer Placeholder 5">
            <a:extLst>
              <a:ext uri="{FF2B5EF4-FFF2-40B4-BE49-F238E27FC236}">
                <a16:creationId xmlns:a16="http://schemas.microsoft.com/office/drawing/2014/main" id="{E2A8CE67-EB7C-94BE-9883-0A60ECFF2BA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A66ED2C-D38E-E4FE-3785-09ACB513682C}"/>
              </a:ext>
            </a:extLst>
          </p:cNvPr>
          <p:cNvSpPr>
            <a:spLocks noGrp="1"/>
          </p:cNvSpPr>
          <p:nvPr>
            <p:ph type="sldNum" sz="quarter" idx="12"/>
          </p:nvPr>
        </p:nvSpPr>
        <p:spPr/>
        <p:txBody>
          <a:bodyPr/>
          <a:lstStyle/>
          <a:p>
            <a:fld id="{ED4ACC59-4C65-4DDF-A2EF-C9EA3B14A4A5}" type="slidenum">
              <a:rPr lang="en-IN" smtClean="0"/>
              <a:t>‹#›</a:t>
            </a:fld>
            <a:endParaRPr lang="en-IN" dirty="0"/>
          </a:p>
        </p:txBody>
      </p:sp>
    </p:spTree>
    <p:extLst>
      <p:ext uri="{BB962C8B-B14F-4D97-AF65-F5344CB8AC3E}">
        <p14:creationId xmlns:p14="http://schemas.microsoft.com/office/powerpoint/2010/main" val="1082452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378B-09A6-39B6-22BF-42E7BCB707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1C41B6-3E95-72DE-601B-10F3A01EC8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70DE02-9212-18F1-4677-D37156F792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CE68B6-8C07-53EC-CCA0-E526586AF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6DFEB6-6F43-23DB-E8A1-AA50415EAE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43B385-511D-4038-FCF5-2D618B9075A7}"/>
              </a:ext>
            </a:extLst>
          </p:cNvPr>
          <p:cNvSpPr>
            <a:spLocks noGrp="1"/>
          </p:cNvSpPr>
          <p:nvPr>
            <p:ph type="dt" sz="half" idx="10"/>
          </p:nvPr>
        </p:nvSpPr>
        <p:spPr/>
        <p:txBody>
          <a:bodyPr/>
          <a:lstStyle/>
          <a:p>
            <a:fld id="{0AE03142-F576-4EA0-9CA6-19543186FD21}" type="datetimeFigureOut">
              <a:rPr lang="en-IN" smtClean="0"/>
              <a:t>04-03-2025</a:t>
            </a:fld>
            <a:endParaRPr lang="en-IN" dirty="0"/>
          </a:p>
        </p:txBody>
      </p:sp>
      <p:sp>
        <p:nvSpPr>
          <p:cNvPr id="8" name="Footer Placeholder 7">
            <a:extLst>
              <a:ext uri="{FF2B5EF4-FFF2-40B4-BE49-F238E27FC236}">
                <a16:creationId xmlns:a16="http://schemas.microsoft.com/office/drawing/2014/main" id="{4AA09527-858A-AAD6-63AC-119E9D59FD5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F1DFE88-28A0-CF1E-7093-181D50D66C1D}"/>
              </a:ext>
            </a:extLst>
          </p:cNvPr>
          <p:cNvSpPr>
            <a:spLocks noGrp="1"/>
          </p:cNvSpPr>
          <p:nvPr>
            <p:ph type="sldNum" sz="quarter" idx="12"/>
          </p:nvPr>
        </p:nvSpPr>
        <p:spPr/>
        <p:txBody>
          <a:bodyPr/>
          <a:lstStyle/>
          <a:p>
            <a:fld id="{ED4ACC59-4C65-4DDF-A2EF-C9EA3B14A4A5}" type="slidenum">
              <a:rPr lang="en-IN" smtClean="0"/>
              <a:t>‹#›</a:t>
            </a:fld>
            <a:endParaRPr lang="en-IN" dirty="0"/>
          </a:p>
        </p:txBody>
      </p:sp>
    </p:spTree>
    <p:extLst>
      <p:ext uri="{BB962C8B-B14F-4D97-AF65-F5344CB8AC3E}">
        <p14:creationId xmlns:p14="http://schemas.microsoft.com/office/powerpoint/2010/main" val="1608009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0FBE-E5DA-CD9D-BDC9-F9B00BD3B4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6B308C-929E-CAA7-69E8-5BDB9C8D3ABA}"/>
              </a:ext>
            </a:extLst>
          </p:cNvPr>
          <p:cNvSpPr>
            <a:spLocks noGrp="1"/>
          </p:cNvSpPr>
          <p:nvPr>
            <p:ph type="dt" sz="half" idx="10"/>
          </p:nvPr>
        </p:nvSpPr>
        <p:spPr/>
        <p:txBody>
          <a:bodyPr/>
          <a:lstStyle/>
          <a:p>
            <a:fld id="{0AE03142-F576-4EA0-9CA6-19543186FD21}" type="datetimeFigureOut">
              <a:rPr lang="en-IN" smtClean="0"/>
              <a:t>04-03-2025</a:t>
            </a:fld>
            <a:endParaRPr lang="en-IN" dirty="0"/>
          </a:p>
        </p:txBody>
      </p:sp>
      <p:sp>
        <p:nvSpPr>
          <p:cNvPr id="4" name="Footer Placeholder 3">
            <a:extLst>
              <a:ext uri="{FF2B5EF4-FFF2-40B4-BE49-F238E27FC236}">
                <a16:creationId xmlns:a16="http://schemas.microsoft.com/office/drawing/2014/main" id="{78FDB4EF-FA38-FACB-636F-D1F405381AD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A69081A-44F9-4C11-2CFA-C6B7A0366AF5}"/>
              </a:ext>
            </a:extLst>
          </p:cNvPr>
          <p:cNvSpPr>
            <a:spLocks noGrp="1"/>
          </p:cNvSpPr>
          <p:nvPr>
            <p:ph type="sldNum" sz="quarter" idx="12"/>
          </p:nvPr>
        </p:nvSpPr>
        <p:spPr/>
        <p:txBody>
          <a:bodyPr/>
          <a:lstStyle/>
          <a:p>
            <a:fld id="{ED4ACC59-4C65-4DDF-A2EF-C9EA3B14A4A5}" type="slidenum">
              <a:rPr lang="en-IN" smtClean="0"/>
              <a:t>‹#›</a:t>
            </a:fld>
            <a:endParaRPr lang="en-IN" dirty="0"/>
          </a:p>
        </p:txBody>
      </p:sp>
    </p:spTree>
    <p:extLst>
      <p:ext uri="{BB962C8B-B14F-4D97-AF65-F5344CB8AC3E}">
        <p14:creationId xmlns:p14="http://schemas.microsoft.com/office/powerpoint/2010/main" val="1786243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54C52-03BB-C784-8541-945A0904C802}"/>
              </a:ext>
            </a:extLst>
          </p:cNvPr>
          <p:cNvSpPr>
            <a:spLocks noGrp="1"/>
          </p:cNvSpPr>
          <p:nvPr>
            <p:ph type="dt" sz="half" idx="10"/>
          </p:nvPr>
        </p:nvSpPr>
        <p:spPr/>
        <p:txBody>
          <a:bodyPr/>
          <a:lstStyle/>
          <a:p>
            <a:fld id="{0AE03142-F576-4EA0-9CA6-19543186FD21}" type="datetimeFigureOut">
              <a:rPr lang="en-IN" smtClean="0"/>
              <a:t>04-03-2025</a:t>
            </a:fld>
            <a:endParaRPr lang="en-IN" dirty="0"/>
          </a:p>
        </p:txBody>
      </p:sp>
      <p:sp>
        <p:nvSpPr>
          <p:cNvPr id="3" name="Footer Placeholder 2">
            <a:extLst>
              <a:ext uri="{FF2B5EF4-FFF2-40B4-BE49-F238E27FC236}">
                <a16:creationId xmlns:a16="http://schemas.microsoft.com/office/drawing/2014/main" id="{FD70181D-091E-CC15-E8B3-2E518CECD079}"/>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27AF02D-29C1-98DF-7339-3D1237EDF297}"/>
              </a:ext>
            </a:extLst>
          </p:cNvPr>
          <p:cNvSpPr>
            <a:spLocks noGrp="1"/>
          </p:cNvSpPr>
          <p:nvPr>
            <p:ph type="sldNum" sz="quarter" idx="12"/>
          </p:nvPr>
        </p:nvSpPr>
        <p:spPr/>
        <p:txBody>
          <a:bodyPr/>
          <a:lstStyle/>
          <a:p>
            <a:fld id="{ED4ACC59-4C65-4DDF-A2EF-C9EA3B14A4A5}" type="slidenum">
              <a:rPr lang="en-IN" smtClean="0"/>
              <a:t>‹#›</a:t>
            </a:fld>
            <a:endParaRPr lang="en-IN" dirty="0"/>
          </a:p>
        </p:txBody>
      </p:sp>
    </p:spTree>
    <p:extLst>
      <p:ext uri="{BB962C8B-B14F-4D97-AF65-F5344CB8AC3E}">
        <p14:creationId xmlns:p14="http://schemas.microsoft.com/office/powerpoint/2010/main" val="176701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4A65-BBC4-D16B-1A85-FE73C4962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1FBA5F-CA22-9080-E10F-DA787A269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B7F94D-F320-359F-9EB1-507D29BFE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3172F-B2CA-E298-5045-0945D0F75754}"/>
              </a:ext>
            </a:extLst>
          </p:cNvPr>
          <p:cNvSpPr>
            <a:spLocks noGrp="1"/>
          </p:cNvSpPr>
          <p:nvPr>
            <p:ph type="dt" sz="half" idx="10"/>
          </p:nvPr>
        </p:nvSpPr>
        <p:spPr/>
        <p:txBody>
          <a:bodyPr/>
          <a:lstStyle/>
          <a:p>
            <a:fld id="{0AE03142-F576-4EA0-9CA6-19543186FD21}" type="datetimeFigureOut">
              <a:rPr lang="en-IN" smtClean="0"/>
              <a:t>04-03-2025</a:t>
            </a:fld>
            <a:endParaRPr lang="en-IN" dirty="0"/>
          </a:p>
        </p:txBody>
      </p:sp>
      <p:sp>
        <p:nvSpPr>
          <p:cNvPr id="6" name="Footer Placeholder 5">
            <a:extLst>
              <a:ext uri="{FF2B5EF4-FFF2-40B4-BE49-F238E27FC236}">
                <a16:creationId xmlns:a16="http://schemas.microsoft.com/office/drawing/2014/main" id="{E2168841-A7CF-0FA1-7694-64C66292011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040E8FA-D49A-8423-471A-6826819A4C48}"/>
              </a:ext>
            </a:extLst>
          </p:cNvPr>
          <p:cNvSpPr>
            <a:spLocks noGrp="1"/>
          </p:cNvSpPr>
          <p:nvPr>
            <p:ph type="sldNum" sz="quarter" idx="12"/>
          </p:nvPr>
        </p:nvSpPr>
        <p:spPr/>
        <p:txBody>
          <a:bodyPr/>
          <a:lstStyle/>
          <a:p>
            <a:fld id="{ED4ACC59-4C65-4DDF-A2EF-C9EA3B14A4A5}" type="slidenum">
              <a:rPr lang="en-IN" smtClean="0"/>
              <a:t>‹#›</a:t>
            </a:fld>
            <a:endParaRPr lang="en-IN" dirty="0"/>
          </a:p>
        </p:txBody>
      </p:sp>
    </p:spTree>
    <p:extLst>
      <p:ext uri="{BB962C8B-B14F-4D97-AF65-F5344CB8AC3E}">
        <p14:creationId xmlns:p14="http://schemas.microsoft.com/office/powerpoint/2010/main" val="719796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2288-F4C8-E088-D555-6E869A5DC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D52F59-151B-51A7-2121-7C70EA9E6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3379A46-6B68-D7FA-3D48-0C95E98A0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EDB79-B51D-40B1-0BF3-8FB8D0A57F46}"/>
              </a:ext>
            </a:extLst>
          </p:cNvPr>
          <p:cNvSpPr>
            <a:spLocks noGrp="1"/>
          </p:cNvSpPr>
          <p:nvPr>
            <p:ph type="dt" sz="half" idx="10"/>
          </p:nvPr>
        </p:nvSpPr>
        <p:spPr/>
        <p:txBody>
          <a:bodyPr/>
          <a:lstStyle/>
          <a:p>
            <a:fld id="{0AE03142-F576-4EA0-9CA6-19543186FD21}" type="datetimeFigureOut">
              <a:rPr lang="en-IN" smtClean="0"/>
              <a:t>04-03-2025</a:t>
            </a:fld>
            <a:endParaRPr lang="en-IN" dirty="0"/>
          </a:p>
        </p:txBody>
      </p:sp>
      <p:sp>
        <p:nvSpPr>
          <p:cNvPr id="6" name="Footer Placeholder 5">
            <a:extLst>
              <a:ext uri="{FF2B5EF4-FFF2-40B4-BE49-F238E27FC236}">
                <a16:creationId xmlns:a16="http://schemas.microsoft.com/office/drawing/2014/main" id="{015162E9-F1CA-E924-5FA1-1224F2675C9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EC165D-EA64-9E66-3C00-F3CD42A1EB50}"/>
              </a:ext>
            </a:extLst>
          </p:cNvPr>
          <p:cNvSpPr>
            <a:spLocks noGrp="1"/>
          </p:cNvSpPr>
          <p:nvPr>
            <p:ph type="sldNum" sz="quarter" idx="12"/>
          </p:nvPr>
        </p:nvSpPr>
        <p:spPr/>
        <p:txBody>
          <a:bodyPr/>
          <a:lstStyle/>
          <a:p>
            <a:fld id="{ED4ACC59-4C65-4DDF-A2EF-C9EA3B14A4A5}" type="slidenum">
              <a:rPr lang="en-IN" smtClean="0"/>
              <a:t>‹#›</a:t>
            </a:fld>
            <a:endParaRPr lang="en-IN" dirty="0"/>
          </a:p>
        </p:txBody>
      </p:sp>
    </p:spTree>
    <p:extLst>
      <p:ext uri="{BB962C8B-B14F-4D97-AF65-F5344CB8AC3E}">
        <p14:creationId xmlns:p14="http://schemas.microsoft.com/office/powerpoint/2010/main" val="2740023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CA509B-1D9B-8F0B-186D-FB0AAAFEC8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904AC0-596B-8171-6D83-F117B4849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5A66F4-4BB0-44DC-7627-87F0061B1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E03142-F576-4EA0-9CA6-19543186FD21}" type="datetimeFigureOut">
              <a:rPr lang="en-IN" smtClean="0"/>
              <a:t>04-03-2025</a:t>
            </a:fld>
            <a:endParaRPr lang="en-IN" dirty="0"/>
          </a:p>
        </p:txBody>
      </p:sp>
      <p:sp>
        <p:nvSpPr>
          <p:cNvPr id="5" name="Footer Placeholder 4">
            <a:extLst>
              <a:ext uri="{FF2B5EF4-FFF2-40B4-BE49-F238E27FC236}">
                <a16:creationId xmlns:a16="http://schemas.microsoft.com/office/drawing/2014/main" id="{9708C4BA-3713-0618-2C69-446CCAB3B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9FD31A90-99B5-BED0-0427-7A50646BE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4ACC59-4C65-4DDF-A2EF-C9EA3B14A4A5}" type="slidenum">
              <a:rPr lang="en-IN" smtClean="0"/>
              <a:t>‹#›</a:t>
            </a:fld>
            <a:endParaRPr lang="en-IN" dirty="0"/>
          </a:p>
        </p:txBody>
      </p:sp>
    </p:spTree>
    <p:extLst>
      <p:ext uri="{BB962C8B-B14F-4D97-AF65-F5344CB8AC3E}">
        <p14:creationId xmlns:p14="http://schemas.microsoft.com/office/powerpoint/2010/main" val="3049394101"/>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98A4-E8EC-FB92-64AB-DA08D3A86177}"/>
              </a:ext>
            </a:extLst>
          </p:cNvPr>
          <p:cNvSpPr>
            <a:spLocks noGrp="1"/>
          </p:cNvSpPr>
          <p:nvPr>
            <p:ph type="ctrTitle"/>
          </p:nvPr>
        </p:nvSpPr>
        <p:spPr>
          <a:xfrm>
            <a:off x="1627236" y="2864660"/>
            <a:ext cx="9144000" cy="830997"/>
          </a:xfrm>
        </p:spPr>
        <p:txBody>
          <a:bodyPr>
            <a:normAutofit/>
          </a:bodyPr>
          <a:lstStyle/>
          <a:p>
            <a:r>
              <a:rPr lang="en-US" sz="2400" b="1" spc="300" dirty="0">
                <a:latin typeface="Times New Roman" panose="02020603050405020304" pitchFamily="18" charset="0"/>
                <a:cs typeface="Times New Roman" panose="02020603050405020304" pitchFamily="18" charset="0"/>
              </a:rPr>
              <a:t>Secure and Ethical Monitoring System for Keystroke and User Behavior</a:t>
            </a:r>
            <a:endParaRPr lang="en-IN" sz="2400" b="1" spc="3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82CDBBD-D75B-099F-AE1E-1DA38793DF44}"/>
              </a:ext>
            </a:extLst>
          </p:cNvPr>
          <p:cNvSpPr>
            <a:spLocks noGrp="1"/>
          </p:cNvSpPr>
          <p:nvPr>
            <p:ph type="subTitle" idx="1"/>
          </p:nvPr>
        </p:nvSpPr>
        <p:spPr>
          <a:xfrm>
            <a:off x="-1" y="4768644"/>
            <a:ext cx="12192001" cy="1823883"/>
          </a:xfrm>
        </p:spPr>
        <p:txBody>
          <a:bodyPr>
            <a:normAutofit/>
          </a:bodyPr>
          <a:lstStyle/>
          <a:p>
            <a:pPr algn="just"/>
            <a:r>
              <a:rPr lang="en-IN" sz="1900" b="1" spc="0" dirty="0">
                <a:latin typeface="Times New Roman" panose="02020603050405020304" pitchFamily="18" charset="0"/>
                <a:cs typeface="Times New Roman" panose="02020603050405020304" pitchFamily="18" charset="0"/>
              </a:rPr>
              <a:t>Presented by:                                                                                                                                Supervised By: </a:t>
            </a:r>
          </a:p>
          <a:p>
            <a:pPr algn="just"/>
            <a:r>
              <a:rPr lang="en-IN" sz="1800" spc="0" dirty="0">
                <a:latin typeface="Times New Roman" panose="02020603050405020304" pitchFamily="18" charset="0"/>
                <a:cs typeface="Times New Roman" panose="02020603050405020304" pitchFamily="18" charset="0"/>
              </a:rPr>
              <a:t>S. Pavan Kumar (21B81A6227) 						</a:t>
            </a:r>
            <a:r>
              <a:rPr lang="en-IN" sz="1400" dirty="0"/>
              <a:t>       	</a:t>
            </a:r>
            <a:r>
              <a:rPr lang="en-IN" sz="1800" dirty="0">
                <a:latin typeface="Times New Roman" panose="02020603050405020304" pitchFamily="18" charset="0"/>
                <a:cs typeface="Times New Roman" panose="02020603050405020304" pitchFamily="18" charset="0"/>
              </a:rPr>
              <a:t>Mrs. G. Sunitha Rekha</a:t>
            </a:r>
            <a:endParaRPr lang="en-IN" sz="1800" spc="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G. Pranay </a:t>
            </a:r>
            <a:r>
              <a:rPr lang="en-IN" sz="1800" spc="0" dirty="0">
                <a:latin typeface="Times New Roman" panose="02020603050405020304" pitchFamily="18" charset="0"/>
                <a:cs typeface="Times New Roman" panose="02020603050405020304" pitchFamily="18" charset="0"/>
              </a:rPr>
              <a:t>(21B81A6230) 					                       		</a:t>
            </a:r>
            <a:r>
              <a:rPr lang="en-US" sz="1800" spc="0" dirty="0">
                <a:highlight>
                  <a:srgbClr val="FFFFFF"/>
                </a:highlight>
                <a:latin typeface="Times New Roman" panose="02020603050405020304" pitchFamily="18" charset="0"/>
                <a:cs typeface="Times New Roman" panose="02020603050405020304" pitchFamily="18" charset="0"/>
              </a:rPr>
              <a:t>Sr. </a:t>
            </a:r>
            <a:r>
              <a:rPr lang="en-US" sz="1800" b="0" i="0" dirty="0">
                <a:effectLst/>
                <a:highlight>
                  <a:srgbClr val="FFFFFF"/>
                </a:highlight>
                <a:latin typeface="Times New Roman" panose="02020603050405020304" pitchFamily="18" charset="0"/>
                <a:cs typeface="Times New Roman" panose="02020603050405020304" pitchFamily="18" charset="0"/>
              </a:rPr>
              <a:t>Assistant Professor</a:t>
            </a:r>
            <a:endParaRPr lang="en-IN" sz="1800" spc="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R. Sai </a:t>
            </a:r>
            <a:r>
              <a:rPr lang="en-IN" sz="1800" dirty="0" err="1">
                <a:latin typeface="Times New Roman" panose="02020603050405020304" pitchFamily="18" charset="0"/>
                <a:cs typeface="Times New Roman" panose="02020603050405020304" pitchFamily="18" charset="0"/>
              </a:rPr>
              <a:t>Uttej</a:t>
            </a:r>
            <a:r>
              <a:rPr lang="en-IN" sz="1800" dirty="0">
                <a:latin typeface="Times New Roman" panose="02020603050405020304" pitchFamily="18" charset="0"/>
                <a:cs typeface="Times New Roman" panose="02020603050405020304" pitchFamily="18" charset="0"/>
              </a:rPr>
              <a:t> </a:t>
            </a:r>
            <a:r>
              <a:rPr lang="en-IN" sz="1800" spc="0" dirty="0">
                <a:latin typeface="Times New Roman" panose="02020603050405020304" pitchFamily="18" charset="0"/>
                <a:cs typeface="Times New Roman" panose="02020603050405020304" pitchFamily="18" charset="0"/>
              </a:rPr>
              <a:t>(21B81A6245) 	</a:t>
            </a:r>
            <a:r>
              <a:rPr lang="en-IN" sz="1800" spc="0" dirty="0"/>
              <a:t>	                                                                                                                   	</a:t>
            </a:r>
            <a:r>
              <a:rPr lang="en-IN" sz="1800" spc="0" dirty="0">
                <a:latin typeface="Times New Roman" panose="02020603050405020304" pitchFamily="18" charset="0"/>
                <a:cs typeface="Times New Roman" panose="02020603050405020304" pitchFamily="18" charset="0"/>
              </a:rPr>
              <a:t>Department of CSE(CS)</a:t>
            </a:r>
          </a:p>
        </p:txBody>
      </p:sp>
      <p:sp>
        <p:nvSpPr>
          <p:cNvPr id="4" name="TextBox 3">
            <a:extLst>
              <a:ext uri="{FF2B5EF4-FFF2-40B4-BE49-F238E27FC236}">
                <a16:creationId xmlns:a16="http://schemas.microsoft.com/office/drawing/2014/main" id="{789A6EA3-A320-E310-9938-A4740EEEFFEF}"/>
              </a:ext>
            </a:extLst>
          </p:cNvPr>
          <p:cNvSpPr txBox="1"/>
          <p:nvPr/>
        </p:nvSpPr>
        <p:spPr>
          <a:xfrm>
            <a:off x="1627236" y="474876"/>
            <a:ext cx="8937523" cy="800219"/>
          </a:xfrm>
          <a:prstGeom prst="rect">
            <a:avLst/>
          </a:prstGeom>
          <a:noFill/>
        </p:spPr>
        <p:txBody>
          <a:bodyPr wrap="square" rtlCol="0">
            <a:spAutoFit/>
          </a:bodyPr>
          <a:lstStyle/>
          <a:p>
            <a:pPr algn="ctr"/>
            <a:r>
              <a:rPr lang="en-IN" sz="2800" b="1" dirty="0"/>
              <a:t>CVR COLLEGE OF ENGINEERING</a:t>
            </a:r>
          </a:p>
          <a:p>
            <a:pPr algn="ctr"/>
            <a:r>
              <a:rPr lang="en-IN" altLang="en-US" sz="1800" dirty="0" err="1">
                <a:solidFill>
                  <a:srgbClr val="000000"/>
                </a:solidFill>
                <a:latin typeface="CG Omega" pitchFamily="34" charset="0"/>
                <a:ea typeface="Rockwell" panose="02060603020205020403" pitchFamily="18" charset="0"/>
                <a:cs typeface="Times New Roman" panose="02020603050405020304" pitchFamily="18" charset="0"/>
                <a:sym typeface="Rockwell" panose="02060603020205020403" pitchFamily="18" charset="0"/>
              </a:rPr>
              <a:t>Vastunagar</a:t>
            </a:r>
            <a:r>
              <a:rPr lang="en-IN" altLang="en-US" sz="1800" dirty="0">
                <a:solidFill>
                  <a:srgbClr val="000000"/>
                </a:solidFill>
                <a:latin typeface="CG Omega" pitchFamily="34" charset="0"/>
                <a:ea typeface="Rockwell" panose="02060603020205020403" pitchFamily="18" charset="0"/>
                <a:cs typeface="Times New Roman" panose="02020603050405020304" pitchFamily="18" charset="0"/>
                <a:sym typeface="Rockwell" panose="02060603020205020403" pitchFamily="18" charset="0"/>
              </a:rPr>
              <a:t>,  </a:t>
            </a:r>
            <a:r>
              <a:rPr lang="en-IN" altLang="en-US" sz="1800" dirty="0" err="1">
                <a:solidFill>
                  <a:srgbClr val="000000"/>
                </a:solidFill>
                <a:latin typeface="CG Omega" pitchFamily="34" charset="0"/>
                <a:ea typeface="Rockwell" panose="02060603020205020403" pitchFamily="18" charset="0"/>
                <a:cs typeface="Times New Roman" panose="02020603050405020304" pitchFamily="18" charset="0"/>
                <a:sym typeface="Rockwell" panose="02060603020205020403" pitchFamily="18" charset="0"/>
              </a:rPr>
              <a:t>Mangalpalli</a:t>
            </a:r>
            <a:r>
              <a:rPr lang="en-IN" altLang="en-US" sz="1800" dirty="0">
                <a:solidFill>
                  <a:srgbClr val="000000"/>
                </a:solidFill>
                <a:latin typeface="CG Omega" pitchFamily="34" charset="0"/>
                <a:ea typeface="Rockwell" panose="02060603020205020403" pitchFamily="18" charset="0"/>
                <a:cs typeface="Times New Roman" panose="02020603050405020304" pitchFamily="18" charset="0"/>
                <a:sym typeface="Rockwell" panose="02060603020205020403" pitchFamily="18" charset="0"/>
              </a:rPr>
              <a:t> (V),  </a:t>
            </a:r>
            <a:r>
              <a:rPr lang="en-IN" altLang="en-US" sz="1800" dirty="0" err="1">
                <a:solidFill>
                  <a:srgbClr val="000000"/>
                </a:solidFill>
                <a:latin typeface="CG Omega" pitchFamily="34" charset="0"/>
                <a:ea typeface="Rockwell" panose="02060603020205020403" pitchFamily="18" charset="0"/>
                <a:cs typeface="Times New Roman" panose="02020603050405020304" pitchFamily="18" charset="0"/>
                <a:sym typeface="Rockwell" panose="02060603020205020403" pitchFamily="18" charset="0"/>
              </a:rPr>
              <a:t>Ibrahimpatnam</a:t>
            </a:r>
            <a:r>
              <a:rPr lang="en-IN" altLang="en-US" sz="1800" dirty="0">
                <a:solidFill>
                  <a:srgbClr val="000000"/>
                </a:solidFill>
                <a:latin typeface="CG Omega" pitchFamily="34" charset="0"/>
                <a:ea typeface="Rockwell" panose="02060603020205020403" pitchFamily="18" charset="0"/>
                <a:cs typeface="Times New Roman" panose="02020603050405020304" pitchFamily="18" charset="0"/>
                <a:sym typeface="Rockwell" panose="02060603020205020403" pitchFamily="18" charset="0"/>
              </a:rPr>
              <a:t> (M),  R.R. District</a:t>
            </a:r>
            <a:endParaRPr lang="en-IN" b="1" dirty="0"/>
          </a:p>
        </p:txBody>
      </p:sp>
      <p:sp>
        <p:nvSpPr>
          <p:cNvPr id="5" name="TextBox 4">
            <a:extLst>
              <a:ext uri="{FF2B5EF4-FFF2-40B4-BE49-F238E27FC236}">
                <a16:creationId xmlns:a16="http://schemas.microsoft.com/office/drawing/2014/main" id="{DBAE3C62-E365-A6EA-6996-B1DB63FA8357}"/>
              </a:ext>
            </a:extLst>
          </p:cNvPr>
          <p:cNvSpPr txBox="1"/>
          <p:nvPr/>
        </p:nvSpPr>
        <p:spPr>
          <a:xfrm>
            <a:off x="2610463" y="1727934"/>
            <a:ext cx="6971071" cy="830997"/>
          </a:xfrm>
          <a:prstGeom prst="rect">
            <a:avLst/>
          </a:prstGeom>
          <a:noFill/>
        </p:spPr>
        <p:txBody>
          <a:bodyPr wrap="square" rtlCol="0">
            <a:spAutoFit/>
          </a:bodyPr>
          <a:lstStyle/>
          <a:p>
            <a:pPr algn="ctr"/>
            <a:r>
              <a:rPr lang="en-IN" altLang="en-US" sz="2400" dirty="0">
                <a:latin typeface="Times New Roman" panose="02020603050405020304" pitchFamily="18" charset="0"/>
                <a:cs typeface="Times New Roman" panose="02020603050405020304" pitchFamily="18" charset="0"/>
              </a:rPr>
              <a:t>Batch No: 3</a:t>
            </a:r>
            <a:br>
              <a:rPr lang="en-IN"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Major Project</a:t>
            </a:r>
            <a:r>
              <a:rPr lang="en-IN" altLang="en-US" sz="2400" dirty="0">
                <a:latin typeface="Times New Roman" panose="02020603050405020304" pitchFamily="18" charset="0"/>
                <a:cs typeface="Times New Roman" panose="02020603050405020304" pitchFamily="18" charset="0"/>
              </a:rPr>
              <a:t> Review - 3</a:t>
            </a:r>
            <a:endParaRPr lang="en-IN" sz="2400" dirty="0"/>
          </a:p>
        </p:txBody>
      </p:sp>
      <p:pic>
        <p:nvPicPr>
          <p:cNvPr id="7" name="Picture 6">
            <a:extLst>
              <a:ext uri="{FF2B5EF4-FFF2-40B4-BE49-F238E27FC236}">
                <a16:creationId xmlns:a16="http://schemas.microsoft.com/office/drawing/2014/main" id="{C7DD1697-45AF-3B70-D07F-E8963C7AF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1476"/>
            <a:ext cx="1732099" cy="1616626"/>
          </a:xfrm>
          <a:prstGeom prst="rect">
            <a:avLst/>
          </a:prstGeom>
        </p:spPr>
      </p:pic>
    </p:spTree>
    <p:extLst>
      <p:ext uri="{BB962C8B-B14F-4D97-AF65-F5344CB8AC3E}">
        <p14:creationId xmlns:p14="http://schemas.microsoft.com/office/powerpoint/2010/main" val="1915716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E1DC0A-433B-87C4-71F4-29DF33CFB0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1888" y="598936"/>
            <a:ext cx="6748224" cy="5660128"/>
          </a:xfrm>
        </p:spPr>
      </p:pic>
      <p:sp>
        <p:nvSpPr>
          <p:cNvPr id="2" name="Title 1">
            <a:extLst>
              <a:ext uri="{FF2B5EF4-FFF2-40B4-BE49-F238E27FC236}">
                <a16:creationId xmlns:a16="http://schemas.microsoft.com/office/drawing/2014/main" id="{4CC82C7F-766A-12AE-8CD3-46AD9B3A8DEE}"/>
              </a:ext>
            </a:extLst>
          </p:cNvPr>
          <p:cNvSpPr>
            <a:spLocks noGrp="1"/>
          </p:cNvSpPr>
          <p:nvPr>
            <p:ph type="title"/>
          </p:nvPr>
        </p:nvSpPr>
        <p:spPr/>
        <p:txBody>
          <a:bodyPr>
            <a:normAutofit/>
          </a:bodyPr>
          <a:lstStyle/>
          <a:p>
            <a:r>
              <a:rPr lang="en-IN" sz="2400" b="1" dirty="0" err="1">
                <a:latin typeface="Times New Roman" panose="02020603050405020304" pitchFamily="18" charset="0"/>
                <a:cs typeface="Times New Roman" panose="02020603050405020304" pitchFamily="18" charset="0"/>
              </a:rPr>
              <a:t>Usecase</a:t>
            </a:r>
            <a:r>
              <a:rPr lang="en-IN" sz="2400" b="1" dirty="0">
                <a:latin typeface="Times New Roman" panose="02020603050405020304" pitchFamily="18" charset="0"/>
                <a:cs typeface="Times New Roman" panose="02020603050405020304" pitchFamily="18" charset="0"/>
              </a:rPr>
              <a:t> Diagram</a:t>
            </a:r>
            <a:endParaRPr lang="en-IN" sz="2400" dirty="0"/>
          </a:p>
        </p:txBody>
      </p:sp>
    </p:spTree>
    <p:extLst>
      <p:ext uri="{BB962C8B-B14F-4D97-AF65-F5344CB8AC3E}">
        <p14:creationId xmlns:p14="http://schemas.microsoft.com/office/powerpoint/2010/main" val="266331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89BDB4-56B6-8A7A-0EF8-0CB9B8F426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4348" y="551774"/>
            <a:ext cx="6823304" cy="6306226"/>
          </a:xfrm>
        </p:spPr>
      </p:pic>
      <p:sp>
        <p:nvSpPr>
          <p:cNvPr id="2" name="Title 1">
            <a:extLst>
              <a:ext uri="{FF2B5EF4-FFF2-40B4-BE49-F238E27FC236}">
                <a16:creationId xmlns:a16="http://schemas.microsoft.com/office/drawing/2014/main" id="{F065F4E4-E6A5-A710-F3BD-984262257FCA}"/>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Class Diagram </a:t>
            </a:r>
          </a:p>
        </p:txBody>
      </p:sp>
    </p:spTree>
    <p:extLst>
      <p:ext uri="{BB962C8B-B14F-4D97-AF65-F5344CB8AC3E}">
        <p14:creationId xmlns:p14="http://schemas.microsoft.com/office/powerpoint/2010/main" val="228068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E65A8251-A0FE-F12E-E72D-2F047C5A73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6320" y="840064"/>
            <a:ext cx="4041547" cy="59363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D400BF6-858F-994B-A8AC-6421A8A4B6B7}"/>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Activity Diagram</a:t>
            </a:r>
            <a:endParaRPr lang="en-IN" sz="2400" dirty="0"/>
          </a:p>
        </p:txBody>
      </p:sp>
    </p:spTree>
    <p:extLst>
      <p:ext uri="{BB962C8B-B14F-4D97-AF65-F5344CB8AC3E}">
        <p14:creationId xmlns:p14="http://schemas.microsoft.com/office/powerpoint/2010/main" val="398509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732B-660D-4617-C8FD-3736C78D1421}"/>
              </a:ext>
            </a:extLst>
          </p:cNvPr>
          <p:cNvSpPr>
            <a:spLocks noGrp="1"/>
          </p:cNvSpPr>
          <p:nvPr>
            <p:ph type="title"/>
          </p:nvPr>
        </p:nvSpPr>
        <p:spPr/>
        <p:txBody>
          <a:bodyPr>
            <a:noAutofit/>
          </a:bodyPr>
          <a:lstStyle/>
          <a:p>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SAI UTTEJ’S CONTRIBUTION</a:t>
            </a:r>
            <a:endParaRPr lang="en-IN" sz="24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317792DC-A82E-7EBA-BCF0-DDAB7B4C59E3}"/>
              </a:ext>
            </a:extLst>
          </p:cNvPr>
          <p:cNvSpPr>
            <a:spLocks noGrp="1" noChangeArrowheads="1"/>
          </p:cNvSpPr>
          <p:nvPr>
            <p:ph idx="1"/>
          </p:nvPr>
        </p:nvSpPr>
        <p:spPr bwMode="auto">
          <a:xfrm>
            <a:off x="929640" y="1269474"/>
            <a:ext cx="9951720" cy="478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Role : </a:t>
            </a:r>
            <a:r>
              <a:rPr lang="en-US" sz="2000" dirty="0">
                <a:latin typeface="Times New Roman" panose="02020603050405020304" pitchFamily="18" charset="0"/>
                <a:cs typeface="Times New Roman" panose="02020603050405020304" pitchFamily="18" charset="0"/>
              </a:rPr>
              <a:t>Backend design and development.</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b="1" dirty="0">
                <a:latin typeface="Times New Roman" panose="02020603050405020304" pitchFamily="18" charset="0"/>
                <a:cs typeface="Times New Roman" panose="02020603050405020304" pitchFamily="18" charset="0"/>
              </a:rPr>
              <a:t>Contributions:</a:t>
            </a:r>
          </a:p>
          <a:p>
            <a:pPr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Keylogging System </a:t>
            </a:r>
          </a:p>
          <a:p>
            <a:pPr marL="457200" lvl="1" indent="0" eaLnBrk="0" fontAlgn="base" hangingPunct="0">
              <a:lnSpc>
                <a:spcPct val="150000"/>
              </a:lnSpc>
              <a:spcBef>
                <a:spcPct val="0"/>
              </a:spcBef>
              <a:spcAft>
                <a:spcPct val="0"/>
              </a:spcAft>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Implemented keystroke capture using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pynput</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lvl="1" indent="0" eaLnBrk="0" fontAlgn="base" hangingPunct="0">
              <a:lnSpc>
                <a:spcPct val="150000"/>
              </a:lnSpc>
              <a:spcBef>
                <a:spcPct val="0"/>
              </a:spcBef>
              <a:spcAft>
                <a:spcPct val="0"/>
              </a:spcAft>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Designed buffered logging to optimize performance.</a:t>
            </a:r>
          </a:p>
          <a:p>
            <a:pPr marL="457200" lvl="1" indent="0" eaLnBrk="0" fontAlgn="base" hangingPunct="0">
              <a:lnSpc>
                <a:spcPct val="150000"/>
              </a:lnSpc>
              <a:spcBef>
                <a:spcPct val="0"/>
              </a:spcBef>
              <a:spcAft>
                <a:spcPct val="0"/>
              </a:spcAft>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Integrated clipboard monitoring and screenshot capturing.</a:t>
            </a:r>
          </a:p>
          <a:p>
            <a:pPr lvl="1"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Integration &amp; Batch Processing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Configured MongoDB for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keylog</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Designed an efficient batch insert mechanism for logs.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Developed the database writer thread to handle queue processing.</a:t>
            </a:r>
          </a:p>
        </p:txBody>
      </p:sp>
    </p:spTree>
    <p:extLst>
      <p:ext uri="{BB962C8B-B14F-4D97-AF65-F5344CB8AC3E}">
        <p14:creationId xmlns:p14="http://schemas.microsoft.com/office/powerpoint/2010/main" val="62972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CB0B-8415-FEDD-71B6-55F706E2642C}"/>
              </a:ext>
            </a:extLst>
          </p:cNvPr>
          <p:cNvSpPr>
            <a:spLocks noGrp="1"/>
          </p:cNvSpPr>
          <p:nvPr>
            <p:ph type="title"/>
          </p:nvPr>
        </p:nvSpPr>
        <p:spPr/>
        <p:txBody>
          <a:bodyPr>
            <a:normAutofit/>
          </a:bodyPr>
          <a:lstStyle/>
          <a:p>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PAVAN’S CONTRIBUTIONS</a:t>
            </a:r>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82EB464-FB45-DC62-71A4-D6403578D59E}"/>
              </a:ext>
            </a:extLst>
          </p:cNvPr>
          <p:cNvSpPr>
            <a:spLocks noGrp="1" noChangeArrowheads="1"/>
          </p:cNvSpPr>
          <p:nvPr>
            <p:ph idx="1"/>
          </p:nvPr>
        </p:nvSpPr>
        <p:spPr bwMode="auto">
          <a:xfrm>
            <a:off x="944217" y="1372680"/>
            <a:ext cx="11247783" cy="4627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Role : </a:t>
            </a:r>
            <a:r>
              <a:rPr lang="en-US" sz="2000" dirty="0">
                <a:latin typeface="Times New Roman" panose="02020603050405020304" pitchFamily="18" charset="0"/>
                <a:cs typeface="Times New Roman" panose="02020603050405020304" pitchFamily="18" charset="0"/>
              </a:rPr>
              <a:t>Frontend design and functionality.</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b="1" dirty="0">
                <a:latin typeface="Times New Roman" panose="02020603050405020304" pitchFamily="18" charset="0"/>
                <a:cs typeface="Times New Roman" panose="02020603050405020304" pitchFamily="18" charset="0"/>
              </a:rPr>
              <a:t>Contributions:</a:t>
            </a:r>
          </a:p>
          <a:p>
            <a:pPr>
              <a:lnSpc>
                <a:spcPct val="150000"/>
              </a:lnSpc>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API (app.py) Development</a:t>
            </a:r>
          </a:p>
          <a:p>
            <a:pPr>
              <a:lnSpc>
                <a:spcPct val="150000"/>
              </a:lnSpc>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API endpoints for retrieving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keylog</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p>
          <a:p>
            <a:pPr>
              <a:lnSpc>
                <a:spcPct val="150000"/>
              </a:lnSpc>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Implemented date-based filtering for fetching logs efficiently.</a:t>
            </a:r>
          </a:p>
          <a:p>
            <a:pPr>
              <a:lnSpc>
                <a:spcPct val="150000"/>
              </a:lnSpc>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word frequency analysis &amp; word cloud generation.</a:t>
            </a:r>
            <a:endParaRPr lang="en-US" altLang="en-US" sz="2000" dirty="0">
              <a:latin typeface="Times New Roman" panose="02020603050405020304" pitchFamily="18" charset="0"/>
              <a:cs typeface="Times New Roman" panose="02020603050405020304" pitchFamily="18" charset="0"/>
            </a:endParaRPr>
          </a:p>
          <a:p>
            <a:pPr>
              <a:lnSpc>
                <a:spcPct val="150000"/>
              </a:lnSpc>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Development (React)</a:t>
            </a:r>
          </a:p>
          <a:p>
            <a:pPr>
              <a:lnSpc>
                <a:spcPct val="150000"/>
              </a:lnSpc>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Integrated Flask API with React frontend using Axios.</a:t>
            </a:r>
          </a:p>
        </p:txBody>
      </p:sp>
    </p:spTree>
    <p:extLst>
      <p:ext uri="{BB962C8B-B14F-4D97-AF65-F5344CB8AC3E}">
        <p14:creationId xmlns:p14="http://schemas.microsoft.com/office/powerpoint/2010/main" val="3027795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A6E52-1202-0DE6-0C47-E0293513B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7DC127-BDA0-DCFE-7501-3C7FCDF1BCD1}"/>
              </a:ext>
            </a:extLst>
          </p:cNvPr>
          <p:cNvSpPr>
            <a:spLocks noGrp="1"/>
          </p:cNvSpPr>
          <p:nvPr>
            <p:ph type="title"/>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latin typeface="Times New Roman" panose="02020603050405020304" pitchFamily="18" charset="0"/>
                <a:cs typeface="Times New Roman" panose="02020603050405020304" pitchFamily="18" charset="0"/>
              </a:rPr>
              <a:t>PRANAY’S CONTRIBUTION</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88F3624-24C7-7F96-83E0-B2C006C1DB0F}"/>
              </a:ext>
            </a:extLst>
          </p:cNvPr>
          <p:cNvSpPr>
            <a:spLocks noGrp="1" noChangeArrowheads="1"/>
          </p:cNvSpPr>
          <p:nvPr>
            <p:ph idx="1"/>
          </p:nvPr>
        </p:nvSpPr>
        <p:spPr bwMode="auto">
          <a:xfrm>
            <a:off x="838200" y="1874388"/>
            <a:ext cx="9301480" cy="417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Role : </a:t>
            </a:r>
            <a:r>
              <a:rPr lang="en-US" sz="2000" dirty="0">
                <a:latin typeface="Times New Roman" panose="02020603050405020304" pitchFamily="18" charset="0"/>
                <a:cs typeface="Times New Roman" panose="02020603050405020304" pitchFamily="18" charset="0"/>
              </a:rPr>
              <a:t>Security &amp; Alert System</a:t>
            </a:r>
            <a:r>
              <a:rPr lang="en-IN" sz="2000" dirty="0">
                <a:latin typeface="Times New Roman" panose="02020603050405020304" pitchFamily="18" charset="0"/>
                <a:cs typeface="Times New Roman" panose="02020603050405020304" pitchFamily="18" charset="0"/>
              </a:rPr>
              <a:t> development</a:t>
            </a:r>
          </a:p>
          <a:p>
            <a:pPr marL="0" indent="0">
              <a:lnSpc>
                <a:spcPct val="150000"/>
              </a:lnSpc>
              <a:buNone/>
            </a:pPr>
            <a:r>
              <a:rPr lang="en-IN" sz="2000" b="1" dirty="0">
                <a:latin typeface="Times New Roman" panose="02020603050405020304" pitchFamily="18" charset="0"/>
                <a:cs typeface="Times New Roman" panose="02020603050405020304" pitchFamily="18" charset="0"/>
              </a:rPr>
              <a:t>Contributions:</a:t>
            </a:r>
            <a:endParaRPr lang="en-IN" sz="2000" dirty="0">
              <a:latin typeface="Times New Roman" panose="02020603050405020304" pitchFamily="18" charset="0"/>
              <a:cs typeface="Times New Roman" panose="02020603050405020304" pitchFamily="18" charset="0"/>
            </a:endParaRPr>
          </a:p>
          <a:p>
            <a:pPr lvl="1">
              <a:lnSpc>
                <a:spcPct val="150000"/>
              </a:lnSpc>
            </a:pPr>
            <a:r>
              <a:rPr lang="en-IN" sz="2000" dirty="0">
                <a:latin typeface="Times New Roman" panose="02020603050405020304" pitchFamily="18" charset="0"/>
                <a:cs typeface="Times New Roman" panose="02020603050405020304" pitchFamily="18" charset="0"/>
              </a:rPr>
              <a:t>Security &amp; Encryption Mechanisms</a:t>
            </a:r>
          </a:p>
          <a:p>
            <a:pPr lvl="1">
              <a:lnSpc>
                <a:spcPct val="150000"/>
              </a:lnSpc>
            </a:pPr>
            <a:r>
              <a:rPr lang="en-IN" sz="2000" dirty="0">
                <a:latin typeface="Times New Roman" panose="02020603050405020304" pitchFamily="18" charset="0"/>
                <a:cs typeface="Times New Roman" panose="02020603050405020304" pitchFamily="18" charset="0"/>
              </a:rPr>
              <a:t>Integrated secure storage &amp; retrieval of logs.</a:t>
            </a:r>
          </a:p>
          <a:p>
            <a:pPr lvl="1">
              <a:lnSpc>
                <a:spcPct val="150000"/>
              </a:lnSpc>
            </a:pPr>
            <a:r>
              <a:rPr lang="en-IN" sz="2000" dirty="0">
                <a:latin typeface="Times New Roman" panose="02020603050405020304" pitchFamily="18" charset="0"/>
                <a:cs typeface="Times New Roman" panose="02020603050405020304" pitchFamily="18" charset="0"/>
              </a:rPr>
              <a:t>Ensured encryption of sensitive keystrokes.</a:t>
            </a:r>
          </a:p>
          <a:p>
            <a:pPr lvl="1">
              <a:lnSpc>
                <a:spcPct val="150000"/>
              </a:lnSpc>
            </a:pPr>
            <a:r>
              <a:rPr lang="en-IN" sz="2000" dirty="0">
                <a:latin typeface="Times New Roman" panose="02020603050405020304" pitchFamily="18" charset="0"/>
                <a:cs typeface="Times New Roman" panose="02020603050405020304" pitchFamily="18" charset="0"/>
              </a:rPr>
              <a:t>Alert &amp; Notification System Implemented real-time alerts for unethical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detection.</a:t>
            </a:r>
          </a:p>
          <a:p>
            <a:pPr lvl="1">
              <a:lnSpc>
                <a:spcPct val="150000"/>
              </a:lnSpc>
            </a:pPr>
            <a:r>
              <a:rPr lang="en-IN" sz="2000" dirty="0">
                <a:latin typeface="Times New Roman" panose="02020603050405020304" pitchFamily="18" charset="0"/>
                <a:cs typeface="Times New Roman" panose="02020603050405020304" pitchFamily="18" charset="0"/>
              </a:rPr>
              <a:t>Designed automatic email notifications on detecting suspicious activity.</a:t>
            </a:r>
          </a:p>
        </p:txBody>
      </p:sp>
    </p:spTree>
    <p:extLst>
      <p:ext uri="{BB962C8B-B14F-4D97-AF65-F5344CB8AC3E}">
        <p14:creationId xmlns:p14="http://schemas.microsoft.com/office/powerpoint/2010/main" val="1863213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DF28C-A715-EB69-2596-154B4FB82E59}"/>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Conclusion &amp; </a:t>
            </a:r>
            <a:r>
              <a:rPr lang="en-IN" sz="2400" b="1" dirty="0" err="1">
                <a:latin typeface="Times New Roman" panose="02020603050405020304" pitchFamily="18" charset="0"/>
                <a:cs typeface="Times New Roman" panose="02020603050405020304" pitchFamily="18" charset="0"/>
              </a:rPr>
              <a:t>Futher</a:t>
            </a:r>
            <a:r>
              <a:rPr lang="en-IN" sz="2400" b="1" dirty="0">
                <a:latin typeface="Times New Roman" panose="02020603050405020304" pitchFamily="18" charset="0"/>
                <a:cs typeface="Times New Roman" panose="02020603050405020304" pitchFamily="18" charset="0"/>
              </a:rPr>
              <a:t> Enhancements </a:t>
            </a:r>
          </a:p>
        </p:txBody>
      </p:sp>
      <p:sp>
        <p:nvSpPr>
          <p:cNvPr id="3" name="Content Placeholder 2">
            <a:extLst>
              <a:ext uri="{FF2B5EF4-FFF2-40B4-BE49-F238E27FC236}">
                <a16:creationId xmlns:a16="http://schemas.microsoft.com/office/drawing/2014/main" id="{F44E5218-7BA2-DE08-792B-120C611B1633}"/>
              </a:ext>
            </a:extLst>
          </p:cNvPr>
          <p:cNvSpPr>
            <a:spLocks noGrp="1"/>
          </p:cNvSpPr>
          <p:nvPr>
            <p:ph idx="1"/>
          </p:nvPr>
        </p:nvSpPr>
        <p:spPr>
          <a:xfrm>
            <a:off x="838200" y="1338608"/>
            <a:ext cx="10515600" cy="4351338"/>
          </a:xfrm>
        </p:spPr>
        <p:txBody>
          <a:bodyPr>
            <a:noAutofit/>
          </a:bodyPr>
          <a:lstStyle/>
          <a:p>
            <a:pPr marL="0" indent="0">
              <a:lnSpc>
                <a:spcPct val="150000"/>
              </a:lnSpc>
              <a:buNone/>
            </a:pPr>
            <a:r>
              <a:rPr lang="en-IN" sz="1800" b="1" dirty="0"/>
              <a:t>1. Implementing Natural Language Processing (NLP) for Advanced Analysis</a:t>
            </a:r>
          </a:p>
          <a:p>
            <a:pPr lvl="1">
              <a:lnSpc>
                <a:spcPct val="150000"/>
              </a:lnSpc>
            </a:pPr>
            <a:r>
              <a:rPr lang="en-IN" sz="1800" dirty="0"/>
              <a:t>Integrate NLP models to </a:t>
            </a:r>
            <a:r>
              <a:rPr lang="en-IN" sz="1800" dirty="0" err="1"/>
              <a:t>analyze</a:t>
            </a:r>
            <a:r>
              <a:rPr lang="en-IN" sz="1800" dirty="0"/>
              <a:t> context rather than just detecting blacklisted words.</a:t>
            </a:r>
          </a:p>
          <a:p>
            <a:pPr lvl="1">
              <a:lnSpc>
                <a:spcPct val="150000"/>
              </a:lnSpc>
            </a:pPr>
            <a:r>
              <a:rPr lang="en-IN" sz="1800" dirty="0"/>
              <a:t>Identify sentiment and intent in typed messages (e.g., detecting if a message implies distress or cyberbullying).</a:t>
            </a:r>
          </a:p>
          <a:p>
            <a:pPr lvl="1">
              <a:lnSpc>
                <a:spcPct val="150000"/>
              </a:lnSpc>
            </a:pPr>
            <a:r>
              <a:rPr lang="en-IN" sz="1800" dirty="0"/>
              <a:t>Use BERT/GPT-based AI models to flag high-risk conversations automatically.</a:t>
            </a:r>
          </a:p>
          <a:p>
            <a:pPr marL="0" indent="0">
              <a:lnSpc>
                <a:spcPct val="150000"/>
              </a:lnSpc>
              <a:buNone/>
            </a:pPr>
            <a:r>
              <a:rPr lang="en-IN" sz="1800" b="1" dirty="0"/>
              <a:t>2.</a:t>
            </a:r>
            <a:r>
              <a:rPr lang="en-US" sz="1800" b="1" dirty="0"/>
              <a:t> Mobile &amp; Cross-Platform Support</a:t>
            </a:r>
          </a:p>
          <a:p>
            <a:pPr lvl="1">
              <a:lnSpc>
                <a:spcPct val="150000"/>
              </a:lnSpc>
            </a:pPr>
            <a:r>
              <a:rPr lang="en-US" sz="1800" dirty="0"/>
              <a:t>Expand support for Android/iOS devices to monitor mobile keystrokes and browsing activity.</a:t>
            </a:r>
          </a:p>
          <a:p>
            <a:pPr lvl="1">
              <a:lnSpc>
                <a:spcPct val="150000"/>
              </a:lnSpc>
            </a:pPr>
            <a:r>
              <a:rPr lang="en-US" sz="1800" dirty="0"/>
              <a:t>Provide browser extensions to track inputs on web-based platforms.</a:t>
            </a:r>
          </a:p>
          <a:p>
            <a:pPr marL="0" indent="0">
              <a:lnSpc>
                <a:spcPct val="150000"/>
              </a:lnSpc>
              <a:buNone/>
            </a:pPr>
            <a:r>
              <a:rPr lang="en-US" sz="1800" b="1" dirty="0"/>
              <a:t>3. Integration with Cloud &amp; Remote Access</a:t>
            </a:r>
          </a:p>
          <a:p>
            <a:pPr lvl="1">
              <a:lnSpc>
                <a:spcPct val="150000"/>
              </a:lnSpc>
            </a:pPr>
            <a:r>
              <a:rPr lang="en-US" sz="1800" dirty="0"/>
              <a:t>Store </a:t>
            </a:r>
            <a:r>
              <a:rPr lang="en-US" sz="1800" dirty="0" err="1"/>
              <a:t>keylogs</a:t>
            </a:r>
            <a:r>
              <a:rPr lang="en-US" sz="1800" dirty="0"/>
              <a:t> and alerts in cloud-based storage (AWS, Firebase, or Azure).</a:t>
            </a:r>
          </a:p>
          <a:p>
            <a:pPr lvl="1">
              <a:lnSpc>
                <a:spcPct val="150000"/>
              </a:lnSpc>
            </a:pPr>
            <a:r>
              <a:rPr lang="en-US" sz="1800" dirty="0"/>
              <a:t>Develop a mobile-friendly admin dashboard to monitor from anywhere.</a:t>
            </a:r>
          </a:p>
        </p:txBody>
      </p:sp>
    </p:spTree>
    <p:extLst>
      <p:ext uri="{BB962C8B-B14F-4D97-AF65-F5344CB8AC3E}">
        <p14:creationId xmlns:p14="http://schemas.microsoft.com/office/powerpoint/2010/main" val="1447916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2427C-23DC-ADC6-A757-3E526E7445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9BCA1-4E72-6E36-6A74-FD34A4779DFE}"/>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Conclusion &amp; </a:t>
            </a:r>
            <a:r>
              <a:rPr lang="en-IN" sz="2400" b="1" dirty="0" err="1">
                <a:latin typeface="Times New Roman" panose="02020603050405020304" pitchFamily="18" charset="0"/>
                <a:cs typeface="Times New Roman" panose="02020603050405020304" pitchFamily="18" charset="0"/>
              </a:rPr>
              <a:t>Futher</a:t>
            </a:r>
            <a:r>
              <a:rPr lang="en-IN" sz="2400" b="1" dirty="0">
                <a:latin typeface="Times New Roman" panose="02020603050405020304" pitchFamily="18" charset="0"/>
                <a:cs typeface="Times New Roman" panose="02020603050405020304" pitchFamily="18" charset="0"/>
              </a:rPr>
              <a:t> Enhancements </a:t>
            </a:r>
          </a:p>
        </p:txBody>
      </p:sp>
      <p:sp>
        <p:nvSpPr>
          <p:cNvPr id="3" name="Content Placeholder 2">
            <a:extLst>
              <a:ext uri="{FF2B5EF4-FFF2-40B4-BE49-F238E27FC236}">
                <a16:creationId xmlns:a16="http://schemas.microsoft.com/office/drawing/2014/main" id="{09AFBA79-EC7C-5E27-D5A8-61D6C3F95D60}"/>
              </a:ext>
            </a:extLst>
          </p:cNvPr>
          <p:cNvSpPr>
            <a:spLocks noGrp="1"/>
          </p:cNvSpPr>
          <p:nvPr>
            <p:ph idx="1"/>
          </p:nvPr>
        </p:nvSpPr>
        <p:spPr>
          <a:xfrm>
            <a:off x="838200" y="1690688"/>
            <a:ext cx="10515600" cy="4351338"/>
          </a:xfrm>
        </p:spPr>
        <p:txBody>
          <a:bodyPr>
            <a:noAutofit/>
          </a:bodyPr>
          <a:lstStyle/>
          <a:p>
            <a:pPr marL="0" indent="0">
              <a:lnSpc>
                <a:spcPct val="150000"/>
              </a:lnSpc>
              <a:buNone/>
            </a:pPr>
            <a:r>
              <a:rPr lang="en-US" sz="1800" b="1" dirty="0"/>
              <a:t>4. Smart Alert System</a:t>
            </a:r>
          </a:p>
          <a:p>
            <a:pPr lvl="1">
              <a:lnSpc>
                <a:spcPct val="150000"/>
              </a:lnSpc>
            </a:pPr>
            <a:r>
              <a:rPr lang="en-US" sz="1800" dirty="0"/>
              <a:t>Instead of just emailing alerts, implement a real-time push notification system for instant alerts.</a:t>
            </a:r>
          </a:p>
          <a:p>
            <a:pPr lvl="1">
              <a:lnSpc>
                <a:spcPct val="150000"/>
              </a:lnSpc>
            </a:pPr>
            <a:r>
              <a:rPr lang="en-US" sz="1800" dirty="0"/>
              <a:t>Allow admins to set custom rules for alerts based on severity</a:t>
            </a:r>
          </a:p>
          <a:p>
            <a:pPr marL="0" indent="0">
              <a:lnSpc>
                <a:spcPct val="150000"/>
              </a:lnSpc>
              <a:buNone/>
            </a:pPr>
            <a:r>
              <a:rPr lang="en-US" sz="1800" b="1" dirty="0"/>
              <a:t>5. Privacy-Preserving Techniques</a:t>
            </a:r>
          </a:p>
          <a:p>
            <a:pPr lvl="1">
              <a:lnSpc>
                <a:spcPct val="150000"/>
              </a:lnSpc>
            </a:pPr>
            <a:r>
              <a:rPr lang="en-US" sz="1800" dirty="0"/>
              <a:t>Implement differential privacy to ensure secure monitoring without excessive data collection.</a:t>
            </a:r>
          </a:p>
          <a:p>
            <a:pPr lvl="1">
              <a:lnSpc>
                <a:spcPct val="150000"/>
              </a:lnSpc>
            </a:pPr>
            <a:r>
              <a:rPr lang="en-US" sz="1800" dirty="0"/>
              <a:t>Allow users to define privacy preferences while ensuring safety monitoring.</a:t>
            </a:r>
          </a:p>
        </p:txBody>
      </p:sp>
    </p:spTree>
    <p:extLst>
      <p:ext uri="{BB962C8B-B14F-4D97-AF65-F5344CB8AC3E}">
        <p14:creationId xmlns:p14="http://schemas.microsoft.com/office/powerpoint/2010/main" val="369492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4C06-2953-6630-C327-C80AC0C95F75}"/>
              </a:ext>
            </a:extLst>
          </p:cNvPr>
          <p:cNvSpPr>
            <a:spLocks noGrp="1"/>
          </p:cNvSpPr>
          <p:nvPr>
            <p:ph type="title"/>
          </p:nvPr>
        </p:nvSpPr>
        <p:spPr>
          <a:xfrm>
            <a:off x="730046" y="620793"/>
            <a:ext cx="10515600" cy="795081"/>
          </a:xfrm>
        </p:spPr>
        <p:txBody>
          <a:bodyPr>
            <a:normAutofit/>
          </a:bodyPr>
          <a:lstStyle/>
          <a:p>
            <a:r>
              <a:rPr lang="en-IN" sz="2400" b="1"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2F23847B-A74A-9B73-7066-D35CB8602035}"/>
              </a:ext>
            </a:extLst>
          </p:cNvPr>
          <p:cNvSpPr>
            <a:spLocks noGrp="1"/>
          </p:cNvSpPr>
          <p:nvPr>
            <p:ph idx="1"/>
          </p:nvPr>
        </p:nvSpPr>
        <p:spPr>
          <a:xfrm>
            <a:off x="730046" y="1885869"/>
            <a:ext cx="10515600" cy="4351338"/>
          </a:xfrm>
        </p:spPr>
        <p:txBody>
          <a:bodyPr>
            <a:normAutofit/>
          </a:bodyPr>
          <a:lstStyle/>
          <a:p>
            <a:pPr marL="0" indent="0" algn="just">
              <a:lnSpc>
                <a:spcPct val="110000"/>
              </a:lnSpc>
              <a:buNone/>
            </a:pPr>
            <a:r>
              <a:rPr lang="en-US" sz="2000" dirty="0">
                <a:latin typeface="Times New Roman" panose="02020603050405020304" pitchFamily="18" charset="0"/>
                <a:cs typeface="Times New Roman" panose="02020603050405020304" pitchFamily="18" charset="0"/>
              </a:rPr>
              <a:t>[1] 	</a:t>
            </a:r>
            <a:r>
              <a:rPr lang="en-US" sz="2000" i="0" u="none" strike="noStrike" baseline="0" dirty="0">
                <a:solidFill>
                  <a:srgbClr val="000000"/>
                </a:solidFill>
                <a:latin typeface="Times New Roman" panose="02020603050405020304" pitchFamily="18" charset="0"/>
                <a:cs typeface="Times New Roman" panose="02020603050405020304" pitchFamily="18" charset="0"/>
              </a:rPr>
              <a:t>H. Zhang and S. Liu, "Privacy Implications of Keylogging in Modern Systems," IEEE Transactions on Cybersecurity Ethics, vol. 4, pp. 85-98, 2021.</a:t>
            </a:r>
          </a:p>
          <a:p>
            <a:pPr marL="0" indent="0" algn="just">
              <a:lnSpc>
                <a:spcPct val="110000"/>
              </a:lnSpc>
              <a:buNone/>
            </a:pPr>
            <a:r>
              <a:rPr lang="en-US" sz="2000" dirty="0">
                <a:latin typeface="Times New Roman" panose="02020603050405020304" pitchFamily="18" charset="0"/>
                <a:cs typeface="Times New Roman" panose="02020603050405020304" pitchFamily="18" charset="0"/>
              </a:rPr>
              <a:t>[2] 	</a:t>
            </a:r>
            <a:r>
              <a:rPr lang="en-US" sz="2000" i="0" u="none" strike="noStrike" baseline="0" dirty="0">
                <a:solidFill>
                  <a:srgbClr val="000000"/>
                </a:solidFill>
                <a:latin typeface="Times New Roman" panose="02020603050405020304" pitchFamily="18" charset="0"/>
                <a:cs typeface="Times New Roman" panose="02020603050405020304" pitchFamily="18" charset="0"/>
              </a:rPr>
              <a:t>N. Bhardwaj, "Balancing Security and Privacy in Keylogging," Advanced Cyber Ethics Review, vol. 6, pp. 112-125, 2022.</a:t>
            </a:r>
          </a:p>
          <a:p>
            <a:pPr marL="0" indent="0" algn="just">
              <a:lnSpc>
                <a:spcPct val="110000"/>
              </a:lnSpc>
              <a:buNone/>
            </a:pPr>
            <a:r>
              <a:rPr lang="en-US" sz="2000" dirty="0">
                <a:latin typeface="Times New Roman" panose="02020603050405020304" pitchFamily="18" charset="0"/>
                <a:cs typeface="Times New Roman" panose="02020603050405020304" pitchFamily="18" charset="0"/>
              </a:rPr>
              <a:t>[3] 	</a:t>
            </a:r>
            <a:r>
              <a:rPr lang="en-US" sz="2000" i="0" u="none" strike="noStrike" baseline="0" dirty="0">
                <a:solidFill>
                  <a:srgbClr val="000000"/>
                </a:solidFill>
                <a:latin typeface="Times New Roman" panose="02020603050405020304" pitchFamily="18" charset="0"/>
                <a:cs typeface="Times New Roman" panose="02020603050405020304" pitchFamily="18" charset="0"/>
              </a:rPr>
              <a:t>A. Kumar and P. Gupta, "Keylogging in Python: Using the </a:t>
            </a:r>
            <a:r>
              <a:rPr lang="en-US" sz="2000" i="0" u="none" strike="noStrike" baseline="0" dirty="0" err="1">
                <a:solidFill>
                  <a:srgbClr val="000000"/>
                </a:solidFill>
                <a:latin typeface="Times New Roman" panose="02020603050405020304" pitchFamily="18" charset="0"/>
                <a:cs typeface="Times New Roman" panose="02020603050405020304" pitchFamily="18" charset="0"/>
              </a:rPr>
              <a:t>Pynput</a:t>
            </a:r>
            <a:r>
              <a:rPr lang="en-US" sz="2000" i="0" u="none" strike="noStrike" baseline="0" dirty="0">
                <a:solidFill>
                  <a:srgbClr val="000000"/>
                </a:solidFill>
                <a:latin typeface="Times New Roman" panose="02020603050405020304" pitchFamily="18" charset="0"/>
                <a:cs typeface="Times New Roman" panose="02020603050405020304" pitchFamily="18" charset="0"/>
              </a:rPr>
              <a:t> Library," IEEE Software Systems Review, vol. 7, pp. 65-78, 2021.</a:t>
            </a:r>
          </a:p>
          <a:p>
            <a:pPr marL="0" indent="0" algn="just">
              <a:lnSpc>
                <a:spcPct val="110000"/>
              </a:lnSpc>
              <a:buNone/>
            </a:pPr>
            <a:r>
              <a:rPr lang="en-US" sz="2000" dirty="0">
                <a:latin typeface="Times New Roman" panose="02020603050405020304" pitchFamily="18" charset="0"/>
                <a:cs typeface="Times New Roman" panose="02020603050405020304" pitchFamily="18" charset="0"/>
              </a:rPr>
              <a:t>[4] 	</a:t>
            </a:r>
            <a:r>
              <a:rPr lang="en-US" sz="2000" i="0" u="none" strike="noStrike" baseline="0" dirty="0">
                <a:solidFill>
                  <a:srgbClr val="000000"/>
                </a:solidFill>
                <a:latin typeface="Times New Roman" panose="02020603050405020304" pitchFamily="18" charset="0"/>
                <a:cs typeface="Times New Roman" panose="02020603050405020304" pitchFamily="18" charset="0"/>
              </a:rPr>
              <a:t>R. Smith and K. Allen, "Keyboard Event Capturing with Python and </a:t>
            </a:r>
            <a:r>
              <a:rPr lang="en-US" sz="2000" i="0" u="none" strike="noStrike" baseline="0" dirty="0" err="1">
                <a:solidFill>
                  <a:srgbClr val="000000"/>
                </a:solidFill>
                <a:latin typeface="Times New Roman" panose="02020603050405020304" pitchFamily="18" charset="0"/>
                <a:cs typeface="Times New Roman" panose="02020603050405020304" pitchFamily="18" charset="0"/>
              </a:rPr>
              <a:t>Pynput</a:t>
            </a:r>
            <a:r>
              <a:rPr lang="en-US" sz="2000" i="0" u="none" strike="noStrike" baseline="0" dirty="0">
                <a:solidFill>
                  <a:srgbClr val="000000"/>
                </a:solidFill>
                <a:latin typeface="Times New Roman" panose="02020603050405020304" pitchFamily="18" charset="0"/>
                <a:cs typeface="Times New Roman" panose="02020603050405020304" pitchFamily="18" charset="0"/>
              </a:rPr>
              <a:t>," Cybersecurity Programming, vol. 3, pp. 220-230, 2022.</a:t>
            </a:r>
          </a:p>
          <a:p>
            <a:pPr marL="0" indent="0" algn="just">
              <a:lnSpc>
                <a:spcPct val="110000"/>
              </a:lnSpc>
              <a:buNone/>
            </a:pPr>
            <a:r>
              <a:rPr lang="en-US" sz="2000" dirty="0">
                <a:latin typeface="Times New Roman" panose="02020603050405020304" pitchFamily="18" charset="0"/>
                <a:cs typeface="Times New Roman" panose="02020603050405020304" pitchFamily="18" charset="0"/>
              </a:rPr>
              <a:t>[5] </a:t>
            </a:r>
            <a:r>
              <a:rPr lang="en-US" sz="2000" i="0" u="none" strike="noStrike" baseline="0" dirty="0">
                <a:solidFill>
                  <a:srgbClr val="000000"/>
                </a:solidFill>
                <a:latin typeface="Times New Roman" panose="02020603050405020304" pitchFamily="18" charset="0"/>
                <a:cs typeface="Times New Roman" panose="02020603050405020304" pitchFamily="18" charset="0"/>
              </a:rPr>
              <a:t>	G. Robinson, "The Ethics of Keylogging in Cybersecurity," Journal of Ethical Hacking, vol. 2, pp. 45-56, 2019.</a:t>
            </a:r>
          </a:p>
        </p:txBody>
      </p:sp>
    </p:spTree>
    <p:extLst>
      <p:ext uri="{BB962C8B-B14F-4D97-AF65-F5344CB8AC3E}">
        <p14:creationId xmlns:p14="http://schemas.microsoft.com/office/powerpoint/2010/main" val="3684062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0D87-5379-BBA5-AEA2-A4B211086A64}"/>
              </a:ext>
            </a:extLst>
          </p:cNvPr>
          <p:cNvSpPr>
            <a:spLocks noGrp="1"/>
          </p:cNvSpPr>
          <p:nvPr>
            <p:ph type="title"/>
          </p:nvPr>
        </p:nvSpPr>
        <p:spPr>
          <a:xfrm>
            <a:off x="4434840" y="2041525"/>
            <a:ext cx="6474165" cy="2449195"/>
          </a:xfrm>
        </p:spPr>
        <p:txBody>
          <a:bodyPr>
            <a:normAutofit/>
          </a:bodyPr>
          <a:lstStyle/>
          <a:p>
            <a:r>
              <a:rPr lang="en-IN" sz="5000" b="1" dirty="0">
                <a:latin typeface="Times New Roman" panose="02020603050405020304" pitchFamily="18" charset="0"/>
                <a:cs typeface="Times New Roman" panose="02020603050405020304" pitchFamily="18" charset="0"/>
              </a:rPr>
              <a:t>Thank You</a:t>
            </a:r>
            <a:endParaRPr lang="en-IN" sz="5000" dirty="0"/>
          </a:p>
        </p:txBody>
      </p:sp>
      <p:sp>
        <p:nvSpPr>
          <p:cNvPr id="3" name="Content Placeholder 2">
            <a:extLst>
              <a:ext uri="{FF2B5EF4-FFF2-40B4-BE49-F238E27FC236}">
                <a16:creationId xmlns:a16="http://schemas.microsoft.com/office/drawing/2014/main" id="{81B4BF90-BC26-4FE3-21B6-C14963A05B93}"/>
              </a:ext>
            </a:extLst>
          </p:cNvPr>
          <p:cNvSpPr>
            <a:spLocks noGrp="1"/>
          </p:cNvSpPr>
          <p:nvPr>
            <p:ph idx="1"/>
          </p:nvPr>
        </p:nvSpPr>
        <p:spPr>
          <a:xfrm flipH="1" flipV="1">
            <a:off x="12512040" y="6492874"/>
            <a:ext cx="1671320" cy="1492885"/>
          </a:xfrm>
        </p:spPr>
        <p:txBody>
          <a:bodyPr/>
          <a:lstStyle/>
          <a:p>
            <a:endParaRPr lang="en-IN" dirty="0"/>
          </a:p>
        </p:txBody>
      </p:sp>
    </p:spTree>
    <p:extLst>
      <p:ext uri="{BB962C8B-B14F-4D97-AF65-F5344CB8AC3E}">
        <p14:creationId xmlns:p14="http://schemas.microsoft.com/office/powerpoint/2010/main" val="306142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E674-43C7-F105-6DF5-3C7B7072029C}"/>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DOMAIN INTRODUCTION </a:t>
            </a:r>
          </a:p>
        </p:txBody>
      </p:sp>
      <p:sp>
        <p:nvSpPr>
          <p:cNvPr id="3" name="Content Placeholder 2">
            <a:extLst>
              <a:ext uri="{FF2B5EF4-FFF2-40B4-BE49-F238E27FC236}">
                <a16:creationId xmlns:a16="http://schemas.microsoft.com/office/drawing/2014/main" id="{3CD683C9-C049-A91F-BDAF-967BA7194C09}"/>
              </a:ext>
            </a:extLst>
          </p:cNvPr>
          <p:cNvSpPr>
            <a:spLocks noGrp="1"/>
          </p:cNvSpPr>
          <p:nvPr>
            <p:ph idx="1"/>
          </p:nvPr>
        </p:nvSpPr>
        <p:spPr>
          <a:xfrm>
            <a:off x="838200" y="1591877"/>
            <a:ext cx="10798090" cy="4900997"/>
          </a:xfrm>
        </p:spPr>
        <p:txBody>
          <a:bodyPr>
            <a:noAutofit/>
          </a:bodyPr>
          <a:lstStyle/>
          <a:p>
            <a:pPr marL="356400" indent="-356400" algn="just">
              <a:lnSpc>
                <a:spcPct val="100000"/>
              </a:lnSpc>
              <a:spcBef>
                <a:spcPts val="1800"/>
              </a:spcBef>
              <a:spcAft>
                <a:spcPts val="600"/>
              </a:spcAft>
            </a:pPr>
            <a:r>
              <a:rPr lang="en-US" sz="1800" dirty="0">
                <a:latin typeface="Times New Roman" panose="02020603050405020304" pitchFamily="18" charset="0"/>
                <a:cs typeface="Times New Roman" panose="02020603050405020304" pitchFamily="18" charset="0"/>
              </a:rPr>
              <a:t>In today's digital landscape, cybersecurity and ethical monitoring are crucial for safeguarding sensitive information and preventing unauthorized activities. Our project focuses on developing a secure and ethical keylogging system that ensures responsible monitoring while complying with privacy laws and ethical standards.</a:t>
            </a:r>
          </a:p>
          <a:p>
            <a:pPr marL="356400" indent="-356400" algn="just">
              <a:lnSpc>
                <a:spcPct val="100000"/>
              </a:lnSpc>
              <a:spcBef>
                <a:spcPts val="1800"/>
              </a:spcBef>
              <a:spcAft>
                <a:spcPts val="600"/>
              </a:spcAft>
            </a:pPr>
            <a:r>
              <a:rPr lang="en-US" sz="1800" dirty="0">
                <a:latin typeface="Times New Roman" panose="02020603050405020304" pitchFamily="18" charset="0"/>
                <a:cs typeface="Times New Roman" panose="02020603050405020304" pitchFamily="18" charset="0"/>
              </a:rPr>
              <a:t>This system is designed to capture keystrokes, clipboard data, and screenshots, allowing for real-time detection of unauthorized or suspicious activities. It plays a critical role in forensic analysis, parental control, and enterprise security monitoring, providing administrators with valuable insights to detect threats, prevent data breaches, and ensure compliance.</a:t>
            </a:r>
          </a:p>
          <a:p>
            <a:pPr marL="356400" indent="-356400" algn="just">
              <a:lnSpc>
                <a:spcPct val="100000"/>
              </a:lnSpc>
              <a:spcBef>
                <a:spcPts val="1800"/>
              </a:spcBef>
              <a:spcAft>
                <a:spcPts val="600"/>
              </a:spcAft>
            </a:pPr>
            <a:r>
              <a:rPr lang="en-US" sz="1800" dirty="0">
                <a:latin typeface="Times New Roman" panose="02020603050405020304" pitchFamily="18" charset="0"/>
                <a:cs typeface="Times New Roman" panose="02020603050405020304" pitchFamily="18" charset="0"/>
              </a:rPr>
              <a:t>To enhance security, the system integrates advanced data encryption for secure storage and transmission of captured logs. Additionally, an automated alert mechanism notifies administrators whenever blacklisted words or suspicious activity is detected, ensuring proactive threat mitigation.</a:t>
            </a:r>
          </a:p>
          <a:p>
            <a:pPr marL="356400" indent="-356400" algn="just">
              <a:lnSpc>
                <a:spcPct val="100000"/>
              </a:lnSpc>
              <a:spcBef>
                <a:spcPts val="1800"/>
              </a:spcBef>
              <a:spcAft>
                <a:spcPts val="600"/>
              </a:spcAft>
            </a:pPr>
            <a:r>
              <a:rPr lang="en-US" sz="1800" dirty="0">
                <a:latin typeface="Times New Roman" panose="02020603050405020304" pitchFamily="18" charset="0"/>
                <a:cs typeface="Times New Roman" panose="02020603050405020304" pitchFamily="18" charset="0"/>
              </a:rPr>
              <a:t>With potential applications in corporate cybersecurity, child safety, and insider threat detection, this project sets a new standard for intelligent, privacy-compliant, and security-focused monitoring solutions.</a:t>
            </a:r>
          </a:p>
        </p:txBody>
      </p:sp>
    </p:spTree>
    <p:extLst>
      <p:ext uri="{BB962C8B-B14F-4D97-AF65-F5344CB8AC3E}">
        <p14:creationId xmlns:p14="http://schemas.microsoft.com/office/powerpoint/2010/main" val="87772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A8D1-8A3C-F9F1-BE38-190BB9DB89C7}"/>
              </a:ext>
            </a:extLst>
          </p:cNvPr>
          <p:cNvSpPr>
            <a:spLocks noGrp="1"/>
          </p:cNvSpPr>
          <p:nvPr>
            <p:ph type="title"/>
          </p:nvPr>
        </p:nvSpPr>
        <p:spPr>
          <a:xfrm>
            <a:off x="723899" y="365125"/>
            <a:ext cx="10384093" cy="1090049"/>
          </a:xfrm>
        </p:spPr>
        <p:txBody>
          <a:bodyPr>
            <a:normAutofit/>
          </a:bodyPr>
          <a:lstStyle/>
          <a:p>
            <a:r>
              <a:rPr lang="en-IN" sz="2400" b="1" dirty="0">
                <a:latin typeface="Times New Roman" panose="02020603050405020304" pitchFamily="18" charset="0"/>
                <a:cs typeface="Times New Roman" panose="02020603050405020304" pitchFamily="18" charset="0"/>
              </a:rPr>
              <a:t>CHALLENGES  &amp;  PROBLEM STATEMENT</a:t>
            </a:r>
          </a:p>
        </p:txBody>
      </p:sp>
      <p:sp>
        <p:nvSpPr>
          <p:cNvPr id="3" name="Content Placeholder 2">
            <a:extLst>
              <a:ext uri="{FF2B5EF4-FFF2-40B4-BE49-F238E27FC236}">
                <a16:creationId xmlns:a16="http://schemas.microsoft.com/office/drawing/2014/main" id="{35E91841-F422-98B0-3C7C-7CAAB7E91A36}"/>
              </a:ext>
            </a:extLst>
          </p:cNvPr>
          <p:cNvSpPr>
            <a:spLocks noGrp="1"/>
          </p:cNvSpPr>
          <p:nvPr>
            <p:ph idx="1"/>
          </p:nvPr>
        </p:nvSpPr>
        <p:spPr>
          <a:xfrm>
            <a:off x="723901" y="1218880"/>
            <a:ext cx="10744200" cy="4976723"/>
          </a:xfrm>
        </p:spPr>
        <p:txBody>
          <a:bodyPr>
            <a:noAutofit/>
          </a:bodyPr>
          <a:lstStyle/>
          <a:p>
            <a:pPr marL="0" indent="0">
              <a:lnSpc>
                <a:spcPct val="100000"/>
              </a:lnSpc>
              <a:buNone/>
            </a:pPr>
            <a:r>
              <a:rPr lang="en-US" sz="1800" b="1" dirty="0">
                <a:latin typeface="Times New Roman" panose="02020603050405020304" pitchFamily="18" charset="0"/>
                <a:cs typeface="Times New Roman" panose="02020603050405020304" pitchFamily="18" charset="0"/>
              </a:rPr>
              <a:t>Challenges</a:t>
            </a:r>
          </a:p>
          <a:p>
            <a:pPr>
              <a:lnSpc>
                <a:spcPct val="100000"/>
              </a:lnSpc>
            </a:pPr>
            <a:r>
              <a:rPr lang="en-US" sz="1800" b="1" dirty="0">
                <a:latin typeface="Times New Roman" panose="02020603050405020304" pitchFamily="18" charset="0"/>
                <a:cs typeface="Times New Roman" panose="02020603050405020304" pitchFamily="18" charset="0"/>
              </a:rPr>
              <a:t>Privacy and Security Risks:</a:t>
            </a:r>
            <a:r>
              <a:rPr lang="en-US" sz="1800" dirty="0">
                <a:latin typeface="Times New Roman" panose="02020603050405020304" pitchFamily="18" charset="0"/>
                <a:cs typeface="Times New Roman" panose="02020603050405020304" pitchFamily="18" charset="0"/>
              </a:rPr>
              <a:t> Capturing sensitive keystrokes and screenshots may lead to data breaches if not properly encrypted and secured.</a:t>
            </a:r>
          </a:p>
          <a:p>
            <a:pPr>
              <a:lnSpc>
                <a:spcPct val="100000"/>
              </a:lnSpc>
            </a:pPr>
            <a:r>
              <a:rPr lang="en-US" sz="1800" b="1" dirty="0">
                <a:latin typeface="Times New Roman" panose="02020603050405020304" pitchFamily="18" charset="0"/>
                <a:cs typeface="Times New Roman" panose="02020603050405020304" pitchFamily="18" charset="0"/>
              </a:rPr>
              <a:t>High Computational Overhead:</a:t>
            </a:r>
            <a:r>
              <a:rPr lang="en-US" sz="1800" dirty="0">
                <a:latin typeface="Times New Roman" panose="02020603050405020304" pitchFamily="18" charset="0"/>
                <a:cs typeface="Times New Roman" panose="02020603050405020304" pitchFamily="18" charset="0"/>
              </a:rPr>
              <a:t> Real-time fuzzy word detection, encryption, and alert mechanisms require optimized processing to avoid system lag.</a:t>
            </a:r>
          </a:p>
          <a:p>
            <a:pPr marL="0" indent="0" algn="just">
              <a:lnSpc>
                <a:spcPct val="100000"/>
              </a:lnSpc>
              <a:spcBef>
                <a:spcPts val="600"/>
              </a:spcBef>
              <a:buNone/>
            </a:pPr>
            <a:r>
              <a:rPr lang="en-US" sz="1800" b="1" dirty="0">
                <a:latin typeface="Times New Roman" panose="02020603050405020304" pitchFamily="18" charset="0"/>
                <a:cs typeface="Times New Roman" panose="02020603050405020304" pitchFamily="18" charset="0"/>
              </a:rPr>
              <a:t>Problem Statement</a:t>
            </a:r>
          </a:p>
          <a:p>
            <a:pPr marL="0" indent="0" eaLnBrk="0" fontAlgn="base" hangingPunct="0">
              <a:lnSpc>
                <a:spcPct val="100000"/>
              </a:lnSpc>
              <a:spcBef>
                <a:spcPts val="600"/>
              </a:spcBef>
              <a:spcAft>
                <a:spcPct val="0"/>
              </a:spcAft>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Tamper-Proof Keylogging</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captured keystrokes and activity logs cannot be altered after being stored in the database.</a:t>
            </a:r>
          </a:p>
          <a:p>
            <a:pPr marL="0" indent="0" eaLnBrk="0" fontAlgn="base" hangingPunct="0">
              <a:lnSpc>
                <a:spcPct val="100000"/>
              </a:lnSpc>
              <a:spcBef>
                <a:spcPts val="600"/>
              </a:spcBef>
              <a:spcAft>
                <a:spcPct val="0"/>
              </a:spcAft>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Encrypted Data Storage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Securely storing all logs using encryption techniques (AES, RSA, etc.) to prevent unauthorized access.</a:t>
            </a:r>
          </a:p>
          <a:p>
            <a:pPr marL="0" indent="0" eaLnBrk="0" fontAlgn="base" hangingPunct="0">
              <a:lnSpc>
                <a:spcPct val="100000"/>
              </a:lnSpc>
              <a:spcBef>
                <a:spcPts val="600"/>
              </a:spcBef>
              <a:spcAft>
                <a:spcPct val="0"/>
              </a:spcAft>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Threat Detection</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fuzzy word detection to identify blacklisted terms and immediately trigger alerts.</a:t>
            </a:r>
          </a:p>
          <a:p>
            <a:pPr marL="0" indent="0" eaLnBrk="0" fontAlgn="base" hangingPunct="0">
              <a:lnSpc>
                <a:spcPct val="100000"/>
              </a:lnSpc>
              <a:spcBef>
                <a:spcPts val="600"/>
              </a:spcBef>
              <a:spcAft>
                <a:spcPct val="0"/>
              </a:spcAft>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Screenshot-Based Evidence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Capturing screenshots whenever suspicious words are detected for forensic analysis.</a:t>
            </a:r>
          </a:p>
          <a:p>
            <a:pPr marL="0" indent="0" eaLnBrk="0" fontAlgn="base" hangingPunct="0">
              <a:lnSpc>
                <a:spcPct val="100000"/>
              </a:lnSpc>
              <a:spcBef>
                <a:spcPts val="600"/>
              </a:spcBef>
              <a:spcAft>
                <a:spcPct val="0"/>
              </a:spcAft>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Alert System</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sending email alerts to administrators in case of security violations.</a:t>
            </a:r>
          </a:p>
          <a:p>
            <a:pPr marL="0" indent="0" eaLnBrk="0" fontAlgn="base" hangingPunct="0">
              <a:lnSpc>
                <a:spcPct val="100000"/>
              </a:lnSpc>
              <a:spcBef>
                <a:spcPts val="600"/>
              </a:spcBef>
              <a:spcAft>
                <a:spcPct val="0"/>
              </a:spcAft>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Activity Visualization</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Providing an interactive dashboard with filters, word frequency analytics, and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keylog</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summaries.</a:t>
            </a:r>
          </a:p>
        </p:txBody>
      </p:sp>
      <p:sp>
        <p:nvSpPr>
          <p:cNvPr id="6" name="Rectangle 3">
            <a:extLst>
              <a:ext uri="{FF2B5EF4-FFF2-40B4-BE49-F238E27FC236}">
                <a16:creationId xmlns:a16="http://schemas.microsoft.com/office/drawing/2014/main" id="{C9E2B555-B7B3-66A6-E82C-3C482D8186B3}"/>
              </a:ext>
            </a:extLst>
          </p:cNvPr>
          <p:cNvSpPr>
            <a:spLocks noChangeArrowheads="1"/>
          </p:cNvSpPr>
          <p:nvPr/>
        </p:nvSpPr>
        <p:spPr bwMode="auto">
          <a:xfrm>
            <a:off x="0" y="-214483"/>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64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FF081-9441-492C-BF4F-8B6423F2227B}"/>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EXISTING METHODOLOGIES</a:t>
            </a:r>
          </a:p>
        </p:txBody>
      </p:sp>
      <p:sp>
        <p:nvSpPr>
          <p:cNvPr id="3" name="Content Placeholder 2">
            <a:extLst>
              <a:ext uri="{FF2B5EF4-FFF2-40B4-BE49-F238E27FC236}">
                <a16:creationId xmlns:a16="http://schemas.microsoft.com/office/drawing/2014/main" id="{12006BE6-BB34-E5ED-1D14-C1BB8DC5A2AA}"/>
              </a:ext>
            </a:extLst>
          </p:cNvPr>
          <p:cNvSpPr>
            <a:spLocks noGrp="1"/>
          </p:cNvSpPr>
          <p:nvPr>
            <p:ph idx="1"/>
          </p:nvPr>
        </p:nvSpPr>
        <p:spPr>
          <a:xfrm>
            <a:off x="838200" y="1412671"/>
            <a:ext cx="10515600" cy="4351338"/>
          </a:xfrm>
        </p:spPr>
        <p:txBody>
          <a:bodyPr>
            <a:noAutofit/>
          </a:bodyPr>
          <a:lstStyle/>
          <a:p>
            <a:pPr marL="0" indent="0" algn="just">
              <a:lnSpc>
                <a:spcPct val="100000"/>
              </a:lnSpc>
              <a:spcBef>
                <a:spcPts val="2000"/>
              </a:spcBef>
              <a:buNone/>
            </a:pPr>
            <a:r>
              <a:rPr lang="en-IN" sz="2000" b="1" dirty="0">
                <a:latin typeface="Times New Roman" panose="02020603050405020304" pitchFamily="18" charset="0"/>
                <a:cs typeface="Times New Roman" panose="02020603050405020304" pitchFamily="18" charset="0"/>
              </a:rPr>
              <a:t>Hardware Keyloggers</a:t>
            </a:r>
          </a:p>
          <a:p>
            <a:pPr marL="0" indent="0" algn="just">
              <a:lnSpc>
                <a:spcPct val="100000"/>
              </a:lnSpc>
              <a:spcBef>
                <a:spcPts val="2000"/>
              </a:spcBef>
              <a:buNone/>
            </a:pPr>
            <a:r>
              <a:rPr lang="en-US" sz="2000" dirty="0">
                <a:latin typeface="Times New Roman" panose="02020603050405020304" pitchFamily="18" charset="0"/>
                <a:cs typeface="Times New Roman" panose="02020603050405020304" pitchFamily="18" charset="0"/>
              </a:rPr>
              <a:t>Hardware keyloggers are physical devices placed between the keyboard and computer. They intercept keystrokes at the hardware level, storing them internally. Some advanced models may even send data wirelessly, though most rely on internal storage that must be manually retrieved.</a:t>
            </a:r>
          </a:p>
          <a:p>
            <a:pPr marL="0" indent="0" algn="just">
              <a:lnSpc>
                <a:spcPct val="100000"/>
              </a:lnSpc>
              <a:spcBef>
                <a:spcPts val="2000"/>
              </a:spcBef>
              <a:buNone/>
            </a:pPr>
            <a:r>
              <a:rPr lang="en-IN" sz="2000" b="1" dirty="0">
                <a:latin typeface="Times New Roman" panose="02020603050405020304" pitchFamily="18" charset="0"/>
                <a:cs typeface="Times New Roman" panose="02020603050405020304" pitchFamily="18" charset="0"/>
              </a:rPr>
              <a:t>Software Keyloggers</a:t>
            </a:r>
          </a:p>
          <a:p>
            <a:pPr marL="0" indent="0" algn="just">
              <a:lnSpc>
                <a:spcPct val="100000"/>
              </a:lnSpc>
              <a:spcBef>
                <a:spcPts val="2000"/>
              </a:spcBef>
              <a:buNone/>
            </a:pPr>
            <a:r>
              <a:rPr lang="en-US" sz="2000" dirty="0">
                <a:latin typeface="Times New Roman" panose="02020603050405020304" pitchFamily="18" charset="0"/>
                <a:cs typeface="Times New Roman" panose="02020603050405020304" pitchFamily="18" charset="0"/>
              </a:rPr>
              <a:t>Software keyloggers are applications installed on a computer to log keystrokes. They capture input directly from the system or application, recording keystrokes and possibly other data such as screenshots or clipboard contents.</a:t>
            </a:r>
          </a:p>
          <a:p>
            <a:pPr marL="0" indent="0" algn="just">
              <a:lnSpc>
                <a:spcPct val="100000"/>
              </a:lnSpc>
              <a:spcBef>
                <a:spcPts val="2000"/>
              </a:spcBef>
              <a:buNone/>
            </a:pPr>
            <a:r>
              <a:rPr lang="en-IN" sz="2000" b="1" dirty="0">
                <a:latin typeface="Times New Roman" panose="02020603050405020304" pitchFamily="18" charset="0"/>
                <a:cs typeface="Times New Roman" panose="02020603050405020304" pitchFamily="18" charset="0"/>
              </a:rPr>
              <a:t>Remote Keyloggers</a:t>
            </a:r>
          </a:p>
          <a:p>
            <a:pPr marL="0" indent="0" algn="just">
              <a:lnSpc>
                <a:spcPct val="100000"/>
              </a:lnSpc>
              <a:spcBef>
                <a:spcPts val="2000"/>
              </a:spcBef>
              <a:buNone/>
            </a:pPr>
            <a:r>
              <a:rPr lang="en-US" sz="2000" dirty="0">
                <a:latin typeface="Times New Roman" panose="02020603050405020304" pitchFamily="18" charset="0"/>
                <a:cs typeface="Times New Roman" panose="02020603050405020304" pitchFamily="18" charset="0"/>
              </a:rPr>
              <a:t>Remote keyloggers are specialized software keyloggers that transmit captured data over the internet to a remote server or device. They are often used in scenarios where continuous, real-time monitoring is necessary, and physical access to the target system is impractical.</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88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589C-ACC5-77DF-B042-3EF97AE58906}"/>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0A1A0015-9147-DC38-5868-0124A42DEA7F}"/>
              </a:ext>
            </a:extLst>
          </p:cNvPr>
          <p:cNvGraphicFramePr>
            <a:graphicFrameLocks noGrp="1"/>
          </p:cNvGraphicFramePr>
          <p:nvPr>
            <p:ph idx="1"/>
            <p:extLst>
              <p:ext uri="{D42A27DB-BD31-4B8C-83A1-F6EECF244321}">
                <p14:modId xmlns:p14="http://schemas.microsoft.com/office/powerpoint/2010/main" val="2060635394"/>
              </p:ext>
            </p:extLst>
          </p:nvPr>
        </p:nvGraphicFramePr>
        <p:xfrm>
          <a:off x="838200" y="1825625"/>
          <a:ext cx="10515600" cy="4119880"/>
        </p:xfrm>
        <a:graphic>
          <a:graphicData uri="http://schemas.openxmlformats.org/drawingml/2006/table">
            <a:tbl>
              <a:tblPr firstRow="1" bandRow="1">
                <a:tableStyleId>{00A15C55-8517-42AA-B614-E9B94910E393}</a:tableStyleId>
              </a:tblPr>
              <a:tblGrid>
                <a:gridCol w="2628900">
                  <a:extLst>
                    <a:ext uri="{9D8B030D-6E8A-4147-A177-3AD203B41FA5}">
                      <a16:colId xmlns:a16="http://schemas.microsoft.com/office/drawing/2014/main" val="1872049087"/>
                    </a:ext>
                  </a:extLst>
                </a:gridCol>
                <a:gridCol w="2628900">
                  <a:extLst>
                    <a:ext uri="{9D8B030D-6E8A-4147-A177-3AD203B41FA5}">
                      <a16:colId xmlns:a16="http://schemas.microsoft.com/office/drawing/2014/main" val="2775279839"/>
                    </a:ext>
                  </a:extLst>
                </a:gridCol>
                <a:gridCol w="2628900">
                  <a:extLst>
                    <a:ext uri="{9D8B030D-6E8A-4147-A177-3AD203B41FA5}">
                      <a16:colId xmlns:a16="http://schemas.microsoft.com/office/drawing/2014/main" val="1696843412"/>
                    </a:ext>
                  </a:extLst>
                </a:gridCol>
                <a:gridCol w="2628900">
                  <a:extLst>
                    <a:ext uri="{9D8B030D-6E8A-4147-A177-3AD203B41FA5}">
                      <a16:colId xmlns:a16="http://schemas.microsoft.com/office/drawing/2014/main" val="2564910095"/>
                    </a:ext>
                  </a:extLst>
                </a:gridCol>
              </a:tblGrid>
              <a:tr h="370840">
                <a:tc>
                  <a:txBody>
                    <a:bodyPr/>
                    <a:lstStyle/>
                    <a:p>
                      <a:r>
                        <a:rPr lang="en-IN" dirty="0">
                          <a:latin typeface="Times New Roman" panose="02020603050405020304" pitchFamily="18" charset="0"/>
                          <a:cs typeface="Times New Roman" panose="02020603050405020304" pitchFamily="18" charset="0"/>
                        </a:rPr>
                        <a:t>Title</a:t>
                      </a:r>
                    </a:p>
                  </a:txBody>
                  <a:tcPr anchor="ctr"/>
                </a:tc>
                <a:tc>
                  <a:txBody>
                    <a:bodyPr/>
                    <a:lstStyle/>
                    <a:p>
                      <a:r>
                        <a:rPr lang="en-IN">
                          <a:latin typeface="Times New Roman" panose="02020603050405020304" pitchFamily="18" charset="0"/>
                          <a:cs typeface="Times New Roman" panose="02020603050405020304" pitchFamily="18" charset="0"/>
                        </a:rPr>
                        <a:t>Author</a:t>
                      </a:r>
                    </a:p>
                  </a:txBody>
                  <a:tcPr anchor="ctr"/>
                </a:tc>
                <a:tc>
                  <a:txBody>
                    <a:bodyPr/>
                    <a:lstStyle/>
                    <a:p>
                      <a:r>
                        <a:rPr lang="en-IN">
                          <a:latin typeface="Times New Roman" panose="02020603050405020304" pitchFamily="18" charset="0"/>
                          <a:cs typeface="Times New Roman" panose="02020603050405020304" pitchFamily="18" charset="0"/>
                        </a:rPr>
                        <a:t>Year</a:t>
                      </a:r>
                    </a:p>
                  </a:txBody>
                  <a:tcPr anchor="ctr"/>
                </a:tc>
                <a:tc>
                  <a:txBody>
                    <a:bodyPr/>
                    <a:lstStyle/>
                    <a:p>
                      <a:r>
                        <a:rPr lang="en-IN">
                          <a:latin typeface="Times New Roman" panose="02020603050405020304" pitchFamily="18" charset="0"/>
                          <a:cs typeface="Times New Roman" panose="02020603050405020304" pitchFamily="18" charset="0"/>
                        </a:rPr>
                        <a:t>Limitations</a:t>
                      </a:r>
                    </a:p>
                  </a:txBody>
                  <a:tcPr anchor="ctr"/>
                </a:tc>
                <a:extLst>
                  <a:ext uri="{0D108BD9-81ED-4DB2-BD59-A6C34878D82A}">
                    <a16:rowId xmlns:a16="http://schemas.microsoft.com/office/drawing/2014/main" val="3079417950"/>
                  </a:ext>
                </a:extLst>
              </a:tr>
              <a:tr h="370840">
                <a:tc>
                  <a:txBody>
                    <a:bodyPr/>
                    <a:lstStyle/>
                    <a:p>
                      <a:r>
                        <a:rPr lang="en-US" dirty="0">
                          <a:latin typeface="Times New Roman" panose="02020603050405020304" pitchFamily="18" charset="0"/>
                          <a:cs typeface="Times New Roman" panose="02020603050405020304" pitchFamily="18" charset="0"/>
                        </a:rPr>
                        <a:t>Privacy Implications of Keylogging in Modern Systems</a:t>
                      </a:r>
                    </a:p>
                  </a:txBody>
                  <a:tcPr anchor="ctr"/>
                </a:tc>
                <a:tc>
                  <a:txBody>
                    <a:bodyPr/>
                    <a:lstStyle/>
                    <a:p>
                      <a:r>
                        <a:rPr lang="en-IN">
                          <a:latin typeface="Times New Roman" panose="02020603050405020304" pitchFamily="18" charset="0"/>
                          <a:cs typeface="Times New Roman" panose="02020603050405020304" pitchFamily="18" charset="0"/>
                        </a:rPr>
                        <a:t>Zhang, H. &amp; Liu, S.</a:t>
                      </a:r>
                    </a:p>
                  </a:txBody>
                  <a:tcPr anchor="ctr"/>
                </a:tc>
                <a:tc>
                  <a:txBody>
                    <a:bodyPr/>
                    <a:lstStyle/>
                    <a:p>
                      <a:r>
                        <a:rPr lang="en-IN">
                          <a:latin typeface="Times New Roman" panose="02020603050405020304" pitchFamily="18" charset="0"/>
                          <a:cs typeface="Times New Roman" panose="02020603050405020304" pitchFamily="18" charset="0"/>
                        </a:rPr>
                        <a:t>2021</a:t>
                      </a:r>
                    </a:p>
                  </a:txBody>
                  <a:tcPr anchor="ctr"/>
                </a:tc>
                <a:tc>
                  <a:txBody>
                    <a:bodyPr/>
                    <a:lstStyle/>
                    <a:p>
                      <a:r>
                        <a:rPr lang="en-US">
                          <a:latin typeface="Times New Roman" panose="02020603050405020304" pitchFamily="18" charset="0"/>
                          <a:cs typeface="Times New Roman" panose="02020603050405020304" pitchFamily="18" charset="0"/>
                        </a:rPr>
                        <a:t>Potential misuse and privacy concerns</a:t>
                      </a:r>
                    </a:p>
                  </a:txBody>
                  <a:tcPr anchor="ctr"/>
                </a:tc>
                <a:extLst>
                  <a:ext uri="{0D108BD9-81ED-4DB2-BD59-A6C34878D82A}">
                    <a16:rowId xmlns:a16="http://schemas.microsoft.com/office/drawing/2014/main" val="600739831"/>
                  </a:ext>
                </a:extLst>
              </a:tr>
              <a:tr h="370840">
                <a:tc>
                  <a:txBody>
                    <a:bodyPr/>
                    <a:lstStyle/>
                    <a:p>
                      <a:r>
                        <a:rPr lang="en-US">
                          <a:latin typeface="Times New Roman" panose="02020603050405020304" pitchFamily="18" charset="0"/>
                          <a:cs typeface="Times New Roman" panose="02020603050405020304" pitchFamily="18" charset="0"/>
                        </a:rPr>
                        <a:t>Balancing Security and Privacy in Keylogging</a:t>
                      </a:r>
                    </a:p>
                  </a:txBody>
                  <a:tcPr anchor="ctr"/>
                </a:tc>
                <a:tc>
                  <a:txBody>
                    <a:bodyPr/>
                    <a:lstStyle/>
                    <a:p>
                      <a:r>
                        <a:rPr lang="en-IN">
                          <a:latin typeface="Times New Roman" panose="02020603050405020304" pitchFamily="18" charset="0"/>
                          <a:cs typeface="Times New Roman" panose="02020603050405020304" pitchFamily="18" charset="0"/>
                        </a:rPr>
                        <a:t>Bhardwaj, N.</a:t>
                      </a:r>
                    </a:p>
                  </a:txBody>
                  <a:tcPr anchor="ctr"/>
                </a:tc>
                <a:tc>
                  <a:txBody>
                    <a:bodyPr/>
                    <a:lstStyle/>
                    <a:p>
                      <a:r>
                        <a:rPr lang="en-IN">
                          <a:latin typeface="Times New Roman" panose="02020603050405020304" pitchFamily="18" charset="0"/>
                          <a:cs typeface="Times New Roman" panose="02020603050405020304" pitchFamily="18" charset="0"/>
                        </a:rPr>
                        <a:t>2022</a:t>
                      </a:r>
                    </a:p>
                  </a:txBody>
                  <a:tcPr anchor="ctr"/>
                </a:tc>
                <a:tc>
                  <a:txBody>
                    <a:bodyPr/>
                    <a:lstStyle/>
                    <a:p>
                      <a:r>
                        <a:rPr lang="en-US">
                          <a:latin typeface="Times New Roman" panose="02020603050405020304" pitchFamily="18" charset="0"/>
                          <a:cs typeface="Times New Roman" panose="02020603050405020304" pitchFamily="18" charset="0"/>
                        </a:rPr>
                        <a:t>Ethical issues in workplace surveillance</a:t>
                      </a:r>
                    </a:p>
                  </a:txBody>
                  <a:tcPr anchor="ctr"/>
                </a:tc>
                <a:extLst>
                  <a:ext uri="{0D108BD9-81ED-4DB2-BD59-A6C34878D82A}">
                    <a16:rowId xmlns:a16="http://schemas.microsoft.com/office/drawing/2014/main" val="4076960264"/>
                  </a:ext>
                </a:extLst>
              </a:tr>
              <a:tr h="370840">
                <a:tc>
                  <a:txBody>
                    <a:bodyPr/>
                    <a:lstStyle/>
                    <a:p>
                      <a:r>
                        <a:rPr lang="en-US">
                          <a:latin typeface="Times New Roman" panose="02020603050405020304" pitchFamily="18" charset="0"/>
                          <a:cs typeface="Times New Roman" panose="02020603050405020304" pitchFamily="18" charset="0"/>
                        </a:rPr>
                        <a:t>Keylogging in Python: Using the Pynput Library</a:t>
                      </a:r>
                    </a:p>
                  </a:txBody>
                  <a:tcPr anchor="ctr"/>
                </a:tc>
                <a:tc>
                  <a:txBody>
                    <a:bodyPr/>
                    <a:lstStyle/>
                    <a:p>
                      <a:r>
                        <a:rPr lang="en-IN">
                          <a:latin typeface="Times New Roman" panose="02020603050405020304" pitchFamily="18" charset="0"/>
                          <a:cs typeface="Times New Roman" panose="02020603050405020304" pitchFamily="18" charset="0"/>
                        </a:rPr>
                        <a:t>Kumar, A. &amp; Gupta, P.</a:t>
                      </a:r>
                    </a:p>
                  </a:txBody>
                  <a:tcPr anchor="ctr"/>
                </a:tc>
                <a:tc>
                  <a:txBody>
                    <a:bodyPr/>
                    <a:lstStyle/>
                    <a:p>
                      <a:r>
                        <a:rPr lang="en-IN">
                          <a:latin typeface="Times New Roman" panose="02020603050405020304" pitchFamily="18" charset="0"/>
                          <a:cs typeface="Times New Roman" panose="02020603050405020304" pitchFamily="18" charset="0"/>
                        </a:rPr>
                        <a:t>2021</a:t>
                      </a:r>
                    </a:p>
                  </a:txBody>
                  <a:tcPr anchor="ctr"/>
                </a:tc>
                <a:tc>
                  <a:txBody>
                    <a:bodyPr/>
                    <a:lstStyle/>
                    <a:p>
                      <a:r>
                        <a:rPr lang="en-IN">
                          <a:latin typeface="Times New Roman" panose="02020603050405020304" pitchFamily="18" charset="0"/>
                          <a:cs typeface="Times New Roman" panose="02020603050405020304" pitchFamily="18" charset="0"/>
                        </a:rPr>
                        <a:t>Limited to software-based keylogging</a:t>
                      </a:r>
                    </a:p>
                  </a:txBody>
                  <a:tcPr anchor="ctr"/>
                </a:tc>
                <a:extLst>
                  <a:ext uri="{0D108BD9-81ED-4DB2-BD59-A6C34878D82A}">
                    <a16:rowId xmlns:a16="http://schemas.microsoft.com/office/drawing/2014/main" val="163751315"/>
                  </a:ext>
                </a:extLst>
              </a:tr>
              <a:tr h="370840">
                <a:tc>
                  <a:txBody>
                    <a:bodyPr/>
                    <a:lstStyle/>
                    <a:p>
                      <a:r>
                        <a:rPr lang="en-US">
                          <a:latin typeface="Times New Roman" panose="02020603050405020304" pitchFamily="18" charset="0"/>
                          <a:cs typeface="Times New Roman" panose="02020603050405020304" pitchFamily="18" charset="0"/>
                        </a:rPr>
                        <a:t>Keyboard Event Capturing with Python and Pynput</a:t>
                      </a:r>
                    </a:p>
                  </a:txBody>
                  <a:tcPr anchor="ctr"/>
                </a:tc>
                <a:tc>
                  <a:txBody>
                    <a:bodyPr/>
                    <a:lstStyle/>
                    <a:p>
                      <a:r>
                        <a:rPr lang="en-IN">
                          <a:latin typeface="Times New Roman" panose="02020603050405020304" pitchFamily="18" charset="0"/>
                          <a:cs typeface="Times New Roman" panose="02020603050405020304" pitchFamily="18" charset="0"/>
                        </a:rPr>
                        <a:t>Smith, R. &amp; Allen, K.</a:t>
                      </a:r>
                    </a:p>
                  </a:txBody>
                  <a:tcPr anchor="ctr"/>
                </a:tc>
                <a:tc>
                  <a:txBody>
                    <a:bodyPr/>
                    <a:lstStyle/>
                    <a:p>
                      <a:r>
                        <a:rPr lang="en-IN">
                          <a:latin typeface="Times New Roman" panose="02020603050405020304" pitchFamily="18" charset="0"/>
                          <a:cs typeface="Times New Roman" panose="02020603050405020304" pitchFamily="18" charset="0"/>
                        </a:rPr>
                        <a:t>2022</a:t>
                      </a:r>
                    </a:p>
                  </a:txBody>
                  <a:tcPr anchor="ctr"/>
                </a:tc>
                <a:tc>
                  <a:txBody>
                    <a:bodyPr/>
                    <a:lstStyle/>
                    <a:p>
                      <a:r>
                        <a:rPr lang="en-IN">
                          <a:latin typeface="Times New Roman" panose="02020603050405020304" pitchFamily="18" charset="0"/>
                          <a:cs typeface="Times New Roman" panose="02020603050405020304" pitchFamily="18" charset="0"/>
                        </a:rPr>
                        <a:t>No built-in security mechanisms</a:t>
                      </a:r>
                    </a:p>
                  </a:txBody>
                  <a:tcPr anchor="ctr"/>
                </a:tc>
                <a:extLst>
                  <a:ext uri="{0D108BD9-81ED-4DB2-BD59-A6C34878D82A}">
                    <a16:rowId xmlns:a16="http://schemas.microsoft.com/office/drawing/2014/main" val="3385997078"/>
                  </a:ext>
                </a:extLst>
              </a:tr>
              <a:tr h="370840">
                <a:tc>
                  <a:txBody>
                    <a:bodyPr/>
                    <a:lstStyle/>
                    <a:p>
                      <a:r>
                        <a:rPr lang="en-US">
                          <a:latin typeface="Times New Roman" panose="02020603050405020304" pitchFamily="18" charset="0"/>
                          <a:cs typeface="Times New Roman" panose="02020603050405020304" pitchFamily="18" charset="0"/>
                        </a:rPr>
                        <a:t>The Ethics of Keylogging in Cybersecurity</a:t>
                      </a:r>
                    </a:p>
                  </a:txBody>
                  <a:tcPr anchor="ctr"/>
                </a:tc>
                <a:tc>
                  <a:txBody>
                    <a:bodyPr/>
                    <a:lstStyle/>
                    <a:p>
                      <a:r>
                        <a:rPr lang="en-IN">
                          <a:latin typeface="Times New Roman" panose="02020603050405020304" pitchFamily="18" charset="0"/>
                          <a:cs typeface="Times New Roman" panose="02020603050405020304" pitchFamily="18" charset="0"/>
                        </a:rPr>
                        <a:t>Robinson, G.</a:t>
                      </a:r>
                    </a:p>
                  </a:txBody>
                  <a:tcPr anchor="ctr"/>
                </a:tc>
                <a:tc>
                  <a:txBody>
                    <a:bodyPr/>
                    <a:lstStyle/>
                    <a:p>
                      <a:r>
                        <a:rPr lang="en-IN">
                          <a:latin typeface="Times New Roman" panose="02020603050405020304" pitchFamily="18" charset="0"/>
                          <a:cs typeface="Times New Roman" panose="02020603050405020304" pitchFamily="18" charset="0"/>
                        </a:rPr>
                        <a:t>2019</a:t>
                      </a:r>
                    </a:p>
                  </a:txBody>
                  <a:tcPr anchor="ctr"/>
                </a:tc>
                <a:tc>
                  <a:txBody>
                    <a:bodyPr/>
                    <a:lstStyle/>
                    <a:p>
                      <a:r>
                        <a:rPr lang="en-US" dirty="0">
                          <a:latin typeface="Times New Roman" panose="02020603050405020304" pitchFamily="18" charset="0"/>
                          <a:cs typeface="Times New Roman" panose="02020603050405020304" pitchFamily="18" charset="0"/>
                        </a:rPr>
                        <a:t>Potential for abuse without strict regulations</a:t>
                      </a:r>
                    </a:p>
                  </a:txBody>
                  <a:tcPr anchor="ctr"/>
                </a:tc>
                <a:extLst>
                  <a:ext uri="{0D108BD9-81ED-4DB2-BD59-A6C34878D82A}">
                    <a16:rowId xmlns:a16="http://schemas.microsoft.com/office/drawing/2014/main" val="1862650327"/>
                  </a:ext>
                </a:extLst>
              </a:tr>
            </a:tbl>
          </a:graphicData>
        </a:graphic>
      </p:graphicFrame>
    </p:spTree>
    <p:extLst>
      <p:ext uri="{BB962C8B-B14F-4D97-AF65-F5344CB8AC3E}">
        <p14:creationId xmlns:p14="http://schemas.microsoft.com/office/powerpoint/2010/main" val="224135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F834-FF93-CE33-3721-3C1C7D73F1B4}"/>
              </a:ext>
            </a:extLst>
          </p:cNvPr>
          <p:cNvSpPr>
            <a:spLocks noGrp="1"/>
          </p:cNvSpPr>
          <p:nvPr>
            <p:ph type="title"/>
          </p:nvPr>
        </p:nvSpPr>
        <p:spPr>
          <a:xfrm>
            <a:off x="919480" y="233045"/>
            <a:ext cx="10515600" cy="1325563"/>
          </a:xfrm>
        </p:spPr>
        <p:txBody>
          <a:bodyPr>
            <a:normAutofit/>
          </a:bodyPr>
          <a:lstStyle/>
          <a:p>
            <a:r>
              <a:rPr lang="en-IN" sz="2400" b="1" dirty="0">
                <a:latin typeface="Times New Roman" panose="02020603050405020304" pitchFamily="18" charset="0"/>
                <a:cs typeface="Times New Roman" panose="02020603050405020304" pitchFamily="18" charset="0"/>
              </a:rPr>
              <a:t>PROPOSED SOLUTION</a:t>
            </a:r>
            <a:endParaRPr lang="en-IN" sz="2400" dirty="0"/>
          </a:p>
        </p:txBody>
      </p:sp>
      <p:sp>
        <p:nvSpPr>
          <p:cNvPr id="3" name="Content Placeholder 2">
            <a:extLst>
              <a:ext uri="{FF2B5EF4-FFF2-40B4-BE49-F238E27FC236}">
                <a16:creationId xmlns:a16="http://schemas.microsoft.com/office/drawing/2014/main" id="{9B48CD77-7265-7239-8ED1-81F5776CBD97}"/>
              </a:ext>
            </a:extLst>
          </p:cNvPr>
          <p:cNvSpPr>
            <a:spLocks noGrp="1"/>
          </p:cNvSpPr>
          <p:nvPr>
            <p:ph idx="1"/>
          </p:nvPr>
        </p:nvSpPr>
        <p:spPr>
          <a:xfrm>
            <a:off x="990600" y="1337945"/>
            <a:ext cx="10515600" cy="4351338"/>
          </a:xfrm>
        </p:spPr>
        <p:txBody>
          <a:bodyPr>
            <a:no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Keylogging: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Records keystrokes along with timestamps and securely logs them in the database.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Data Transmission: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Stores and transmits encrypted data to ensure security over the network.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Multi-User Monitoring: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administrators to monitor multiple users within the same local network.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Screenshot Capture: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Captures screen snapshots upon specific triggers, preserving visual evidence.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Email Reporting: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sends keylogging data and captured screenshots via email for remote access and review. </a:t>
            </a:r>
          </a:p>
        </p:txBody>
      </p:sp>
    </p:spTree>
    <p:extLst>
      <p:ext uri="{BB962C8B-B14F-4D97-AF65-F5344CB8AC3E}">
        <p14:creationId xmlns:p14="http://schemas.microsoft.com/office/powerpoint/2010/main" val="238003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29D5DF51-8CE0-3B14-6C72-234E1386240D}"/>
              </a:ext>
            </a:extLst>
          </p:cNvPr>
          <p:cNvSpPr>
            <a:spLocks noGrp="1"/>
          </p:cNvSpPr>
          <p:nvPr>
            <p:ph type="title"/>
          </p:nvPr>
        </p:nvSpPr>
        <p:spPr>
          <a:xfrm>
            <a:off x="838200" y="431074"/>
            <a:ext cx="10515600" cy="1097280"/>
          </a:xfrm>
        </p:spPr>
        <p:txBody>
          <a:bodyPr>
            <a:normAutofit/>
          </a:bodyPr>
          <a:lstStyle/>
          <a:p>
            <a:r>
              <a:rPr lang="en-IN" sz="2400" b="1" dirty="0">
                <a:latin typeface="Times New Roman" panose="02020603050405020304" pitchFamily="18" charset="0"/>
                <a:cs typeface="Times New Roman" panose="02020603050405020304" pitchFamily="18" charset="0"/>
              </a:rPr>
              <a:t>TECHNOLOGY STACK USED</a:t>
            </a:r>
          </a:p>
        </p:txBody>
      </p:sp>
      <p:sp>
        <p:nvSpPr>
          <p:cNvPr id="14" name="Content Placeholder 13">
            <a:extLst>
              <a:ext uri="{FF2B5EF4-FFF2-40B4-BE49-F238E27FC236}">
                <a16:creationId xmlns:a16="http://schemas.microsoft.com/office/drawing/2014/main" id="{31FE95CD-CE06-986C-F239-595764DD5A09}"/>
              </a:ext>
            </a:extLst>
          </p:cNvPr>
          <p:cNvSpPr>
            <a:spLocks noGrp="1"/>
          </p:cNvSpPr>
          <p:nvPr>
            <p:ph idx="1"/>
          </p:nvPr>
        </p:nvSpPr>
        <p:spPr>
          <a:xfrm>
            <a:off x="838200" y="1324897"/>
            <a:ext cx="10515600" cy="4996390"/>
          </a:xfrm>
        </p:spPr>
        <p:txBody>
          <a:bodyPr anchor="t">
            <a:noAutofit/>
          </a:bodyPr>
          <a:lstStyle/>
          <a:p>
            <a:pPr marL="450000">
              <a:lnSpc>
                <a:spcPct val="100000"/>
              </a:lnSpc>
              <a:spcBef>
                <a:spcPts val="600"/>
              </a:spcBef>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Frontend</a:t>
            </a:r>
            <a:r>
              <a:rPr lang="en-IN" sz="2000" dirty="0">
                <a:latin typeface="Times New Roman" panose="02020603050405020304" pitchFamily="18" charset="0"/>
                <a:cs typeface="Times New Roman" panose="02020603050405020304" pitchFamily="18" charset="0"/>
              </a:rPr>
              <a:t>:</a:t>
            </a:r>
          </a:p>
          <a:p>
            <a:pPr marL="450000" lvl="1">
              <a:lnSpc>
                <a:spcPct val="100000"/>
              </a:lnSpc>
              <a:spcBef>
                <a:spcPts val="600"/>
              </a:spcBef>
            </a:pPr>
            <a:r>
              <a:rPr lang="en-IN" sz="2000" dirty="0">
                <a:latin typeface="Times New Roman" panose="02020603050405020304" pitchFamily="18" charset="0"/>
                <a:cs typeface="Times New Roman" panose="02020603050405020304" pitchFamily="18" charset="0"/>
              </a:rPr>
              <a:t>React: For building a dynamic and responsive user interface. </a:t>
            </a:r>
          </a:p>
          <a:p>
            <a:pPr marL="450000" lvl="1">
              <a:lnSpc>
                <a:spcPct val="100000"/>
              </a:lnSpc>
              <a:spcBef>
                <a:spcPts val="600"/>
              </a:spcBef>
            </a:pPr>
            <a:r>
              <a:rPr lang="en-IN" sz="2000" dirty="0">
                <a:latin typeface="Times New Roman" panose="02020603050405020304" pitchFamily="18" charset="0"/>
                <a:cs typeface="Times New Roman" panose="02020603050405020304" pitchFamily="18" charset="0"/>
              </a:rPr>
              <a:t>TypeScript: Ensures better type safety and maintainability. </a:t>
            </a:r>
          </a:p>
          <a:p>
            <a:pPr marL="450000" lvl="1">
              <a:lnSpc>
                <a:spcPct val="100000"/>
              </a:lnSpc>
              <a:spcBef>
                <a:spcPts val="600"/>
              </a:spcBef>
            </a:pPr>
            <a:r>
              <a:rPr lang="en-IN" sz="2000" dirty="0">
                <a:latin typeface="Times New Roman" panose="02020603050405020304" pitchFamily="18" charset="0"/>
                <a:cs typeface="Times New Roman" panose="02020603050405020304" pitchFamily="18" charset="0"/>
              </a:rPr>
              <a:t>Bootstrap: Provides a clean and user-friendly UI design. </a:t>
            </a:r>
          </a:p>
          <a:p>
            <a:pPr marL="450000">
              <a:lnSpc>
                <a:spcPct val="100000"/>
              </a:lnSpc>
              <a:spcBef>
                <a:spcPts val="600"/>
              </a:spcBef>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Backend</a:t>
            </a:r>
            <a:r>
              <a:rPr lang="en-IN" sz="2000" dirty="0">
                <a:latin typeface="Times New Roman" panose="02020603050405020304" pitchFamily="18" charset="0"/>
                <a:cs typeface="Times New Roman" panose="02020603050405020304" pitchFamily="18" charset="0"/>
              </a:rPr>
              <a:t>:</a:t>
            </a:r>
          </a:p>
          <a:p>
            <a:pPr marL="450000" lvl="1">
              <a:lnSpc>
                <a:spcPct val="100000"/>
              </a:lnSpc>
              <a:spcBef>
                <a:spcPts val="600"/>
              </a:spcBef>
            </a:pPr>
            <a:r>
              <a:rPr lang="en-IN" sz="2000" dirty="0">
                <a:latin typeface="Times New Roman" panose="02020603050405020304" pitchFamily="18" charset="0"/>
                <a:cs typeface="Times New Roman" panose="02020603050405020304" pitchFamily="18" charset="0"/>
              </a:rPr>
              <a:t>Flask: Lightweight Python web framework for handling API requests. </a:t>
            </a:r>
          </a:p>
          <a:p>
            <a:pPr marL="450000" lvl="1">
              <a:lnSpc>
                <a:spcPct val="100000"/>
              </a:lnSpc>
              <a:spcBef>
                <a:spcPts val="600"/>
              </a:spcBef>
            </a:pPr>
            <a:r>
              <a:rPr lang="en-IN" sz="2000" dirty="0">
                <a:latin typeface="Times New Roman" panose="02020603050405020304" pitchFamily="18" charset="0"/>
                <a:cs typeface="Times New Roman" panose="02020603050405020304" pitchFamily="18" charset="0"/>
              </a:rPr>
              <a:t>Python: Core language used for backend logic and keylogging. </a:t>
            </a:r>
          </a:p>
          <a:p>
            <a:pPr marL="450000" lvl="1">
              <a:lnSpc>
                <a:spcPct val="100000"/>
              </a:lnSpc>
              <a:spcBef>
                <a:spcPts val="600"/>
              </a:spcBef>
            </a:pPr>
            <a:r>
              <a:rPr lang="en-IN" sz="2000" dirty="0">
                <a:latin typeface="Times New Roman" panose="02020603050405020304" pitchFamily="18" charset="0"/>
                <a:cs typeface="Times New Roman" panose="02020603050405020304" pitchFamily="18" charset="0"/>
              </a:rPr>
              <a:t>MongoDB: NoSQL database for securely storing monitored data. </a:t>
            </a:r>
          </a:p>
          <a:p>
            <a:pPr marL="450000" lvl="1">
              <a:lnSpc>
                <a:spcPct val="100000"/>
              </a:lnSpc>
              <a:spcBef>
                <a:spcPts val="600"/>
              </a:spcBef>
            </a:pPr>
            <a:r>
              <a:rPr lang="en-IN" sz="2000" dirty="0" err="1">
                <a:latin typeface="Times New Roman" panose="02020603050405020304" pitchFamily="18" charset="0"/>
                <a:cs typeface="Times New Roman" panose="02020603050405020304" pitchFamily="18" charset="0"/>
              </a:rPr>
              <a:t>Pynput</a:t>
            </a:r>
            <a:r>
              <a:rPr lang="en-IN" sz="2000" dirty="0">
                <a:latin typeface="Times New Roman" panose="02020603050405020304" pitchFamily="18" charset="0"/>
                <a:cs typeface="Times New Roman" panose="02020603050405020304" pitchFamily="18" charset="0"/>
              </a:rPr>
              <a:t>: Captures keystrokes and input events. </a:t>
            </a:r>
          </a:p>
          <a:p>
            <a:pPr marL="450000">
              <a:lnSpc>
                <a:spcPct val="100000"/>
              </a:lnSpc>
              <a:spcBef>
                <a:spcPts val="600"/>
              </a:spcBef>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Security</a:t>
            </a:r>
            <a:r>
              <a:rPr lang="en-IN" sz="2000" dirty="0">
                <a:latin typeface="Times New Roman" panose="02020603050405020304" pitchFamily="18" charset="0"/>
                <a:cs typeface="Times New Roman" panose="02020603050405020304" pitchFamily="18" charset="0"/>
              </a:rPr>
              <a:t>:</a:t>
            </a:r>
          </a:p>
          <a:p>
            <a:pPr marL="450000" lvl="1">
              <a:lnSpc>
                <a:spcPct val="100000"/>
              </a:lnSpc>
              <a:spcBef>
                <a:spcPts val="600"/>
              </a:spcBef>
            </a:pPr>
            <a:r>
              <a:rPr lang="en-IN" sz="2000" dirty="0">
                <a:latin typeface="Times New Roman" panose="02020603050405020304" pitchFamily="18" charset="0"/>
                <a:cs typeface="Times New Roman" panose="02020603050405020304" pitchFamily="18" charset="0"/>
              </a:rPr>
              <a:t>Data Encryption: Protects stored and transmitted data. </a:t>
            </a:r>
          </a:p>
          <a:p>
            <a:pPr marL="450000" lvl="1">
              <a:lnSpc>
                <a:spcPct val="100000"/>
              </a:lnSpc>
              <a:spcBef>
                <a:spcPts val="600"/>
              </a:spcBef>
            </a:pPr>
            <a:r>
              <a:rPr lang="en-IN" sz="2000" dirty="0">
                <a:latin typeface="Times New Roman" panose="02020603050405020304" pitchFamily="18" charset="0"/>
                <a:cs typeface="Times New Roman" panose="02020603050405020304" pitchFamily="18" charset="0"/>
              </a:rPr>
              <a:t>Alert Mechanisms: Notifies parents of suspicious activity. </a:t>
            </a:r>
          </a:p>
          <a:p>
            <a:pPr marL="450000">
              <a:lnSpc>
                <a:spcPct val="100000"/>
              </a:lnSpc>
              <a:spcBef>
                <a:spcPts val="600"/>
              </a:spcBef>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Networking</a:t>
            </a:r>
            <a:r>
              <a:rPr lang="en-IN" sz="2000" dirty="0">
                <a:latin typeface="Times New Roman" panose="02020603050405020304" pitchFamily="18" charset="0"/>
                <a:cs typeface="Times New Roman" panose="02020603050405020304" pitchFamily="18" charset="0"/>
              </a:rPr>
              <a:t> &amp; </a:t>
            </a:r>
            <a:r>
              <a:rPr lang="en-IN" sz="2000" b="1" dirty="0">
                <a:latin typeface="Times New Roman" panose="02020603050405020304" pitchFamily="18" charset="0"/>
                <a:cs typeface="Times New Roman" panose="02020603050405020304" pitchFamily="18" charset="0"/>
              </a:rPr>
              <a:t>API Communication</a:t>
            </a:r>
            <a:r>
              <a:rPr lang="en-IN" sz="2000" dirty="0">
                <a:latin typeface="Times New Roman" panose="02020603050405020304" pitchFamily="18" charset="0"/>
                <a:cs typeface="Times New Roman" panose="02020603050405020304" pitchFamily="18" charset="0"/>
              </a:rPr>
              <a:t>:</a:t>
            </a:r>
          </a:p>
          <a:p>
            <a:pPr marL="450000" lvl="1">
              <a:lnSpc>
                <a:spcPct val="100000"/>
              </a:lnSpc>
              <a:spcBef>
                <a:spcPts val="600"/>
              </a:spcBef>
            </a:pPr>
            <a:r>
              <a:rPr lang="en-IN" sz="2000" dirty="0">
                <a:latin typeface="Times New Roman" panose="02020603050405020304" pitchFamily="18" charset="0"/>
                <a:cs typeface="Times New Roman" panose="02020603050405020304" pitchFamily="18" charset="0"/>
              </a:rPr>
              <a:t>Axios: Handles frontend-backend communication efficiently. </a:t>
            </a:r>
          </a:p>
        </p:txBody>
      </p:sp>
    </p:spTree>
    <p:extLst>
      <p:ext uri="{BB962C8B-B14F-4D97-AF65-F5344CB8AC3E}">
        <p14:creationId xmlns:p14="http://schemas.microsoft.com/office/powerpoint/2010/main" val="88929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F4AA-E01E-577E-FF55-B64C1F0D8580}"/>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MODULE STRUCTURE</a:t>
            </a:r>
          </a:p>
        </p:txBody>
      </p:sp>
      <p:sp>
        <p:nvSpPr>
          <p:cNvPr id="3" name="Content Placeholder 2">
            <a:extLst>
              <a:ext uri="{FF2B5EF4-FFF2-40B4-BE49-F238E27FC236}">
                <a16:creationId xmlns:a16="http://schemas.microsoft.com/office/drawing/2014/main" id="{E7A2B057-6B64-B1A7-691D-BBC279AC1710}"/>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Keylogging Module:</a:t>
            </a:r>
            <a:r>
              <a:rPr lang="en-IN" sz="2000" dirty="0">
                <a:latin typeface="Times New Roman" panose="02020603050405020304" pitchFamily="18" charset="0"/>
                <a:cs typeface="Times New Roman" panose="02020603050405020304" pitchFamily="18" charset="0"/>
              </a:rPr>
              <a:t> Captures keystrokes and logs activity.</a:t>
            </a:r>
          </a:p>
          <a:p>
            <a:pPr>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Clipboard &amp; Screenshot Module:</a:t>
            </a:r>
            <a:r>
              <a:rPr lang="en-IN" sz="2000" dirty="0">
                <a:latin typeface="Times New Roman" panose="02020603050405020304" pitchFamily="18" charset="0"/>
                <a:cs typeface="Times New Roman" panose="02020603050405020304" pitchFamily="18" charset="0"/>
              </a:rPr>
              <a:t> Records clipboard data and screenshots.</a:t>
            </a:r>
          </a:p>
          <a:p>
            <a:pPr>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Alerting Module:</a:t>
            </a:r>
            <a:r>
              <a:rPr lang="en-IN" sz="2000" dirty="0">
                <a:latin typeface="Times New Roman" panose="02020603050405020304" pitchFamily="18" charset="0"/>
                <a:cs typeface="Times New Roman" panose="02020603050405020304" pitchFamily="18" charset="0"/>
              </a:rPr>
              <a:t> Sends automated email alerts for unethical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 Encryption Module:</a:t>
            </a:r>
            <a:r>
              <a:rPr lang="en-IN" sz="2000" dirty="0">
                <a:latin typeface="Times New Roman" panose="02020603050405020304" pitchFamily="18" charset="0"/>
                <a:cs typeface="Times New Roman" panose="02020603050405020304" pitchFamily="18" charset="0"/>
              </a:rPr>
              <a:t> Secures stored data.</a:t>
            </a:r>
          </a:p>
          <a:p>
            <a:pPr>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Parental Control Dashboard:</a:t>
            </a:r>
            <a:r>
              <a:rPr lang="en-IN" sz="2000" dirty="0">
                <a:latin typeface="Times New Roman" panose="02020603050405020304" pitchFamily="18" charset="0"/>
                <a:cs typeface="Times New Roman" panose="02020603050405020304" pitchFamily="18" charset="0"/>
              </a:rPr>
              <a:t> Provides monitoring tools.</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58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7E47-DDEE-9F0F-F574-3EC93C551A35}"/>
              </a:ext>
            </a:extLst>
          </p:cNvPr>
          <p:cNvSpPr>
            <a:spLocks noGrp="1"/>
          </p:cNvSpPr>
          <p:nvPr>
            <p:ph type="title"/>
          </p:nvPr>
        </p:nvSpPr>
        <p:spPr>
          <a:xfrm>
            <a:off x="432620" y="287747"/>
            <a:ext cx="10822858" cy="786580"/>
          </a:xfrm>
        </p:spPr>
        <p:txBody>
          <a:bodyPr>
            <a:normAutofit/>
          </a:bodyPr>
          <a:lstStyle/>
          <a:p>
            <a:pPr algn="just"/>
            <a:r>
              <a:rPr lang="en-IN" sz="2400" b="1" dirty="0">
                <a:latin typeface="Times New Roman" panose="02020603050405020304" pitchFamily="18" charset="0"/>
                <a:cs typeface="Times New Roman" panose="02020603050405020304" pitchFamily="18" charset="0"/>
              </a:rPr>
              <a:t>System Architecture</a:t>
            </a:r>
          </a:p>
        </p:txBody>
      </p:sp>
      <p:pic>
        <p:nvPicPr>
          <p:cNvPr id="7" name="Content Placeholder 6">
            <a:extLst>
              <a:ext uri="{FF2B5EF4-FFF2-40B4-BE49-F238E27FC236}">
                <a16:creationId xmlns:a16="http://schemas.microsoft.com/office/drawing/2014/main" id="{974E3E6D-ADAD-7BA6-468A-467B9ADEBB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670" y="287747"/>
            <a:ext cx="6463748" cy="6259064"/>
          </a:xfrm>
        </p:spPr>
      </p:pic>
    </p:spTree>
    <p:extLst>
      <p:ext uri="{BB962C8B-B14F-4D97-AF65-F5344CB8AC3E}">
        <p14:creationId xmlns:p14="http://schemas.microsoft.com/office/powerpoint/2010/main" val="3648827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1608</TotalTime>
  <Words>1465</Words>
  <Application>Microsoft Office PowerPoint</Application>
  <PresentationFormat>Widescreen</PresentationFormat>
  <Paragraphs>140</Paragraphs>
  <Slides>19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CG Omega</vt:lpstr>
      <vt:lpstr>Times New Roman</vt:lpstr>
      <vt:lpstr>Office Theme</vt:lpstr>
      <vt:lpstr>Secure and Ethical Monitoring System for Keystroke and User Behavior</vt:lpstr>
      <vt:lpstr>DOMAIN INTRODUCTION </vt:lpstr>
      <vt:lpstr>CHALLENGES  &amp;  PROBLEM STATEMENT</vt:lpstr>
      <vt:lpstr>EXISTING METHODOLOGIES</vt:lpstr>
      <vt:lpstr>LITERATURE SURVEY</vt:lpstr>
      <vt:lpstr>PROPOSED SOLUTION</vt:lpstr>
      <vt:lpstr>TECHNOLOGY STACK USED</vt:lpstr>
      <vt:lpstr>MODULE STRUCTURE</vt:lpstr>
      <vt:lpstr>System Architecture</vt:lpstr>
      <vt:lpstr>Usecase Diagram</vt:lpstr>
      <vt:lpstr>Class Diagram </vt:lpstr>
      <vt:lpstr>Activity Diagram</vt:lpstr>
      <vt:lpstr>SAI UTTEJ’S CONTRIBUTION</vt:lpstr>
      <vt:lpstr>PAVAN’S CONTRIBUTIONS</vt:lpstr>
      <vt:lpstr>PRANAY’S CONTRIBUTION</vt:lpstr>
      <vt:lpstr>Conclusion &amp; Futher Enhancements </vt:lpstr>
      <vt:lpstr>Conclusion &amp; Futher Enhancements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GUNDAGONI LAXMI TEJASWINI</dc:creator>
  <cp:lastModifiedBy>Sadhanaveni Pallavi</cp:lastModifiedBy>
  <cp:revision>37</cp:revision>
  <dcterms:created xsi:type="dcterms:W3CDTF">2024-07-18T12:37:22Z</dcterms:created>
  <dcterms:modified xsi:type="dcterms:W3CDTF">2025-03-04T20:34:50Z</dcterms:modified>
</cp:coreProperties>
</file>