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EAAAF6-69AF-455D-9DB8-348C6F104AEE}" type="datetimeFigureOut">
              <a:rPr lang="en-IN" smtClean="0"/>
              <a:t>10-10-2023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8F318D-CE86-4971-A941-0A299549ED81}" type="slidenum">
              <a:rPr lang="en-IN" smtClean="0"/>
              <a:t>‹#›</a:t>
            </a:fld>
            <a:endParaRPr lang="en-IN"/>
          </a:p>
        </p:txBody>
      </p:sp>
    </p:spTree>
    <p:extLst>
      <p:ext uri="{BB962C8B-B14F-4D97-AF65-F5344CB8AC3E}">
        <p14:creationId xmlns:p14="http://schemas.microsoft.com/office/powerpoint/2010/main" val="91059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58F318D-CE86-4971-A941-0A299549ED81}" type="slidenum">
              <a:rPr lang="en-IN" smtClean="0"/>
              <a:t>1</a:t>
            </a:fld>
            <a:endParaRPr lang="en-IN"/>
          </a:p>
        </p:txBody>
      </p:sp>
    </p:spTree>
    <p:extLst>
      <p:ext uri="{BB962C8B-B14F-4D97-AF65-F5344CB8AC3E}">
        <p14:creationId xmlns:p14="http://schemas.microsoft.com/office/powerpoint/2010/main" val="4077720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F0E6411-5A63-4BD4-93C9-ECBB00E4730B}"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63F29-2269-4C0B-8ADB-A152E5D3DDF7}" type="slidenum">
              <a:rPr lang="en-IN" smtClean="0"/>
              <a:t>‹#›</a:t>
            </a:fld>
            <a:endParaRPr lang="en-IN"/>
          </a:p>
        </p:txBody>
      </p:sp>
    </p:spTree>
    <p:extLst>
      <p:ext uri="{BB962C8B-B14F-4D97-AF65-F5344CB8AC3E}">
        <p14:creationId xmlns:p14="http://schemas.microsoft.com/office/powerpoint/2010/main" val="987209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0E6411-5A63-4BD4-93C9-ECBB00E4730B}"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63F29-2269-4C0B-8ADB-A152E5D3DDF7}" type="slidenum">
              <a:rPr lang="en-IN" smtClean="0"/>
              <a:t>‹#›</a:t>
            </a:fld>
            <a:endParaRPr lang="en-IN"/>
          </a:p>
        </p:txBody>
      </p:sp>
    </p:spTree>
    <p:extLst>
      <p:ext uri="{BB962C8B-B14F-4D97-AF65-F5344CB8AC3E}">
        <p14:creationId xmlns:p14="http://schemas.microsoft.com/office/powerpoint/2010/main" val="3927256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0E6411-5A63-4BD4-93C9-ECBB00E4730B}"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63F29-2269-4C0B-8ADB-A152E5D3DDF7}" type="slidenum">
              <a:rPr lang="en-IN" smtClean="0"/>
              <a:t>‹#›</a:t>
            </a:fld>
            <a:endParaRPr lang="en-IN"/>
          </a:p>
        </p:txBody>
      </p:sp>
    </p:spTree>
    <p:extLst>
      <p:ext uri="{BB962C8B-B14F-4D97-AF65-F5344CB8AC3E}">
        <p14:creationId xmlns:p14="http://schemas.microsoft.com/office/powerpoint/2010/main" val="3505308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0E6411-5A63-4BD4-93C9-ECBB00E4730B}"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63F29-2269-4C0B-8ADB-A152E5D3DDF7}" type="slidenum">
              <a:rPr lang="en-IN" smtClean="0"/>
              <a:t>‹#›</a:t>
            </a:fld>
            <a:endParaRPr lang="en-IN"/>
          </a:p>
        </p:txBody>
      </p:sp>
    </p:spTree>
    <p:extLst>
      <p:ext uri="{BB962C8B-B14F-4D97-AF65-F5344CB8AC3E}">
        <p14:creationId xmlns:p14="http://schemas.microsoft.com/office/powerpoint/2010/main" val="2740829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0E6411-5A63-4BD4-93C9-ECBB00E4730B}"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763F29-2269-4C0B-8ADB-A152E5D3DDF7}" type="slidenum">
              <a:rPr lang="en-IN" smtClean="0"/>
              <a:t>‹#›</a:t>
            </a:fld>
            <a:endParaRPr lang="en-IN"/>
          </a:p>
        </p:txBody>
      </p:sp>
    </p:spTree>
    <p:extLst>
      <p:ext uri="{BB962C8B-B14F-4D97-AF65-F5344CB8AC3E}">
        <p14:creationId xmlns:p14="http://schemas.microsoft.com/office/powerpoint/2010/main" val="720217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F0E6411-5A63-4BD4-93C9-ECBB00E4730B}"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763F29-2269-4C0B-8ADB-A152E5D3DDF7}" type="slidenum">
              <a:rPr lang="en-IN" smtClean="0"/>
              <a:t>‹#›</a:t>
            </a:fld>
            <a:endParaRPr lang="en-IN"/>
          </a:p>
        </p:txBody>
      </p:sp>
    </p:spTree>
    <p:extLst>
      <p:ext uri="{BB962C8B-B14F-4D97-AF65-F5344CB8AC3E}">
        <p14:creationId xmlns:p14="http://schemas.microsoft.com/office/powerpoint/2010/main" val="797087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F0E6411-5A63-4BD4-93C9-ECBB00E4730B}" type="datetimeFigureOut">
              <a:rPr lang="en-IN" smtClean="0"/>
              <a:t>10-10-2023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763F29-2269-4C0B-8ADB-A152E5D3DDF7}" type="slidenum">
              <a:rPr lang="en-IN" smtClean="0"/>
              <a:t>‹#›</a:t>
            </a:fld>
            <a:endParaRPr lang="en-IN"/>
          </a:p>
        </p:txBody>
      </p:sp>
    </p:spTree>
    <p:extLst>
      <p:ext uri="{BB962C8B-B14F-4D97-AF65-F5344CB8AC3E}">
        <p14:creationId xmlns:p14="http://schemas.microsoft.com/office/powerpoint/2010/main" val="1405411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F0E6411-5A63-4BD4-93C9-ECBB00E4730B}"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763F29-2269-4C0B-8ADB-A152E5D3DDF7}" type="slidenum">
              <a:rPr lang="en-IN" smtClean="0"/>
              <a:t>‹#›</a:t>
            </a:fld>
            <a:endParaRPr lang="en-IN"/>
          </a:p>
        </p:txBody>
      </p:sp>
    </p:spTree>
    <p:extLst>
      <p:ext uri="{BB962C8B-B14F-4D97-AF65-F5344CB8AC3E}">
        <p14:creationId xmlns:p14="http://schemas.microsoft.com/office/powerpoint/2010/main" val="522184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0E6411-5A63-4BD4-93C9-ECBB00E4730B}" type="datetimeFigureOut">
              <a:rPr lang="en-IN" smtClean="0"/>
              <a:t>10-10-2023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763F29-2269-4C0B-8ADB-A152E5D3DDF7}" type="slidenum">
              <a:rPr lang="en-IN" smtClean="0"/>
              <a:t>‹#›</a:t>
            </a:fld>
            <a:endParaRPr lang="en-IN"/>
          </a:p>
        </p:txBody>
      </p:sp>
    </p:spTree>
    <p:extLst>
      <p:ext uri="{BB962C8B-B14F-4D97-AF65-F5344CB8AC3E}">
        <p14:creationId xmlns:p14="http://schemas.microsoft.com/office/powerpoint/2010/main" val="3109657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0E6411-5A63-4BD4-93C9-ECBB00E4730B}"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763F29-2269-4C0B-8ADB-A152E5D3DDF7}" type="slidenum">
              <a:rPr lang="en-IN" smtClean="0"/>
              <a:t>‹#›</a:t>
            </a:fld>
            <a:endParaRPr lang="en-IN"/>
          </a:p>
        </p:txBody>
      </p:sp>
    </p:spTree>
    <p:extLst>
      <p:ext uri="{BB962C8B-B14F-4D97-AF65-F5344CB8AC3E}">
        <p14:creationId xmlns:p14="http://schemas.microsoft.com/office/powerpoint/2010/main" val="411074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0E6411-5A63-4BD4-93C9-ECBB00E4730B}"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763F29-2269-4C0B-8ADB-A152E5D3DDF7}" type="slidenum">
              <a:rPr lang="en-IN" smtClean="0"/>
              <a:t>‹#›</a:t>
            </a:fld>
            <a:endParaRPr lang="en-IN"/>
          </a:p>
        </p:txBody>
      </p:sp>
    </p:spTree>
    <p:extLst>
      <p:ext uri="{BB962C8B-B14F-4D97-AF65-F5344CB8AC3E}">
        <p14:creationId xmlns:p14="http://schemas.microsoft.com/office/powerpoint/2010/main" val="2312066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E6411-5A63-4BD4-93C9-ECBB00E4730B}" type="datetimeFigureOut">
              <a:rPr lang="en-IN" smtClean="0"/>
              <a:t>10-10-2023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763F29-2269-4C0B-8ADB-A152E5D3DDF7}" type="slidenum">
              <a:rPr lang="en-IN" smtClean="0"/>
              <a:t>‹#›</a:t>
            </a:fld>
            <a:endParaRPr lang="en-IN"/>
          </a:p>
        </p:txBody>
      </p:sp>
    </p:spTree>
    <p:extLst>
      <p:ext uri="{BB962C8B-B14F-4D97-AF65-F5344CB8AC3E}">
        <p14:creationId xmlns:p14="http://schemas.microsoft.com/office/powerpoint/2010/main" val="3518653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979712" y="476673"/>
            <a:ext cx="5792688" cy="1584176"/>
          </a:xfrm>
        </p:spPr>
        <p:txBody>
          <a:bodyPr/>
          <a:lstStyle/>
          <a:p>
            <a:endParaRPr lang="en-IN" dirty="0"/>
          </a:p>
        </p:txBody>
      </p:sp>
      <p:sp>
        <p:nvSpPr>
          <p:cNvPr id="9" name="Subtitle 8"/>
          <p:cNvSpPr>
            <a:spLocks noGrp="1"/>
          </p:cNvSpPr>
          <p:nvPr>
            <p:ph type="subTitle" idx="1"/>
          </p:nvPr>
        </p:nvSpPr>
        <p:spPr>
          <a:xfrm>
            <a:off x="251520" y="2996952"/>
            <a:ext cx="8601000" cy="3456384"/>
          </a:xfrm>
        </p:spPr>
        <p:txBody>
          <a:bodyPr>
            <a:normAutofit fontScale="25000" lnSpcReduction="20000"/>
          </a:bodyPr>
          <a:lstStyle/>
          <a:p>
            <a:pPr algn="just"/>
            <a:r>
              <a:rPr lang="en-IN" sz="9600" b="1" dirty="0">
                <a:solidFill>
                  <a:schemeClr val="tx1"/>
                </a:solidFill>
                <a:latin typeface="Times New Roman" pitchFamily="18" charset="0"/>
                <a:cs typeface="Times New Roman" pitchFamily="18" charset="0"/>
              </a:rPr>
              <a:t> </a:t>
            </a:r>
            <a:r>
              <a:rPr lang="en-IN" sz="9600" b="1" dirty="0" smtClean="0">
                <a:solidFill>
                  <a:schemeClr val="tx1"/>
                </a:solidFill>
                <a:latin typeface="Times New Roman" pitchFamily="18" charset="0"/>
                <a:cs typeface="Times New Roman" pitchFamily="18" charset="0"/>
              </a:rPr>
              <a:t>            </a:t>
            </a:r>
            <a:r>
              <a:rPr lang="en-IN" sz="14400" b="1" u="sng" dirty="0" smtClean="0">
                <a:solidFill>
                  <a:schemeClr val="tx1"/>
                </a:solidFill>
                <a:latin typeface="Times New Roman" pitchFamily="18" charset="0"/>
                <a:cs typeface="Times New Roman" pitchFamily="18" charset="0"/>
              </a:rPr>
              <a:t>Deadlock Detection in Scheduling</a:t>
            </a:r>
            <a:endParaRPr lang="en-IN" sz="9600" b="1" u="sng" dirty="0" smtClean="0">
              <a:solidFill>
                <a:schemeClr val="tx1"/>
              </a:solidFill>
              <a:latin typeface="Times New Roman" pitchFamily="18" charset="0"/>
              <a:cs typeface="Times New Roman" pitchFamily="18" charset="0"/>
            </a:endParaRPr>
          </a:p>
          <a:p>
            <a:pPr algn="just"/>
            <a:r>
              <a:rPr lang="en-US" sz="7200" dirty="0" smtClean="0">
                <a:solidFill>
                  <a:schemeClr val="tx2">
                    <a:lumMod val="50000"/>
                  </a:schemeClr>
                </a:solidFill>
                <a:latin typeface="Times New Roman" pitchFamily="18" charset="0"/>
                <a:cs typeface="Times New Roman" pitchFamily="18" charset="0"/>
              </a:rPr>
              <a:t>       </a:t>
            </a:r>
          </a:p>
          <a:p>
            <a:pPr algn="just"/>
            <a:r>
              <a:rPr lang="en-US" sz="7200" dirty="0">
                <a:solidFill>
                  <a:schemeClr val="tx2">
                    <a:lumMod val="50000"/>
                  </a:schemeClr>
                </a:solidFill>
                <a:latin typeface="Times New Roman" pitchFamily="18" charset="0"/>
                <a:cs typeface="Times New Roman" pitchFamily="18" charset="0"/>
              </a:rPr>
              <a:t> </a:t>
            </a:r>
            <a:r>
              <a:rPr lang="en-US" sz="7200" dirty="0" smtClean="0">
                <a:solidFill>
                  <a:schemeClr val="tx2">
                    <a:lumMod val="50000"/>
                  </a:schemeClr>
                </a:solidFill>
                <a:latin typeface="Times New Roman" pitchFamily="18" charset="0"/>
                <a:cs typeface="Times New Roman" pitchFamily="18" charset="0"/>
              </a:rPr>
              <a:t>       </a:t>
            </a:r>
            <a:r>
              <a:rPr lang="en-US" sz="8000" b="1" dirty="0" smtClean="0">
                <a:solidFill>
                  <a:schemeClr val="accent2">
                    <a:lumMod val="50000"/>
                  </a:schemeClr>
                </a:solidFill>
                <a:latin typeface="Times New Roman" pitchFamily="18" charset="0"/>
                <a:cs typeface="Times New Roman" pitchFamily="18" charset="0"/>
              </a:rPr>
              <a:t>NAME: PAVAN KUMAR   </a:t>
            </a:r>
          </a:p>
          <a:p>
            <a:pPr algn="just"/>
            <a:r>
              <a:rPr lang="en-US" sz="8000" b="1" dirty="0">
                <a:solidFill>
                  <a:schemeClr val="accent2">
                    <a:lumMod val="50000"/>
                  </a:schemeClr>
                </a:solidFill>
                <a:latin typeface="Times New Roman" pitchFamily="18" charset="0"/>
                <a:cs typeface="Times New Roman" pitchFamily="18" charset="0"/>
              </a:rPr>
              <a:t> </a:t>
            </a:r>
            <a:r>
              <a:rPr lang="en-US" sz="8000" b="1" dirty="0" smtClean="0">
                <a:solidFill>
                  <a:schemeClr val="accent2">
                    <a:lumMod val="50000"/>
                  </a:schemeClr>
                </a:solidFill>
                <a:latin typeface="Times New Roman" pitchFamily="18" charset="0"/>
                <a:cs typeface="Times New Roman" pitchFamily="18" charset="0"/>
              </a:rPr>
              <a:t>       REG. NO. : 12217293</a:t>
            </a:r>
          </a:p>
          <a:p>
            <a:pPr algn="just"/>
            <a:r>
              <a:rPr lang="en-US" sz="8000" b="1" dirty="0">
                <a:solidFill>
                  <a:schemeClr val="accent2">
                    <a:lumMod val="50000"/>
                  </a:schemeClr>
                </a:solidFill>
                <a:latin typeface="Times New Roman" pitchFamily="18" charset="0"/>
                <a:cs typeface="Times New Roman" pitchFamily="18" charset="0"/>
              </a:rPr>
              <a:t> </a:t>
            </a:r>
            <a:r>
              <a:rPr lang="en-US" sz="8000" b="1" dirty="0" smtClean="0">
                <a:solidFill>
                  <a:schemeClr val="accent2">
                    <a:lumMod val="50000"/>
                  </a:schemeClr>
                </a:solidFill>
                <a:latin typeface="Times New Roman" pitchFamily="18" charset="0"/>
                <a:cs typeface="Times New Roman" pitchFamily="18" charset="0"/>
              </a:rPr>
              <a:t>       SECTION : K22UG</a:t>
            </a:r>
          </a:p>
          <a:p>
            <a:pPr algn="just"/>
            <a:r>
              <a:rPr lang="en-US" sz="8000" b="1" dirty="0">
                <a:solidFill>
                  <a:schemeClr val="accent2">
                    <a:lumMod val="50000"/>
                  </a:schemeClr>
                </a:solidFill>
                <a:latin typeface="Times New Roman" pitchFamily="18" charset="0"/>
                <a:cs typeface="Times New Roman" pitchFamily="18" charset="0"/>
              </a:rPr>
              <a:t> </a:t>
            </a:r>
            <a:r>
              <a:rPr lang="en-US" sz="8000" b="1" dirty="0" smtClean="0">
                <a:solidFill>
                  <a:schemeClr val="accent2">
                    <a:lumMod val="50000"/>
                  </a:schemeClr>
                </a:solidFill>
                <a:latin typeface="Times New Roman" pitchFamily="18" charset="0"/>
                <a:cs typeface="Times New Roman" pitchFamily="18" charset="0"/>
              </a:rPr>
              <a:t>       ROLL NO. : 09</a:t>
            </a:r>
          </a:p>
          <a:p>
            <a:pPr algn="just"/>
            <a:r>
              <a:rPr lang="en-US" sz="8000" b="1" dirty="0">
                <a:solidFill>
                  <a:schemeClr val="accent2">
                    <a:lumMod val="50000"/>
                  </a:schemeClr>
                </a:solidFill>
                <a:latin typeface="Times New Roman" pitchFamily="18" charset="0"/>
                <a:cs typeface="Times New Roman" pitchFamily="18" charset="0"/>
              </a:rPr>
              <a:t> </a:t>
            </a:r>
            <a:r>
              <a:rPr lang="en-US" sz="8000" b="1" dirty="0" smtClean="0">
                <a:solidFill>
                  <a:schemeClr val="accent2">
                    <a:lumMod val="50000"/>
                  </a:schemeClr>
                </a:solidFill>
                <a:latin typeface="Times New Roman" pitchFamily="18" charset="0"/>
                <a:cs typeface="Times New Roman" pitchFamily="18" charset="0"/>
              </a:rPr>
              <a:t>       COURSE : CSE228</a:t>
            </a:r>
          </a:p>
          <a:p>
            <a:pPr algn="just"/>
            <a:r>
              <a:rPr lang="en-US" sz="8000" b="1" dirty="0">
                <a:solidFill>
                  <a:schemeClr val="accent2">
                    <a:lumMod val="50000"/>
                  </a:schemeClr>
                </a:solidFill>
                <a:latin typeface="Times New Roman" pitchFamily="18" charset="0"/>
                <a:cs typeface="Times New Roman" pitchFamily="18" charset="0"/>
              </a:rPr>
              <a:t> </a:t>
            </a:r>
            <a:r>
              <a:rPr lang="en-US" sz="8000" b="1" dirty="0" smtClean="0">
                <a:solidFill>
                  <a:schemeClr val="accent2">
                    <a:lumMod val="50000"/>
                  </a:schemeClr>
                </a:solidFill>
                <a:latin typeface="Times New Roman" pitchFamily="18" charset="0"/>
                <a:cs typeface="Times New Roman" pitchFamily="18" charset="0"/>
              </a:rPr>
              <a:t>       </a:t>
            </a:r>
            <a:r>
              <a:rPr lang="en-IN" sz="7200" b="1" dirty="0" smtClean="0">
                <a:solidFill>
                  <a:schemeClr val="accent2">
                    <a:lumMod val="50000"/>
                  </a:schemeClr>
                </a:solidFill>
                <a:latin typeface="Times New Roman" pitchFamily="18" charset="0"/>
                <a:cs typeface="Times New Roman" pitchFamily="18" charset="0"/>
              </a:rPr>
              <a:t>COUSRE  NAME : DATA STRUCTURES</a:t>
            </a:r>
            <a:endParaRPr lang="en-US" sz="8000" b="1" dirty="0" smtClean="0">
              <a:solidFill>
                <a:schemeClr val="accent2">
                  <a:lumMod val="50000"/>
                </a:schemeClr>
              </a:solidFill>
              <a:latin typeface="Times New Roman" pitchFamily="18" charset="0"/>
              <a:cs typeface="Times New Roman" pitchFamily="18" charset="0"/>
            </a:endParaRPr>
          </a:p>
          <a:p>
            <a:pPr algn="just"/>
            <a:r>
              <a:rPr lang="en-US" sz="8000" b="1" dirty="0">
                <a:solidFill>
                  <a:schemeClr val="accent2">
                    <a:lumMod val="50000"/>
                  </a:schemeClr>
                </a:solidFill>
                <a:latin typeface="Times New Roman" pitchFamily="18" charset="0"/>
                <a:cs typeface="Times New Roman" pitchFamily="18" charset="0"/>
              </a:rPr>
              <a:t> </a:t>
            </a:r>
            <a:r>
              <a:rPr lang="en-US" sz="8000" b="1" dirty="0" smtClean="0">
                <a:solidFill>
                  <a:schemeClr val="accent2">
                    <a:lumMod val="50000"/>
                  </a:schemeClr>
                </a:solidFill>
                <a:latin typeface="Times New Roman" pitchFamily="18" charset="0"/>
                <a:cs typeface="Times New Roman" pitchFamily="18" charset="0"/>
              </a:rPr>
              <a:t>       INSTRUCTOR : MR. AMAN KUMAR</a:t>
            </a:r>
          </a:p>
          <a:p>
            <a:pPr algn="l"/>
            <a:r>
              <a:rPr lang="en-US" sz="2400" b="1" dirty="0">
                <a:solidFill>
                  <a:schemeClr val="accent2">
                    <a:lumMod val="50000"/>
                  </a:schemeClr>
                </a:solidFill>
                <a:latin typeface="Times New Roman" pitchFamily="18" charset="0"/>
                <a:cs typeface="Times New Roman" pitchFamily="18" charset="0"/>
              </a:rPr>
              <a:t> </a:t>
            </a:r>
            <a:r>
              <a:rPr lang="en-US" sz="2400" b="1" dirty="0" smtClean="0">
                <a:solidFill>
                  <a:schemeClr val="accent2">
                    <a:lumMod val="50000"/>
                  </a:schemeClr>
                </a:solidFill>
                <a:latin typeface="Times New Roman" pitchFamily="18" charset="0"/>
                <a:cs typeface="Times New Roman" pitchFamily="18" charset="0"/>
              </a:rPr>
              <a:t>       </a:t>
            </a:r>
          </a:p>
          <a:p>
            <a:r>
              <a:rPr lang="en-US" sz="3600" b="1" dirty="0" smtClean="0">
                <a:solidFill>
                  <a:schemeClr val="tx1"/>
                </a:solidFill>
                <a:latin typeface="Times New Roman" pitchFamily="18" charset="0"/>
                <a:cs typeface="Times New Roman" pitchFamily="18" charset="0"/>
              </a:rPr>
              <a:t>     </a:t>
            </a:r>
          </a:p>
        </p:txBody>
      </p:sp>
      <p:pic>
        <p:nvPicPr>
          <p:cNvPr id="1028" name="Picture 4" descr="Lovely Professional University Admissions, Placements, Reviews, Rating,  Courses, Fees | ReviewAd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76672"/>
            <a:ext cx="7272808"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5170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tx1">
                    <a:lumMod val="85000"/>
                    <a:lumOff val="15000"/>
                  </a:schemeClr>
                </a:solidFill>
                <a:latin typeface="Times New Roman" pitchFamily="18" charset="0"/>
                <a:cs typeface="Times New Roman" pitchFamily="18" charset="0"/>
              </a:rPr>
              <a:t>4.</a:t>
            </a:r>
            <a:r>
              <a:rPr lang="en-IN" b="1" u="sng" dirty="0" smtClean="0">
                <a:solidFill>
                  <a:schemeClr val="tx1">
                    <a:lumMod val="85000"/>
                    <a:lumOff val="15000"/>
                  </a:schemeClr>
                </a:solidFill>
                <a:latin typeface="Times New Roman" pitchFamily="18" charset="0"/>
                <a:cs typeface="Times New Roman" pitchFamily="18" charset="0"/>
              </a:rPr>
              <a:t>Algorithm  Implementation</a:t>
            </a:r>
            <a:r>
              <a:rPr lang="en-IN" dirty="0" smtClean="0">
                <a:solidFill>
                  <a:schemeClr val="accent2">
                    <a:lumMod val="50000"/>
                  </a:schemeClr>
                </a:solidFill>
                <a:latin typeface="Times New Roman" pitchFamily="18" charset="0"/>
                <a:cs typeface="Times New Roman" pitchFamily="18" charset="0"/>
              </a:rPr>
              <a:t/>
            </a:r>
            <a:br>
              <a:rPr lang="en-IN" dirty="0" smtClean="0">
                <a:solidFill>
                  <a:schemeClr val="accent2">
                    <a:lumMod val="50000"/>
                  </a:schemeClr>
                </a:solidFill>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457200" y="1124744"/>
            <a:ext cx="8229600" cy="5001419"/>
          </a:xfrm>
        </p:spPr>
        <p:txBody>
          <a:bodyPr>
            <a:normAutofit fontScale="47500" lnSpcReduction="20000"/>
          </a:bodyPr>
          <a:lstStyle/>
          <a:p>
            <a:pPr marL="0" indent="0">
              <a:buNone/>
            </a:pPr>
            <a:r>
              <a:rPr lang="en-US" dirty="0" smtClean="0">
                <a:latin typeface="Times New Roman" pitchFamily="18" charset="0"/>
                <a:cs typeface="Times New Roman" pitchFamily="18" charset="0"/>
              </a:rPr>
              <a:t>project "Deadlock Detection in Scheduling," the methodology revolves around the design and implementation of a robust deadlock detection algorithm using a graph-based approach. The following sections outline the key steps and algorithmic processes involved in detecting deadlocks in a WAIT-FOR graph.</a:t>
            </a:r>
          </a:p>
          <a:p>
            <a:pPr marL="0" indent="0">
              <a:buNone/>
            </a:pPr>
            <a:r>
              <a:rPr lang="en-US" u="sng" dirty="0" smtClean="0">
                <a:latin typeface="Times New Roman" pitchFamily="18" charset="0"/>
                <a:cs typeface="Times New Roman" pitchFamily="18" charset="0"/>
              </a:rPr>
              <a:t>4.1 Designing the Process </a:t>
            </a:r>
            <a:r>
              <a:rPr lang="en-US" u="sng" dirty="0" err="1" smtClean="0">
                <a:latin typeface="Times New Roman" pitchFamily="18" charset="0"/>
                <a:cs typeface="Times New Roman" pitchFamily="18" charset="0"/>
              </a:rPr>
              <a:t>ClassAttributes</a:t>
            </a:r>
            <a:r>
              <a:rPr lang="en-US" u="sng" dirty="0" smtClean="0">
                <a:latin typeface="Times New Roman" pitchFamily="18" charset="0"/>
                <a:cs typeface="Times New Roman" pitchFamily="18" charset="0"/>
              </a:rPr>
              <a:t> of the Process Class:</a:t>
            </a:r>
          </a:p>
          <a:p>
            <a:pPr marL="0" indent="0">
              <a:buNone/>
            </a:pPr>
            <a:r>
              <a:rPr lang="en-US" dirty="0" smtClean="0">
                <a:latin typeface="Times New Roman" pitchFamily="18" charset="0"/>
                <a:cs typeface="Times New Roman" pitchFamily="18" charset="0"/>
              </a:rPr>
              <a:t> The first step is to design a class that represents individual processes within the system. This class will encapsulate essential attributes such as process name, process ID, and any other pertinent information required for deadlock detection.</a:t>
            </a:r>
          </a:p>
          <a:p>
            <a:pPr marL="0" indent="0">
              <a:buNone/>
            </a:pPr>
            <a:r>
              <a:rPr lang="en-US" u="sng" dirty="0" smtClean="0">
                <a:latin typeface="Times New Roman" pitchFamily="18" charset="0"/>
                <a:cs typeface="Times New Roman" pitchFamily="18" charset="0"/>
              </a:rPr>
              <a:t>4.2 Building the WAIT-FOR </a:t>
            </a:r>
            <a:r>
              <a:rPr lang="en-US" u="sng" dirty="0" err="1" smtClean="0">
                <a:latin typeface="Times New Roman" pitchFamily="18" charset="0"/>
                <a:cs typeface="Times New Roman" pitchFamily="18" charset="0"/>
              </a:rPr>
              <a:t>GraphCreating</a:t>
            </a:r>
            <a:r>
              <a:rPr lang="en-US" u="sng" dirty="0" smtClean="0">
                <a:latin typeface="Times New Roman" pitchFamily="18" charset="0"/>
                <a:cs typeface="Times New Roman" pitchFamily="18" charset="0"/>
              </a:rPr>
              <a:t> Nodes and Edges: </a:t>
            </a:r>
          </a:p>
          <a:p>
            <a:pPr marL="0" indent="0">
              <a:buNone/>
            </a:pPr>
            <a:r>
              <a:rPr lang="en-US" dirty="0" smtClean="0">
                <a:latin typeface="Times New Roman" pitchFamily="18" charset="0"/>
                <a:cs typeface="Times New Roman" pitchFamily="18" charset="0"/>
              </a:rPr>
              <a:t>The WAIT-FOR graph is constructed to model the intricate dependencies and resource allocation among processes. Each process is represented as a node, and directed edges are established to denote which processes are waiting for the resources held by others.</a:t>
            </a:r>
          </a:p>
          <a:p>
            <a:pPr marL="0" indent="0">
              <a:buNone/>
            </a:pPr>
            <a:r>
              <a:rPr lang="en-US" u="sng" dirty="0" smtClean="0">
                <a:latin typeface="Times New Roman" pitchFamily="18" charset="0"/>
                <a:cs typeface="Times New Roman" pitchFamily="18" charset="0"/>
              </a:rPr>
              <a:t>4.3 Deadlock Detection </a:t>
            </a:r>
            <a:r>
              <a:rPr lang="en-US" u="sng" dirty="0" err="1" smtClean="0">
                <a:latin typeface="Times New Roman" pitchFamily="18" charset="0"/>
                <a:cs typeface="Times New Roman" pitchFamily="18" charset="0"/>
              </a:rPr>
              <a:t>AlgorithmDepth</a:t>
            </a:r>
            <a:r>
              <a:rPr lang="en-US" u="sng" dirty="0" smtClean="0">
                <a:latin typeface="Times New Roman" pitchFamily="18" charset="0"/>
                <a:cs typeface="Times New Roman" pitchFamily="18" charset="0"/>
              </a:rPr>
              <a:t>-First Search (DFS): </a:t>
            </a:r>
          </a:p>
          <a:p>
            <a:pPr marL="0" indent="0">
              <a:buNone/>
            </a:pPr>
            <a:r>
              <a:rPr lang="en-US" dirty="0" smtClean="0">
                <a:latin typeface="Times New Roman" pitchFamily="18" charset="0"/>
                <a:cs typeface="Times New Roman" pitchFamily="18" charset="0"/>
              </a:rPr>
              <a:t>The core of the deadlock detection system is the DFS-based algorithm. It is employed to traverse the WAIT-FOR graph and identify circular dependencies among processes. The algorithm proceeds as follows</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Start </a:t>
            </a:r>
            <a:r>
              <a:rPr lang="en-US" dirty="0" smtClean="0">
                <a:latin typeface="Times New Roman" pitchFamily="18" charset="0"/>
                <a:cs typeface="Times New Roman" pitchFamily="18" charset="0"/>
              </a:rPr>
              <a:t>at an unvisited node (process) in the </a:t>
            </a:r>
            <a:r>
              <a:rPr lang="en-US" dirty="0" err="1" smtClean="0">
                <a:latin typeface="Times New Roman" pitchFamily="18" charset="0"/>
                <a:cs typeface="Times New Roman" pitchFamily="18" charset="0"/>
              </a:rPr>
              <a:t>graph.Mark</a:t>
            </a:r>
            <a:r>
              <a:rPr lang="en-US" dirty="0" smtClean="0">
                <a:latin typeface="Times New Roman" pitchFamily="18" charset="0"/>
                <a:cs typeface="Times New Roman" pitchFamily="18" charset="0"/>
              </a:rPr>
              <a:t> the current node as </a:t>
            </a:r>
            <a:r>
              <a:rPr lang="en-US" dirty="0" err="1" smtClean="0">
                <a:latin typeface="Times New Roman" pitchFamily="18" charset="0"/>
                <a:cs typeface="Times New Roman" pitchFamily="18" charset="0"/>
              </a:rPr>
              <a:t>visited.Explore</a:t>
            </a:r>
            <a:r>
              <a:rPr lang="en-US" dirty="0" smtClean="0">
                <a:latin typeface="Times New Roman" pitchFamily="18" charset="0"/>
                <a:cs typeface="Times New Roman" pitchFamily="18" charset="0"/>
              </a:rPr>
              <a:t> each neighboring node (process):If the neighboring node is unvisited, recursively apply the DFS algorithm to </a:t>
            </a:r>
            <a:r>
              <a:rPr lang="en-US" dirty="0" err="1" smtClean="0">
                <a:latin typeface="Times New Roman" pitchFamily="18" charset="0"/>
                <a:cs typeface="Times New Roman" pitchFamily="18" charset="0"/>
              </a:rPr>
              <a:t>it.If</a:t>
            </a:r>
            <a:r>
              <a:rPr lang="en-US" dirty="0" smtClean="0">
                <a:latin typeface="Times New Roman" pitchFamily="18" charset="0"/>
                <a:cs typeface="Times New Roman" pitchFamily="18" charset="0"/>
              </a:rPr>
              <a:t> the neighboring node is visited and is on the current DFS traversal path (in the stack), a circular dependency is detected, indicating a potential </a:t>
            </a:r>
            <a:r>
              <a:rPr lang="en-US" dirty="0" err="1" smtClean="0">
                <a:latin typeface="Times New Roman" pitchFamily="18" charset="0"/>
                <a:cs typeface="Times New Roman" pitchFamily="18" charset="0"/>
              </a:rPr>
              <a:t>deadlock.Remove</a:t>
            </a:r>
            <a:r>
              <a:rPr lang="en-US" dirty="0" smtClean="0">
                <a:latin typeface="Times New Roman" pitchFamily="18" charset="0"/>
                <a:cs typeface="Times New Roman" pitchFamily="18" charset="0"/>
              </a:rPr>
              <a:t> the current node from the DFS traversal path (stack</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Detecting </a:t>
            </a:r>
            <a:r>
              <a:rPr lang="en-US" dirty="0" smtClean="0">
                <a:latin typeface="Times New Roman" pitchFamily="18" charset="0"/>
                <a:cs typeface="Times New Roman" pitchFamily="18" charset="0"/>
              </a:rPr>
              <a:t>Deadlocks: When the DFS algorithm identifies a circular dependency among processes, it signifies a deadlock scenario. The algorithm logs the involved processes and resource dependencies contributing to </a:t>
            </a:r>
            <a:r>
              <a:rPr lang="en-US" dirty="0" smtClean="0">
                <a:latin typeface="Times New Roman" pitchFamily="18" charset="0"/>
                <a:cs typeface="Times New Roman" pitchFamily="18" charset="0"/>
              </a:rPr>
              <a:t>the</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79069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0000" lnSpcReduction="20000"/>
          </a:bodyPr>
          <a:lstStyle/>
          <a:p>
            <a:pPr marL="0" indent="0">
              <a:buNone/>
            </a:pPr>
            <a:r>
              <a:rPr lang="en-US" u="sng" dirty="0" smtClean="0">
                <a:latin typeface="Times New Roman" pitchFamily="18" charset="0"/>
                <a:cs typeface="Times New Roman" pitchFamily="18" charset="0"/>
              </a:rPr>
              <a:t>4.4 </a:t>
            </a:r>
            <a:r>
              <a:rPr lang="en-US" u="sng" dirty="0" err="1" smtClean="0">
                <a:latin typeface="Times New Roman" pitchFamily="18" charset="0"/>
                <a:cs typeface="Times New Roman" pitchFamily="18" charset="0"/>
              </a:rPr>
              <a:t>ImplementationCoding</a:t>
            </a:r>
            <a:r>
              <a:rPr lang="en-US" u="sng" dirty="0" smtClean="0">
                <a:latin typeface="Times New Roman" pitchFamily="18" charset="0"/>
                <a:cs typeface="Times New Roman" pitchFamily="18" charset="0"/>
              </a:rPr>
              <a:t> the Algorithm: </a:t>
            </a:r>
          </a:p>
          <a:p>
            <a:pPr marL="0" indent="0">
              <a:buNone/>
            </a:pPr>
            <a:r>
              <a:rPr lang="en-US" dirty="0" smtClean="0">
                <a:latin typeface="Times New Roman" pitchFamily="18" charset="0"/>
                <a:cs typeface="Times New Roman" pitchFamily="18" charset="0"/>
              </a:rPr>
              <a:t>The deadlock detection algorithm is implemented using the Python programming language. It is integrated with the Process class and the WAIT-FOR graph created </a:t>
            </a:r>
            <a:r>
              <a:rPr lang="en-US" dirty="0" err="1" smtClean="0">
                <a:latin typeface="Times New Roman" pitchFamily="18" charset="0"/>
                <a:cs typeface="Times New Roman" pitchFamily="18" charset="0"/>
              </a:rPr>
              <a:t>earlier.Logging</a:t>
            </a:r>
            <a:r>
              <a:rPr lang="en-US" dirty="0" smtClean="0">
                <a:latin typeface="Times New Roman" pitchFamily="18" charset="0"/>
                <a:cs typeface="Times New Roman" pitchFamily="18" charset="0"/>
              </a:rPr>
              <a:t> and Reporting: When a deadlock is detected, the system logs the involved processes, resource allocations, and any additional information necessary for analysis and resolution.</a:t>
            </a:r>
          </a:p>
          <a:p>
            <a:pPr marL="0" indent="0">
              <a:buNone/>
            </a:pPr>
            <a:r>
              <a:rPr lang="en-US" u="sng" dirty="0" smtClean="0">
                <a:latin typeface="Times New Roman" pitchFamily="18" charset="0"/>
                <a:cs typeface="Times New Roman" pitchFamily="18" charset="0"/>
              </a:rPr>
              <a:t>4.5 Testing and </a:t>
            </a:r>
            <a:r>
              <a:rPr lang="en-US" u="sng" dirty="0" err="1" smtClean="0">
                <a:latin typeface="Times New Roman" pitchFamily="18" charset="0"/>
                <a:cs typeface="Times New Roman" pitchFamily="18" charset="0"/>
              </a:rPr>
              <a:t>ValidationTest</a:t>
            </a:r>
            <a:r>
              <a:rPr lang="en-US" u="sng" dirty="0" smtClean="0">
                <a:latin typeface="Times New Roman" pitchFamily="18" charset="0"/>
                <a:cs typeface="Times New Roman" pitchFamily="18" charset="0"/>
              </a:rPr>
              <a:t> Cases: </a:t>
            </a:r>
          </a:p>
          <a:p>
            <a:pPr marL="0" indent="0">
              <a:buNone/>
            </a:pPr>
            <a:r>
              <a:rPr lang="en-US" dirty="0" smtClean="0">
                <a:latin typeface="Times New Roman" pitchFamily="18" charset="0"/>
                <a:cs typeface="Times New Roman" pitchFamily="18" charset="0"/>
              </a:rPr>
              <a:t>The implemented system is rigorously tested with a variety of test cases and scenarios to verify its accuracy and efficiency in detecting </a:t>
            </a:r>
            <a:r>
              <a:rPr lang="en-US" dirty="0" err="1" smtClean="0">
                <a:latin typeface="Times New Roman" pitchFamily="18" charset="0"/>
                <a:cs typeface="Times New Roman" pitchFamily="18" charset="0"/>
              </a:rPr>
              <a:t>deadlocks.Performance</a:t>
            </a:r>
            <a:r>
              <a:rPr lang="en-US" dirty="0" smtClean="0">
                <a:latin typeface="Times New Roman" pitchFamily="18" charset="0"/>
                <a:cs typeface="Times New Roman" pitchFamily="18" charset="0"/>
              </a:rPr>
              <a:t> Evaluation: Performance metrics are collected and evaluated to assess the system's efficiency and its ability to handle real-world process scheduling scenarios.</a:t>
            </a:r>
          </a:p>
          <a:p>
            <a:pPr marL="0" indent="0">
              <a:buNone/>
            </a:pPr>
            <a:r>
              <a:rPr lang="en-US" u="sng" dirty="0" smtClean="0">
                <a:latin typeface="Times New Roman" pitchFamily="18" charset="0"/>
                <a:cs typeface="Times New Roman" pitchFamily="18" charset="0"/>
              </a:rPr>
              <a:t>4.6 </a:t>
            </a:r>
            <a:r>
              <a:rPr lang="en-US" u="sng" dirty="0" err="1" smtClean="0">
                <a:latin typeface="Times New Roman" pitchFamily="18" charset="0"/>
                <a:cs typeface="Times New Roman" pitchFamily="18" charset="0"/>
              </a:rPr>
              <a:t>DocumentationAlgorithm</a:t>
            </a:r>
            <a:r>
              <a:rPr lang="en-US" u="sng" dirty="0" smtClean="0">
                <a:latin typeface="Times New Roman" pitchFamily="18" charset="0"/>
                <a:cs typeface="Times New Roman" pitchFamily="18" charset="0"/>
              </a:rPr>
              <a:t> Documentation:</a:t>
            </a:r>
          </a:p>
          <a:p>
            <a:pPr marL="0" indent="0">
              <a:buNone/>
            </a:pPr>
            <a:r>
              <a:rPr lang="en-US" u="sng"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Detailed documentation of the algorithm, its implementation, and usage instructions is prepared using documentation tools such as Sphinx or </a:t>
            </a:r>
            <a:r>
              <a:rPr lang="en-US" dirty="0" err="1" smtClean="0">
                <a:latin typeface="Times New Roman" pitchFamily="18" charset="0"/>
                <a:cs typeface="Times New Roman" pitchFamily="18" charset="0"/>
              </a:rPr>
              <a:t>Jupyter</a:t>
            </a:r>
            <a:r>
              <a:rPr lang="en-US" dirty="0" smtClean="0">
                <a:latin typeface="Times New Roman" pitchFamily="18" charset="0"/>
                <a:cs typeface="Times New Roman" pitchFamily="18" charset="0"/>
              </a:rPr>
              <a:t> Notebook.</a:t>
            </a:r>
            <a:endParaRPr lang="en-IN" dirty="0" smtClean="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2130450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latin typeface="Times New Roman" pitchFamily="18" charset="0"/>
                <a:cs typeface="Times New Roman" pitchFamily="18" charset="0"/>
              </a:rPr>
              <a:t>5.</a:t>
            </a:r>
            <a:r>
              <a:rPr lang="en-IN" b="1" dirty="0">
                <a:solidFill>
                  <a:schemeClr val="accent2">
                    <a:lumMod val="50000"/>
                  </a:schemeClr>
                </a:solidFill>
                <a:latin typeface="Times New Roman" pitchFamily="18" charset="0"/>
                <a:cs typeface="Times New Roman" pitchFamily="18" charset="0"/>
              </a:rPr>
              <a:t> </a:t>
            </a:r>
            <a:r>
              <a:rPr lang="en-IN" b="1" u="sng" dirty="0">
                <a:solidFill>
                  <a:schemeClr val="tx1">
                    <a:lumMod val="95000"/>
                    <a:lumOff val="5000"/>
                  </a:schemeClr>
                </a:solidFill>
                <a:latin typeface="Times New Roman" pitchFamily="18" charset="0"/>
                <a:cs typeface="Times New Roman" pitchFamily="18" charset="0"/>
              </a:rPr>
              <a:t>Screenshots of the Execution</a:t>
            </a:r>
            <a:r>
              <a:rPr lang="en-IN" dirty="0">
                <a:solidFill>
                  <a:schemeClr val="accent2">
                    <a:lumMod val="50000"/>
                  </a:schemeClr>
                </a:solidFill>
                <a:latin typeface="Times New Roman" pitchFamily="18" charset="0"/>
                <a:cs typeface="Times New Roman" pitchFamily="18" charset="0"/>
              </a:rPr>
              <a:t/>
            </a:r>
            <a:br>
              <a:rPr lang="en-IN" dirty="0">
                <a:solidFill>
                  <a:schemeClr val="accent2">
                    <a:lumMod val="50000"/>
                  </a:schemeClr>
                </a:solidFill>
                <a:latin typeface="Times New Roman" pitchFamily="18" charset="0"/>
                <a:cs typeface="Times New Roman" pitchFamily="18" charset="0"/>
              </a:rPr>
            </a:b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0675" y="1196974"/>
            <a:ext cx="4602650" cy="5472385"/>
          </a:xfrm>
        </p:spPr>
      </p:pic>
    </p:spTree>
    <p:extLst>
      <p:ext uri="{BB962C8B-B14F-4D97-AF65-F5344CB8AC3E}">
        <p14:creationId xmlns:p14="http://schemas.microsoft.com/office/powerpoint/2010/main" val="3999905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5890" y="388461"/>
            <a:ext cx="6332220" cy="6225540"/>
          </a:xfrm>
        </p:spPr>
      </p:pic>
    </p:spTree>
    <p:extLst>
      <p:ext uri="{BB962C8B-B14F-4D97-AF65-F5344CB8AC3E}">
        <p14:creationId xmlns:p14="http://schemas.microsoft.com/office/powerpoint/2010/main" val="3581570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6370" y="548680"/>
            <a:ext cx="6271260" cy="5832648"/>
          </a:xfrm>
        </p:spPr>
      </p:pic>
    </p:spTree>
    <p:extLst>
      <p:ext uri="{BB962C8B-B14F-4D97-AF65-F5344CB8AC3E}">
        <p14:creationId xmlns:p14="http://schemas.microsoft.com/office/powerpoint/2010/main" val="3879224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8313" y="332656"/>
            <a:ext cx="8229600" cy="5904655"/>
          </a:xfrm>
        </p:spPr>
      </p:pic>
    </p:spTree>
    <p:extLst>
      <p:ext uri="{BB962C8B-B14F-4D97-AF65-F5344CB8AC3E}">
        <p14:creationId xmlns:p14="http://schemas.microsoft.com/office/powerpoint/2010/main" val="2761328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solidFill>
                  <a:schemeClr val="tx1">
                    <a:lumMod val="95000"/>
                    <a:lumOff val="5000"/>
                  </a:schemeClr>
                </a:solidFill>
                <a:latin typeface="Times New Roman" pitchFamily="18" charset="0"/>
                <a:cs typeface="Times New Roman" pitchFamily="18" charset="0"/>
              </a:rPr>
              <a:t>6.</a:t>
            </a:r>
            <a:r>
              <a:rPr lang="en-IN" b="1" u="sng" dirty="0" smtClean="0">
                <a:solidFill>
                  <a:schemeClr val="tx1">
                    <a:lumMod val="95000"/>
                    <a:lumOff val="5000"/>
                  </a:schemeClr>
                </a:solidFill>
                <a:latin typeface="Times New Roman" pitchFamily="18" charset="0"/>
                <a:cs typeface="Times New Roman" pitchFamily="18" charset="0"/>
              </a:rPr>
              <a:t>Summary</a:t>
            </a:r>
            <a:r>
              <a:rPr lang="en-IN" dirty="0">
                <a:solidFill>
                  <a:schemeClr val="accent2">
                    <a:lumMod val="50000"/>
                  </a:schemeClr>
                </a:solidFill>
                <a:latin typeface="Times New Roman" pitchFamily="18" charset="0"/>
                <a:cs typeface="Times New Roman" pitchFamily="18" charset="0"/>
              </a:rPr>
              <a:t/>
            </a:r>
            <a:br>
              <a:rPr lang="en-IN" dirty="0">
                <a:solidFill>
                  <a:schemeClr val="accent2">
                    <a:lumMod val="50000"/>
                  </a:schemeClr>
                </a:solidFill>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457200" y="1124744"/>
            <a:ext cx="8229600" cy="5400600"/>
          </a:xfrm>
        </p:spPr>
        <p:txBody>
          <a:bodyPr>
            <a:normAutofit fontScale="55000" lnSpcReduction="20000"/>
          </a:bodyPr>
          <a:lstStyle/>
          <a:p>
            <a:pPr marL="0" indent="0">
              <a:buNone/>
            </a:pPr>
            <a:r>
              <a:rPr lang="en-US" dirty="0" smtClean="0">
                <a:latin typeface="Times New Roman" pitchFamily="18" charset="0"/>
                <a:cs typeface="Times New Roman" pitchFamily="18" charset="0"/>
              </a:rPr>
              <a:t>The "Deadlock </a:t>
            </a:r>
            <a:r>
              <a:rPr lang="en-US" dirty="0">
                <a:latin typeface="Times New Roman" pitchFamily="18" charset="0"/>
                <a:cs typeface="Times New Roman" pitchFamily="18" charset="0"/>
              </a:rPr>
              <a:t>Detection in Scheduling" project addresses the critical challenge of identifying and mitigating deadlock scenarios that can paralyze computer systems engaged in process scheduling. Deadlocks occur when multiple processes compete for resources and become locked in a state of perpetual waiting, leading to system inefficiency and potential failure</a:t>
            </a:r>
            <a:r>
              <a:rPr lang="en-US" dirty="0" smtClean="0">
                <a:latin typeface="Times New Roman" pitchFamily="18" charset="0"/>
                <a:cs typeface="Times New Roman" pitchFamily="18" charset="0"/>
              </a:rPr>
              <a:t>.</a:t>
            </a:r>
          </a:p>
          <a:p>
            <a:pPr marL="0" indent="0">
              <a:buNone/>
            </a:pPr>
            <a:r>
              <a:rPr lang="en-US" b="1" dirty="0" smtClean="0">
                <a:latin typeface="Times New Roman" pitchFamily="18" charset="0"/>
                <a:cs typeface="Times New Roman" pitchFamily="18" charset="0"/>
              </a:rPr>
              <a:t>Key </a:t>
            </a:r>
            <a:r>
              <a:rPr lang="en-US" b="1" dirty="0">
                <a:latin typeface="Times New Roman" pitchFamily="18" charset="0"/>
                <a:cs typeface="Times New Roman" pitchFamily="18" charset="0"/>
              </a:rPr>
              <a:t>Objectives and Scope</a:t>
            </a:r>
            <a:r>
              <a:rPr lang="en-US" b="1"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project's primary objectives include</a:t>
            </a:r>
            <a:r>
              <a:rPr lang="en-US" dirty="0" smtClean="0">
                <a:latin typeface="Times New Roman" pitchFamily="18" charset="0"/>
                <a:cs typeface="Times New Roman" pitchFamily="18" charset="0"/>
              </a:rPr>
              <a:t>:</a:t>
            </a:r>
          </a:p>
          <a:p>
            <a:pPr>
              <a:buFont typeface="Wingdings" pitchFamily="2" charset="2"/>
              <a:buChar char="v"/>
            </a:pPr>
            <a:r>
              <a:rPr lang="en-US" dirty="0" smtClean="0">
                <a:latin typeface="Times New Roman" pitchFamily="18" charset="0"/>
                <a:cs typeface="Times New Roman" pitchFamily="18" charset="0"/>
              </a:rPr>
              <a:t>Designing </a:t>
            </a:r>
            <a:r>
              <a:rPr lang="en-US" dirty="0">
                <a:latin typeface="Times New Roman" pitchFamily="18" charset="0"/>
                <a:cs typeface="Times New Roman" pitchFamily="18" charset="0"/>
              </a:rPr>
              <a:t>a Process Class: A class is created to represent individual processes, capturing essential attributes like process name and ID</a:t>
            </a:r>
            <a:r>
              <a:rPr lang="en-US" dirty="0" smtClean="0">
                <a:latin typeface="Times New Roman" pitchFamily="18" charset="0"/>
                <a:cs typeface="Times New Roman" pitchFamily="18" charset="0"/>
              </a:rPr>
              <a:t>.</a:t>
            </a:r>
          </a:p>
          <a:p>
            <a:pPr>
              <a:buFont typeface="Wingdings" pitchFamily="2" charset="2"/>
              <a:buChar char="v"/>
            </a:pPr>
            <a:r>
              <a:rPr lang="en-US" dirty="0" smtClean="0">
                <a:latin typeface="Times New Roman" pitchFamily="18" charset="0"/>
                <a:cs typeface="Times New Roman" pitchFamily="18" charset="0"/>
              </a:rPr>
              <a:t>WAIT-FOR </a:t>
            </a:r>
            <a:r>
              <a:rPr lang="en-US" dirty="0">
                <a:latin typeface="Times New Roman" pitchFamily="18" charset="0"/>
                <a:cs typeface="Times New Roman" pitchFamily="18" charset="0"/>
              </a:rPr>
              <a:t>Graph Construction: A WAIT-FOR graph is constructed, which models the complex dependencies and resource allocation among processes</a:t>
            </a:r>
            <a:r>
              <a:rPr lang="en-US" dirty="0" smtClean="0">
                <a:latin typeface="Times New Roman" pitchFamily="18" charset="0"/>
                <a:cs typeface="Times New Roman" pitchFamily="18" charset="0"/>
              </a:rPr>
              <a:t>.</a:t>
            </a:r>
          </a:p>
          <a:p>
            <a:pPr>
              <a:buFont typeface="Wingdings" pitchFamily="2" charset="2"/>
              <a:buChar char="v"/>
            </a:pPr>
            <a:r>
              <a:rPr lang="en-US" dirty="0" smtClean="0">
                <a:latin typeface="Times New Roman" pitchFamily="18" charset="0"/>
                <a:cs typeface="Times New Roman" pitchFamily="18" charset="0"/>
              </a:rPr>
              <a:t>Development </a:t>
            </a:r>
            <a:r>
              <a:rPr lang="en-US" dirty="0">
                <a:latin typeface="Times New Roman" pitchFamily="18" charset="0"/>
                <a:cs typeface="Times New Roman" pitchFamily="18" charset="0"/>
              </a:rPr>
              <a:t>of Deadlock Detection Algorithm: A sophisticated deadlock detection algorithm based on Depth-First Search (DFS) is designed and implemented. This algorithm efficiently identifies circular dependencies within the WAIT-FOR graph</a:t>
            </a:r>
            <a:r>
              <a:rPr lang="en-US" dirty="0" smtClean="0">
                <a:latin typeface="Times New Roman" pitchFamily="18" charset="0"/>
                <a:cs typeface="Times New Roman" pitchFamily="18" charset="0"/>
              </a:rPr>
              <a:t>.</a:t>
            </a:r>
          </a:p>
          <a:p>
            <a:pPr>
              <a:buFont typeface="Wingdings" pitchFamily="2" charset="2"/>
              <a:buChar char="v"/>
            </a:pPr>
            <a:r>
              <a:rPr lang="en-US" dirty="0" smtClean="0">
                <a:latin typeface="Times New Roman" pitchFamily="18" charset="0"/>
                <a:cs typeface="Times New Roman" pitchFamily="18" charset="0"/>
              </a:rPr>
              <a:t>Integration </a:t>
            </a:r>
            <a:r>
              <a:rPr lang="en-US" dirty="0">
                <a:latin typeface="Times New Roman" pitchFamily="18" charset="0"/>
                <a:cs typeface="Times New Roman" pitchFamily="18" charset="0"/>
              </a:rPr>
              <a:t>into Practical Software: The developed algorithm is integrated into a software system that can detect deadlocks in real-world process scheduling scenarios</a:t>
            </a:r>
            <a:r>
              <a:rPr lang="en-US" dirty="0" smtClean="0">
                <a:latin typeface="Times New Roman" pitchFamily="18" charset="0"/>
                <a:cs typeface="Times New Roman" pitchFamily="18" charset="0"/>
              </a:rPr>
              <a:t>.</a:t>
            </a:r>
          </a:p>
          <a:p>
            <a:pPr>
              <a:buFont typeface="Wingdings" pitchFamily="2" charset="2"/>
              <a:buChar char="v"/>
            </a:pPr>
            <a:r>
              <a:rPr lang="en-US" dirty="0" smtClean="0">
                <a:latin typeface="Times New Roman" pitchFamily="18" charset="0"/>
                <a:cs typeface="Times New Roman" pitchFamily="18" charset="0"/>
              </a:rPr>
              <a:t>Comprehensive </a:t>
            </a:r>
            <a:r>
              <a:rPr lang="en-US" dirty="0">
                <a:latin typeface="Times New Roman" pitchFamily="18" charset="0"/>
                <a:cs typeface="Times New Roman" pitchFamily="18" charset="0"/>
              </a:rPr>
              <a:t>Testing and Evaluation: Thorough testing and evaluation are conducted using various test cases and scenarios to assess the system's performance and accuracy</a:t>
            </a:r>
            <a:r>
              <a:rPr lang="en-US"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743867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20680"/>
          </a:xfrm>
        </p:spPr>
        <p:txBody>
          <a:bodyPr>
            <a:normAutofit fontScale="62500" lnSpcReduction="20000"/>
          </a:bodyPr>
          <a:lstStyle/>
          <a:p>
            <a:pPr>
              <a:buFont typeface="Wingdings" pitchFamily="2" charset="2"/>
              <a:buChar char="q"/>
            </a:pPr>
            <a:r>
              <a:rPr lang="en-US" b="1" dirty="0">
                <a:latin typeface="Times New Roman" pitchFamily="18" charset="0"/>
                <a:cs typeface="Times New Roman" pitchFamily="18" charset="0"/>
              </a:rPr>
              <a:t>Methodology</a:t>
            </a:r>
            <a:r>
              <a:rPr lang="en-US" b="1" dirty="0" smtClean="0">
                <a:latin typeface="Times New Roman" pitchFamily="18" charset="0"/>
                <a:cs typeface="Times New Roman" pitchFamily="18" charset="0"/>
              </a:rPr>
              <a:t>:</a:t>
            </a:r>
          </a:p>
          <a:p>
            <a:pPr marL="0" indent="0" algn="just">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methodology involves the design of the Process Class, construction of the WAIT-FOR graph, and implementation of the DFS-based deadlock detection algorithm. The algorithm systematically explores the graph to identify circular dependencies among processes, signaling potential deadlock situations</a:t>
            </a:r>
            <a:r>
              <a:rPr lang="en-US" dirty="0" smtClean="0">
                <a:latin typeface="Times New Roman" pitchFamily="18" charset="0"/>
                <a:cs typeface="Times New Roman" pitchFamily="18" charset="0"/>
              </a:rPr>
              <a:t>.</a:t>
            </a:r>
          </a:p>
          <a:p>
            <a:pPr>
              <a:buFont typeface="Wingdings" pitchFamily="2" charset="2"/>
              <a:buChar char="q"/>
            </a:pPr>
            <a:r>
              <a:rPr lang="en-US" b="1" dirty="0" smtClean="0">
                <a:latin typeface="Times New Roman" pitchFamily="18" charset="0"/>
                <a:cs typeface="Times New Roman" pitchFamily="18" charset="0"/>
              </a:rPr>
              <a:t>Application </a:t>
            </a:r>
            <a:r>
              <a:rPr lang="en-US" b="1" dirty="0">
                <a:latin typeface="Times New Roman" pitchFamily="18" charset="0"/>
                <a:cs typeface="Times New Roman" pitchFamily="18" charset="0"/>
              </a:rPr>
              <a:t>Tools</a:t>
            </a:r>
            <a:r>
              <a:rPr lang="en-US" b="1"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project utilizes a set of application tools and technologies, including Python, graph visualization libraries, version control systems, testing frameworks, and documentation tools, to facilitate the development and testing of the deadlock detection system</a:t>
            </a:r>
            <a:r>
              <a:rPr lang="en-US" dirty="0" smtClean="0">
                <a:latin typeface="Times New Roman" pitchFamily="18" charset="0"/>
                <a:cs typeface="Times New Roman" pitchFamily="18" charset="0"/>
              </a:rPr>
              <a:t>.</a:t>
            </a:r>
          </a:p>
          <a:p>
            <a:pPr>
              <a:buFont typeface="Wingdings" pitchFamily="2" charset="2"/>
              <a:buChar char="q"/>
            </a:pPr>
            <a:r>
              <a:rPr lang="en-US" b="1" dirty="0" smtClean="0">
                <a:latin typeface="Times New Roman" pitchFamily="18" charset="0"/>
                <a:cs typeface="Times New Roman" pitchFamily="18" charset="0"/>
              </a:rPr>
              <a:t>Significance:</a:t>
            </a:r>
          </a:p>
          <a:p>
            <a:pPr marL="0" indent="0">
              <a:buNone/>
            </a:pPr>
            <a:r>
              <a:rPr lang="en-US" dirty="0" smtClean="0">
                <a:latin typeface="Times New Roman" pitchFamily="18" charset="0"/>
                <a:cs typeface="Times New Roman" pitchFamily="18" charset="0"/>
              </a:rPr>
              <a:t>Efficient </a:t>
            </a:r>
            <a:r>
              <a:rPr lang="en-US" dirty="0">
                <a:latin typeface="Times New Roman" pitchFamily="18" charset="0"/>
                <a:cs typeface="Times New Roman" pitchFamily="18" charset="0"/>
              </a:rPr>
              <a:t>deadlock detection is crucial for maintaining the stability and reliability of computer systems. By preemptively identifying deadlock scenarios, system administrators and developers can take corrective actions, minimizing downtime and ensuring continuous system operation</a:t>
            </a:r>
            <a:r>
              <a:rPr lang="en-US" dirty="0" smtClean="0">
                <a:latin typeface="Times New Roman" pitchFamily="18" charset="0"/>
                <a:cs typeface="Times New Roman" pitchFamily="18" charset="0"/>
              </a:rPr>
              <a:t>.</a:t>
            </a:r>
          </a:p>
          <a:p>
            <a:pPr>
              <a:buFont typeface="Wingdings" pitchFamily="2" charset="2"/>
              <a:buChar char="q"/>
            </a:pPr>
            <a:r>
              <a:rPr lang="en-US" b="1" dirty="0" smtClean="0">
                <a:latin typeface="Times New Roman" pitchFamily="18" charset="0"/>
                <a:cs typeface="Times New Roman" pitchFamily="18" charset="0"/>
              </a:rPr>
              <a:t>Conclusion:</a:t>
            </a:r>
          </a:p>
          <a:p>
            <a:pPr marL="0" indent="0">
              <a:buNone/>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"Deadlock Detection in Scheduling" project aims to deliver a practical and effective solution for identifying deadlocks in process scheduling scenarios. It provides a valuable tool for system administrators and developers to enhance the reliability and efficiency of computer systems, ultimately contributing to a more stable computing environment.</a:t>
            </a:r>
            <a:endParaRPr lang="en-IN" dirty="0">
              <a:latin typeface="Times New Roman" pitchFamily="18" charset="0"/>
              <a:cs typeface="Times New Roman" pitchFamily="18" charset="0"/>
            </a:endParaRPr>
          </a:p>
          <a:p>
            <a:pPr>
              <a:buFont typeface="Wingdings" pitchFamily="2" charset="2"/>
              <a:buChar char="v"/>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679813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922114"/>
          </a:xfrm>
        </p:spPr>
        <p:txBody>
          <a:bodyPr/>
          <a:lstStyle/>
          <a:p>
            <a:r>
              <a:rPr lang="en-US" b="1" dirty="0" smtClean="0">
                <a:solidFill>
                  <a:schemeClr val="tx1">
                    <a:lumMod val="95000"/>
                    <a:lumOff val="5000"/>
                  </a:schemeClr>
                </a:solidFill>
                <a:latin typeface="Times New Roman" pitchFamily="18" charset="0"/>
                <a:cs typeface="Times New Roman" pitchFamily="18" charset="0"/>
              </a:rPr>
              <a:t>7.</a:t>
            </a:r>
            <a:r>
              <a:rPr lang="en-IN" b="1" dirty="0">
                <a:solidFill>
                  <a:schemeClr val="tx1">
                    <a:lumMod val="95000"/>
                    <a:lumOff val="5000"/>
                  </a:schemeClr>
                </a:solidFill>
                <a:latin typeface="Times New Roman" pitchFamily="18" charset="0"/>
                <a:cs typeface="Times New Roman" pitchFamily="18" charset="0"/>
              </a:rPr>
              <a:t> </a:t>
            </a:r>
            <a:r>
              <a:rPr lang="en-IN" b="1" u="sng" dirty="0">
                <a:solidFill>
                  <a:schemeClr val="tx1">
                    <a:lumMod val="95000"/>
                    <a:lumOff val="5000"/>
                  </a:schemeClr>
                </a:solidFill>
                <a:latin typeface="Times New Roman" pitchFamily="18" charset="0"/>
                <a:cs typeface="Times New Roman" pitchFamily="18" charset="0"/>
              </a:rPr>
              <a:t>Bibliography</a:t>
            </a:r>
          </a:p>
        </p:txBody>
      </p:sp>
      <p:sp>
        <p:nvSpPr>
          <p:cNvPr id="3" name="Content Placeholder 2"/>
          <p:cNvSpPr>
            <a:spLocks noGrp="1"/>
          </p:cNvSpPr>
          <p:nvPr>
            <p:ph idx="1"/>
          </p:nvPr>
        </p:nvSpPr>
        <p:spPr>
          <a:xfrm>
            <a:off x="457200" y="1340768"/>
            <a:ext cx="8229600" cy="5328592"/>
          </a:xfrm>
        </p:spPr>
        <p:txBody>
          <a:bodyPr>
            <a:normAutofit fontScale="55000" lnSpcReduction="20000"/>
          </a:bodyPr>
          <a:lstStyle/>
          <a:p>
            <a:pPr>
              <a:buFont typeface="Wingdings" pitchFamily="2" charset="2"/>
              <a:buChar char="v"/>
            </a:pPr>
            <a:r>
              <a:rPr lang="en-IN" dirty="0" err="1" smtClean="0">
                <a:latin typeface="Times New Roman" pitchFamily="18" charset="0"/>
                <a:cs typeface="Times New Roman" pitchFamily="18" charset="0"/>
              </a:rPr>
              <a:t>Tanenbaum</a:t>
            </a:r>
            <a:r>
              <a:rPr lang="en-IN" dirty="0">
                <a:latin typeface="Times New Roman" pitchFamily="18" charset="0"/>
                <a:cs typeface="Times New Roman" pitchFamily="18" charset="0"/>
              </a:rPr>
              <a:t>, A. S., &amp; </a:t>
            </a:r>
            <a:r>
              <a:rPr lang="en-IN" dirty="0" err="1">
                <a:latin typeface="Times New Roman" pitchFamily="18" charset="0"/>
                <a:cs typeface="Times New Roman" pitchFamily="18" charset="0"/>
              </a:rPr>
              <a:t>Bos</a:t>
            </a:r>
            <a:r>
              <a:rPr lang="en-IN" dirty="0">
                <a:latin typeface="Times New Roman" pitchFamily="18" charset="0"/>
                <a:cs typeface="Times New Roman" pitchFamily="18" charset="0"/>
              </a:rPr>
              <a:t>, H. (2014). Modern Operating Systems (4th ed.). Pearson</a:t>
            </a:r>
            <a:r>
              <a:rPr lang="en-IN" dirty="0" smtClean="0">
                <a:latin typeface="Times New Roman" pitchFamily="18" charset="0"/>
                <a:cs typeface="Times New Roman" pitchFamily="18" charset="0"/>
              </a:rPr>
              <a:t>.</a:t>
            </a:r>
          </a:p>
          <a:p>
            <a:pPr>
              <a:buFont typeface="Wingdings" pitchFamily="2" charset="2"/>
              <a:buChar char="v"/>
            </a:pPr>
            <a:r>
              <a:rPr lang="en-IN" dirty="0" err="1" smtClean="0">
                <a:latin typeface="Times New Roman" pitchFamily="18" charset="0"/>
                <a:cs typeface="Times New Roman" pitchFamily="18" charset="0"/>
              </a:rPr>
              <a:t>Silberschatz</a:t>
            </a:r>
            <a:r>
              <a:rPr lang="en-IN" dirty="0">
                <a:latin typeface="Times New Roman" pitchFamily="18" charset="0"/>
                <a:cs typeface="Times New Roman" pitchFamily="18" charset="0"/>
              </a:rPr>
              <a:t>, A., Galvin, P. B., &amp; Gagne, G. (2018). Operating System Concepts (10th ed.). Wiley</a:t>
            </a:r>
            <a:r>
              <a:rPr lang="en-IN" dirty="0" smtClean="0">
                <a:latin typeface="Times New Roman" pitchFamily="18" charset="0"/>
                <a:cs typeface="Times New Roman" pitchFamily="18" charset="0"/>
              </a:rPr>
              <a:t>.</a:t>
            </a:r>
          </a:p>
          <a:p>
            <a:pPr>
              <a:buFont typeface="Wingdings" pitchFamily="2" charset="2"/>
              <a:buChar char="v"/>
            </a:pPr>
            <a:r>
              <a:rPr lang="en-IN" dirty="0" err="1" smtClean="0">
                <a:latin typeface="Times New Roman" pitchFamily="18" charset="0"/>
                <a:cs typeface="Times New Roman" pitchFamily="18" charset="0"/>
              </a:rPr>
              <a:t>Cormen</a:t>
            </a:r>
            <a:r>
              <a:rPr lang="en-IN" dirty="0">
                <a:latin typeface="Times New Roman" pitchFamily="18" charset="0"/>
                <a:cs typeface="Times New Roman" pitchFamily="18" charset="0"/>
              </a:rPr>
              <a:t>, T. H., </a:t>
            </a:r>
            <a:r>
              <a:rPr lang="en-IN" dirty="0" err="1">
                <a:latin typeface="Times New Roman" pitchFamily="18" charset="0"/>
                <a:cs typeface="Times New Roman" pitchFamily="18" charset="0"/>
              </a:rPr>
              <a:t>Leiserson</a:t>
            </a:r>
            <a:r>
              <a:rPr lang="en-IN" dirty="0">
                <a:latin typeface="Times New Roman" pitchFamily="18" charset="0"/>
                <a:cs typeface="Times New Roman" pitchFamily="18" charset="0"/>
              </a:rPr>
              <a:t>, C. E., </a:t>
            </a:r>
            <a:r>
              <a:rPr lang="en-IN" dirty="0" err="1">
                <a:latin typeface="Times New Roman" pitchFamily="18" charset="0"/>
                <a:cs typeface="Times New Roman" pitchFamily="18" charset="0"/>
              </a:rPr>
              <a:t>Rivest</a:t>
            </a:r>
            <a:r>
              <a:rPr lang="en-IN" dirty="0">
                <a:latin typeface="Times New Roman" pitchFamily="18" charset="0"/>
                <a:cs typeface="Times New Roman" pitchFamily="18" charset="0"/>
              </a:rPr>
              <a:t>, R. L., &amp; Stein, C. (2009). Introduction to Algorithms (3rd ed.). MIT Press</a:t>
            </a:r>
            <a:r>
              <a:rPr lang="en-IN" dirty="0" smtClean="0">
                <a:latin typeface="Times New Roman" pitchFamily="18" charset="0"/>
                <a:cs typeface="Times New Roman" pitchFamily="18" charset="0"/>
              </a:rPr>
              <a:t>.</a:t>
            </a:r>
          </a:p>
          <a:p>
            <a:pPr>
              <a:buFont typeface="Wingdings" pitchFamily="2" charset="2"/>
              <a:buChar char="v"/>
            </a:pPr>
            <a:r>
              <a:rPr lang="en-IN" dirty="0" err="1" smtClean="0">
                <a:latin typeface="Times New Roman" pitchFamily="18" charset="0"/>
                <a:cs typeface="Times New Roman" pitchFamily="18" charset="0"/>
              </a:rPr>
              <a:t>Gao</a:t>
            </a:r>
            <a:r>
              <a:rPr lang="en-IN" dirty="0">
                <a:latin typeface="Times New Roman" pitchFamily="18" charset="0"/>
                <a:cs typeface="Times New Roman" pitchFamily="18" charset="0"/>
              </a:rPr>
              <a:t>, X., &amp; </a:t>
            </a:r>
            <a:r>
              <a:rPr lang="en-IN" dirty="0" err="1">
                <a:latin typeface="Times New Roman" pitchFamily="18" charset="0"/>
                <a:cs typeface="Times New Roman" pitchFamily="18" charset="0"/>
              </a:rPr>
              <a:t>Zang</a:t>
            </a:r>
            <a:r>
              <a:rPr lang="en-IN" dirty="0">
                <a:latin typeface="Times New Roman" pitchFamily="18" charset="0"/>
                <a:cs typeface="Times New Roman" pitchFamily="18" charset="0"/>
              </a:rPr>
              <a:t>, B. (2009</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Efficient deadlock detection in distributed systems and networks. IEEE Transactions on Parallel and Distributed Systems, 20(3), 337-349</a:t>
            </a:r>
            <a:r>
              <a:rPr lang="en-IN" dirty="0" smtClean="0">
                <a:latin typeface="Times New Roman" pitchFamily="18" charset="0"/>
                <a:cs typeface="Times New Roman" pitchFamily="18" charset="0"/>
              </a:rPr>
              <a:t>.</a:t>
            </a:r>
          </a:p>
          <a:p>
            <a:pPr>
              <a:buFont typeface="Wingdings" pitchFamily="2" charset="2"/>
              <a:buChar char="v"/>
            </a:pPr>
            <a:r>
              <a:rPr lang="en-IN" dirty="0" smtClean="0">
                <a:latin typeface="Times New Roman" pitchFamily="18" charset="0"/>
                <a:cs typeface="Times New Roman" pitchFamily="18" charset="0"/>
              </a:rPr>
              <a:t>Gamble</a:t>
            </a:r>
            <a:r>
              <a:rPr lang="en-IN" dirty="0">
                <a:latin typeface="Times New Roman" pitchFamily="18" charset="0"/>
                <a:cs typeface="Times New Roman" pitchFamily="18" charset="0"/>
              </a:rPr>
              <a:t>, R. F., &amp; </a:t>
            </a:r>
            <a:r>
              <a:rPr lang="en-IN" dirty="0" err="1">
                <a:latin typeface="Times New Roman" pitchFamily="18" charset="0"/>
                <a:cs typeface="Times New Roman" pitchFamily="18" charset="0"/>
              </a:rPr>
              <a:t>Siewiorek</a:t>
            </a:r>
            <a:r>
              <a:rPr lang="en-IN" dirty="0">
                <a:latin typeface="Times New Roman" pitchFamily="18" charset="0"/>
                <a:cs typeface="Times New Roman" pitchFamily="18" charset="0"/>
              </a:rPr>
              <a:t>, D. P. (1976). Deadlock detection in a distributed data base system. ACM Transactions on Database Systems (TODS), 1(3), 206-221</a:t>
            </a:r>
            <a:r>
              <a:rPr lang="en-IN" dirty="0" smtClean="0">
                <a:latin typeface="Times New Roman" pitchFamily="18" charset="0"/>
                <a:cs typeface="Times New Roman" pitchFamily="18" charset="0"/>
              </a:rPr>
              <a:t>.</a:t>
            </a:r>
          </a:p>
          <a:p>
            <a:pPr>
              <a:buFont typeface="Wingdings" pitchFamily="2" charset="2"/>
              <a:buChar char="v"/>
            </a:pPr>
            <a:r>
              <a:rPr lang="en-IN" dirty="0" smtClean="0">
                <a:latin typeface="Times New Roman" pitchFamily="18" charset="0"/>
                <a:cs typeface="Times New Roman" pitchFamily="18" charset="0"/>
              </a:rPr>
              <a:t>Ford</a:t>
            </a:r>
            <a:r>
              <a:rPr lang="en-IN" dirty="0">
                <a:latin typeface="Times New Roman" pitchFamily="18" charset="0"/>
                <a:cs typeface="Times New Roman" pitchFamily="18" charset="0"/>
              </a:rPr>
              <a:t>, L. R., &amp; Fulkerson, D. R. (1962). Flows in Networks. Princeton University Press</a:t>
            </a:r>
            <a:r>
              <a:rPr lang="en-IN" dirty="0" smtClean="0">
                <a:latin typeface="Times New Roman" pitchFamily="18" charset="0"/>
                <a:cs typeface="Times New Roman" pitchFamily="18" charset="0"/>
              </a:rPr>
              <a:t>.</a:t>
            </a:r>
          </a:p>
          <a:p>
            <a:pPr>
              <a:buFont typeface="Wingdings" pitchFamily="2" charset="2"/>
              <a:buChar char="v"/>
            </a:pPr>
            <a:r>
              <a:rPr lang="en-IN" dirty="0" err="1" smtClean="0">
                <a:latin typeface="Times New Roman" pitchFamily="18" charset="0"/>
                <a:cs typeface="Times New Roman" pitchFamily="18" charset="0"/>
              </a:rPr>
              <a:t>NetworkX</a:t>
            </a:r>
            <a:r>
              <a:rPr lang="en-IN" dirty="0" smtClean="0">
                <a:latin typeface="Times New Roman" pitchFamily="18" charset="0"/>
                <a:cs typeface="Times New Roman" pitchFamily="18" charset="0"/>
              </a:rPr>
              <a:t> </a:t>
            </a:r>
            <a:r>
              <a:rPr lang="en-IN" dirty="0">
                <a:latin typeface="Times New Roman" pitchFamily="18" charset="0"/>
                <a:cs typeface="Times New Roman" pitchFamily="18" charset="0"/>
              </a:rPr>
              <a:t>Developers. (2021). </a:t>
            </a:r>
            <a:r>
              <a:rPr lang="en-IN" dirty="0" err="1">
                <a:latin typeface="Times New Roman" pitchFamily="18" charset="0"/>
                <a:cs typeface="Times New Roman" pitchFamily="18" charset="0"/>
              </a:rPr>
              <a:t>NetworkX</a:t>
            </a:r>
            <a:r>
              <a:rPr lang="en-IN" dirty="0">
                <a:latin typeface="Times New Roman" pitchFamily="18" charset="0"/>
                <a:cs typeface="Times New Roman" pitchFamily="18" charset="0"/>
              </a:rPr>
              <a:t> documentation. https://networkx.github.io/documentation/stable/Matplotlib Development Team. (2021). </a:t>
            </a:r>
            <a:endParaRPr lang="en-IN" dirty="0" smtClean="0">
              <a:latin typeface="Times New Roman" pitchFamily="18" charset="0"/>
              <a:cs typeface="Times New Roman" pitchFamily="18" charset="0"/>
            </a:endParaRPr>
          </a:p>
          <a:p>
            <a:pPr>
              <a:buFont typeface="Wingdings" pitchFamily="2" charset="2"/>
              <a:buChar char="v"/>
            </a:pPr>
            <a:r>
              <a:rPr lang="en-IN" dirty="0" err="1" smtClean="0">
                <a:latin typeface="Times New Roman" pitchFamily="18" charset="0"/>
                <a:cs typeface="Times New Roman" pitchFamily="18" charset="0"/>
              </a:rPr>
              <a:t>Matplotlib</a:t>
            </a:r>
            <a:r>
              <a:rPr lang="en-IN" dirty="0">
                <a:latin typeface="Times New Roman" pitchFamily="18" charset="0"/>
                <a:cs typeface="Times New Roman" pitchFamily="18" charset="0"/>
              </a:rPr>
              <a:t>: A 2D plotting library. https://matplotlib.org/stable/index.htmlPython Software Foundation. (2021). </a:t>
            </a:r>
            <a:endParaRPr lang="en-IN" dirty="0" smtClean="0">
              <a:latin typeface="Times New Roman" pitchFamily="18" charset="0"/>
              <a:cs typeface="Times New Roman" pitchFamily="18" charset="0"/>
            </a:endParaRPr>
          </a:p>
          <a:p>
            <a:pPr>
              <a:buFont typeface="Wingdings" pitchFamily="2" charset="2"/>
              <a:buChar char="v"/>
            </a:pPr>
            <a:r>
              <a:rPr lang="en-IN" dirty="0" smtClean="0">
                <a:latin typeface="Times New Roman" pitchFamily="18" charset="0"/>
                <a:cs typeface="Times New Roman" pitchFamily="18" charset="0"/>
              </a:rPr>
              <a:t>Python </a:t>
            </a:r>
            <a:r>
              <a:rPr lang="en-IN" dirty="0">
                <a:latin typeface="Times New Roman" pitchFamily="18" charset="0"/>
                <a:cs typeface="Times New Roman" pitchFamily="18" charset="0"/>
              </a:rPr>
              <a:t>language reference, version 3.10. https://docs.python.org/3/reference/index.htmlGitHub. (2021). </a:t>
            </a:r>
            <a:endParaRPr lang="en-IN" dirty="0" smtClean="0">
              <a:latin typeface="Times New Roman" pitchFamily="18" charset="0"/>
              <a:cs typeface="Times New Roman" pitchFamily="18" charset="0"/>
            </a:endParaRPr>
          </a:p>
          <a:p>
            <a:pPr>
              <a:buFont typeface="Wingdings" pitchFamily="2" charset="2"/>
              <a:buChar char="v"/>
            </a:pPr>
            <a:r>
              <a:rPr lang="en-IN" dirty="0" err="1" smtClean="0">
                <a:latin typeface="Times New Roman" pitchFamily="18" charset="0"/>
                <a:cs typeface="Times New Roman" pitchFamily="18" charset="0"/>
              </a:rPr>
              <a:t>GitHub</a:t>
            </a:r>
            <a:r>
              <a:rPr lang="en-IN" dirty="0">
                <a:latin typeface="Times New Roman" pitchFamily="18" charset="0"/>
                <a:cs typeface="Times New Roman" pitchFamily="18" charset="0"/>
              </a:rPr>
              <a:t>: Where the world builds software. https://github.com/</a:t>
            </a:r>
          </a:p>
        </p:txBody>
      </p:sp>
    </p:spTree>
    <p:extLst>
      <p:ext uri="{BB962C8B-B14F-4D97-AF65-F5344CB8AC3E}">
        <p14:creationId xmlns:p14="http://schemas.microsoft.com/office/powerpoint/2010/main" val="4121811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301006"/>
          </a:xfrm>
        </p:spPr>
        <p:txBody>
          <a:bodyPr>
            <a:normAutofit fontScale="90000"/>
          </a:bodyPr>
          <a:lstStyle/>
          <a:p>
            <a:r>
              <a:rPr lang="en-US" b="1" dirty="0" smtClean="0">
                <a:solidFill>
                  <a:schemeClr val="tx1">
                    <a:lumMod val="95000"/>
                    <a:lumOff val="5000"/>
                  </a:schemeClr>
                </a:solidFill>
                <a:latin typeface="Times New Roman" pitchFamily="18" charset="0"/>
                <a:cs typeface="Times New Roman" pitchFamily="18" charset="0"/>
              </a:rPr>
              <a:t>8.</a:t>
            </a:r>
            <a:r>
              <a:rPr lang="en-IN" b="1" dirty="0">
                <a:solidFill>
                  <a:schemeClr val="tx1">
                    <a:lumMod val="95000"/>
                    <a:lumOff val="5000"/>
                  </a:schemeClr>
                </a:solidFill>
                <a:latin typeface="Times New Roman" pitchFamily="18" charset="0"/>
                <a:cs typeface="Times New Roman" pitchFamily="18" charset="0"/>
              </a:rPr>
              <a:t> </a:t>
            </a:r>
            <a:r>
              <a:rPr lang="en-IN" b="1" u="sng" dirty="0">
                <a:solidFill>
                  <a:schemeClr val="tx1">
                    <a:lumMod val="95000"/>
                    <a:lumOff val="5000"/>
                  </a:schemeClr>
                </a:solidFill>
                <a:latin typeface="Times New Roman" pitchFamily="18" charset="0"/>
                <a:cs typeface="Times New Roman" pitchFamily="18" charset="0"/>
              </a:rPr>
              <a:t>Annexure</a:t>
            </a:r>
            <a:r>
              <a:rPr lang="en-IN" dirty="0">
                <a:solidFill>
                  <a:schemeClr val="accent2">
                    <a:lumMod val="50000"/>
                  </a:schemeClr>
                </a:solidFill>
                <a:latin typeface="Times New Roman" pitchFamily="18" charset="0"/>
                <a:cs typeface="Times New Roman" pitchFamily="18" charset="0"/>
              </a:rPr>
              <a:t/>
            </a:r>
            <a:br>
              <a:rPr lang="en-IN" dirty="0">
                <a:solidFill>
                  <a:schemeClr val="accent2">
                    <a:lumMod val="50000"/>
                  </a:schemeClr>
                </a:solidFill>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457200" y="1110342"/>
            <a:ext cx="8229600" cy="5631025"/>
          </a:xfrm>
        </p:spPr>
        <p:txBody>
          <a:bodyPr>
            <a:normAutofit fontScale="70000" lnSpcReduction="20000"/>
          </a:bodyPr>
          <a:lstStyle/>
          <a:p>
            <a:pPr marL="0" indent="0">
              <a:buNone/>
            </a:pPr>
            <a:r>
              <a:rPr lang="en-US" dirty="0">
                <a:latin typeface="Times New Roman" pitchFamily="18" charset="0"/>
                <a:cs typeface="Times New Roman" pitchFamily="18" charset="0"/>
              </a:rPr>
              <a:t>In the context of a project report, an annexure typically includes supplementary information that supports or complements the main content of the report. Annexure materials are often additional documents, data sets, code snippets, or any other information that may be referenced in the report but is not part of the main body. Below, I provide examples of what you might include in an annexure for your "Deadlock Detection in Scheduling" project</a:t>
            </a:r>
            <a:r>
              <a:rPr lang="en-US" dirty="0" smtClean="0">
                <a:latin typeface="Times New Roman" pitchFamily="18" charset="0"/>
                <a:cs typeface="Times New Roman" pitchFamily="18" charset="0"/>
              </a:rPr>
              <a:t>:</a:t>
            </a:r>
          </a:p>
          <a:p>
            <a:pPr>
              <a:buFont typeface="Wingdings" pitchFamily="2" charset="2"/>
              <a:buChar char="v"/>
            </a:pPr>
            <a:r>
              <a:rPr lang="en-US" b="1" dirty="0" smtClean="0">
                <a:latin typeface="Times New Roman" pitchFamily="18" charset="0"/>
                <a:cs typeface="Times New Roman" pitchFamily="18" charset="0"/>
              </a:rPr>
              <a:t>Annexure </a:t>
            </a:r>
            <a:r>
              <a:rPr lang="en-US" b="1" dirty="0">
                <a:latin typeface="Times New Roman" pitchFamily="18" charset="0"/>
                <a:cs typeface="Times New Roman" pitchFamily="18" charset="0"/>
              </a:rPr>
              <a:t>A:</a:t>
            </a:r>
            <a:r>
              <a:rPr lang="en-US" dirty="0">
                <a:latin typeface="Times New Roman" pitchFamily="18" charset="0"/>
                <a:cs typeface="Times New Roman" pitchFamily="18" charset="0"/>
              </a:rPr>
              <a:t> Source </a:t>
            </a:r>
            <a:r>
              <a:rPr lang="en-US" dirty="0" err="1">
                <a:latin typeface="Times New Roman" pitchFamily="18" charset="0"/>
                <a:cs typeface="Times New Roman" pitchFamily="18" charset="0"/>
              </a:rPr>
              <a:t>CodeAttach</a:t>
            </a:r>
            <a:r>
              <a:rPr lang="en-US" dirty="0">
                <a:latin typeface="Times New Roman" pitchFamily="18" charset="0"/>
                <a:cs typeface="Times New Roman" pitchFamily="18" charset="0"/>
              </a:rPr>
              <a:t> the complete source code for the deadlock detection algorithm and any associated classes or functions</a:t>
            </a:r>
            <a:r>
              <a:rPr lang="en-US" dirty="0" smtClean="0">
                <a:latin typeface="Times New Roman" pitchFamily="18" charset="0"/>
                <a:cs typeface="Times New Roman" pitchFamily="18" charset="0"/>
              </a:rPr>
              <a:t>.</a:t>
            </a:r>
          </a:p>
          <a:p>
            <a:pPr>
              <a:buFont typeface="Wingdings" pitchFamily="2" charset="2"/>
              <a:buChar char="v"/>
            </a:pPr>
            <a:r>
              <a:rPr lang="en-US" b="1" dirty="0" smtClean="0">
                <a:latin typeface="Times New Roman" pitchFamily="18" charset="0"/>
                <a:cs typeface="Times New Roman" pitchFamily="18" charset="0"/>
              </a:rPr>
              <a:t>Annexure </a:t>
            </a:r>
            <a:r>
              <a:rPr lang="en-US" b="1" dirty="0">
                <a:latin typeface="Times New Roman" pitchFamily="18" charset="0"/>
                <a:cs typeface="Times New Roman" pitchFamily="18" charset="0"/>
              </a:rPr>
              <a:t>B: </a:t>
            </a:r>
            <a:r>
              <a:rPr lang="en-US" dirty="0">
                <a:latin typeface="Times New Roman" pitchFamily="18" charset="0"/>
                <a:cs typeface="Times New Roman" pitchFamily="18" charset="0"/>
              </a:rPr>
              <a:t>Graph </a:t>
            </a:r>
            <a:r>
              <a:rPr lang="en-US" dirty="0" err="1">
                <a:latin typeface="Times New Roman" pitchFamily="18" charset="0"/>
                <a:cs typeface="Times New Roman" pitchFamily="18" charset="0"/>
              </a:rPr>
              <a:t>VisualizationInclude</a:t>
            </a:r>
            <a:r>
              <a:rPr lang="en-US" dirty="0">
                <a:latin typeface="Times New Roman" pitchFamily="18" charset="0"/>
                <a:cs typeface="Times New Roman" pitchFamily="18" charset="0"/>
              </a:rPr>
              <a:t> visual representations of WAIT-FOR graphs used in your project to illustrate process dependencies</a:t>
            </a:r>
            <a:r>
              <a:rPr lang="en-US" dirty="0" smtClean="0">
                <a:latin typeface="Times New Roman" pitchFamily="18" charset="0"/>
                <a:cs typeface="Times New Roman" pitchFamily="18" charset="0"/>
              </a:rPr>
              <a:t>.</a:t>
            </a:r>
          </a:p>
          <a:p>
            <a:pPr>
              <a:buFont typeface="Wingdings" pitchFamily="2" charset="2"/>
              <a:buChar char="v"/>
            </a:pPr>
            <a:r>
              <a:rPr lang="en-US" b="1" dirty="0" smtClean="0">
                <a:latin typeface="Times New Roman" pitchFamily="18" charset="0"/>
                <a:cs typeface="Times New Roman" pitchFamily="18" charset="0"/>
              </a:rPr>
              <a:t>Annexure </a:t>
            </a:r>
            <a:r>
              <a:rPr lang="en-US" b="1" dirty="0">
                <a:latin typeface="Times New Roman" pitchFamily="18" charset="0"/>
                <a:cs typeface="Times New Roman" pitchFamily="18" charset="0"/>
              </a:rPr>
              <a:t>C: </a:t>
            </a:r>
            <a:r>
              <a:rPr lang="en-US" dirty="0">
                <a:latin typeface="Times New Roman" pitchFamily="18" charset="0"/>
                <a:cs typeface="Times New Roman" pitchFamily="18" charset="0"/>
              </a:rPr>
              <a:t>Test Data and </a:t>
            </a:r>
            <a:r>
              <a:rPr lang="en-US" dirty="0" err="1">
                <a:latin typeface="Times New Roman" pitchFamily="18" charset="0"/>
                <a:cs typeface="Times New Roman" pitchFamily="18" charset="0"/>
              </a:rPr>
              <a:t>ResultsProvide</a:t>
            </a:r>
            <a:r>
              <a:rPr lang="en-US" dirty="0">
                <a:latin typeface="Times New Roman" pitchFamily="18" charset="0"/>
                <a:cs typeface="Times New Roman" pitchFamily="18" charset="0"/>
              </a:rPr>
              <a:t> detailed test data sets used during the project's testing phase and the corresponding results</a:t>
            </a:r>
            <a:r>
              <a:rPr lang="en-US" dirty="0" smtClean="0">
                <a:latin typeface="Times New Roman" pitchFamily="18" charset="0"/>
                <a:cs typeface="Times New Roman" pitchFamily="18" charset="0"/>
              </a:rPr>
              <a:t>.</a:t>
            </a:r>
          </a:p>
          <a:p>
            <a:pPr>
              <a:buFont typeface="Wingdings" pitchFamily="2" charset="2"/>
              <a:buChar char="v"/>
            </a:pPr>
            <a:r>
              <a:rPr lang="en-US" b="1" dirty="0">
                <a:latin typeface="Times New Roman" pitchFamily="18" charset="0"/>
                <a:cs typeface="Times New Roman" pitchFamily="18" charset="0"/>
              </a:rPr>
              <a:t>Annexure D: </a:t>
            </a:r>
            <a:r>
              <a:rPr lang="en-US" dirty="0" smtClean="0">
                <a:latin typeface="Times New Roman" pitchFamily="18" charset="0"/>
                <a:cs typeface="Times New Roman" pitchFamily="18" charset="0"/>
              </a:rPr>
              <a:t>Performance </a:t>
            </a:r>
            <a:r>
              <a:rPr lang="en-US" dirty="0" err="1">
                <a:latin typeface="Times New Roman" pitchFamily="18" charset="0"/>
                <a:cs typeface="Times New Roman" pitchFamily="18" charset="0"/>
              </a:rPr>
              <a:t>MetricsInclude</a:t>
            </a:r>
            <a:r>
              <a:rPr lang="en-US" dirty="0">
                <a:latin typeface="Times New Roman" pitchFamily="18" charset="0"/>
                <a:cs typeface="Times New Roman" pitchFamily="18" charset="0"/>
              </a:rPr>
              <a:t> performance metrics, such as execution time and memory usage, for various test cases.</a:t>
            </a:r>
          </a:p>
          <a:p>
            <a:pPr marL="0" indent="0">
              <a:buNone/>
            </a:pP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952030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latin typeface="Times New Roman" pitchFamily="18" charset="0"/>
                <a:cs typeface="Times New Roman" pitchFamily="18" charset="0"/>
              </a:rPr>
              <a:t>ACKNOWLEDGEMENT</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marL="0" indent="0">
              <a:buNone/>
            </a:pPr>
            <a:r>
              <a:rPr lang="en-US" sz="3500" b="1" dirty="0">
                <a:solidFill>
                  <a:schemeClr val="accent2">
                    <a:lumMod val="50000"/>
                  </a:schemeClr>
                </a:solidFill>
                <a:latin typeface="Times New Roman" pitchFamily="18" charset="0"/>
                <a:cs typeface="Times New Roman" pitchFamily="18" charset="0"/>
              </a:rPr>
              <a:t>I wish to express my sincere gratitude to </a:t>
            </a:r>
            <a:r>
              <a:rPr lang="en-US" sz="3500" b="1" dirty="0" smtClean="0">
                <a:solidFill>
                  <a:schemeClr val="accent2">
                    <a:lumMod val="50000"/>
                  </a:schemeClr>
                </a:solidFill>
                <a:latin typeface="Times New Roman" pitchFamily="18" charset="0"/>
                <a:cs typeface="Times New Roman" pitchFamily="18" charset="0"/>
              </a:rPr>
              <a:t>Mr. </a:t>
            </a:r>
            <a:r>
              <a:rPr lang="en-US" sz="3500" b="1" dirty="0" err="1" smtClean="0">
                <a:solidFill>
                  <a:schemeClr val="accent2">
                    <a:lumMod val="50000"/>
                  </a:schemeClr>
                </a:solidFill>
                <a:latin typeface="Times New Roman" pitchFamily="18" charset="0"/>
                <a:cs typeface="Times New Roman" pitchFamily="18" charset="0"/>
              </a:rPr>
              <a:t>Aman</a:t>
            </a:r>
            <a:r>
              <a:rPr lang="en-US" sz="3500" b="1" dirty="0" smtClean="0">
                <a:solidFill>
                  <a:schemeClr val="accent2">
                    <a:lumMod val="50000"/>
                  </a:schemeClr>
                </a:solidFill>
                <a:latin typeface="Times New Roman" pitchFamily="18" charset="0"/>
                <a:cs typeface="Times New Roman" pitchFamily="18" charset="0"/>
              </a:rPr>
              <a:t> </a:t>
            </a:r>
            <a:r>
              <a:rPr lang="en-US" sz="3500" b="1" dirty="0" err="1" smtClean="0">
                <a:solidFill>
                  <a:schemeClr val="accent2">
                    <a:lumMod val="50000"/>
                  </a:schemeClr>
                </a:solidFill>
                <a:latin typeface="Times New Roman" pitchFamily="18" charset="0"/>
                <a:cs typeface="Times New Roman" pitchFamily="18" charset="0"/>
              </a:rPr>
              <a:t>kumar</a:t>
            </a:r>
            <a:r>
              <a:rPr lang="en-US" sz="3500" b="1" dirty="0" smtClean="0">
                <a:solidFill>
                  <a:schemeClr val="accent2">
                    <a:lumMod val="50000"/>
                  </a:schemeClr>
                </a:solidFill>
                <a:latin typeface="Times New Roman" pitchFamily="18" charset="0"/>
                <a:cs typeface="Times New Roman" pitchFamily="18" charset="0"/>
              </a:rPr>
              <a:t> </a:t>
            </a:r>
            <a:r>
              <a:rPr lang="en-US" sz="3500" b="1" dirty="0">
                <a:solidFill>
                  <a:schemeClr val="accent2">
                    <a:lumMod val="50000"/>
                  </a:schemeClr>
                </a:solidFill>
                <a:latin typeface="Times New Roman" pitchFamily="18" charset="0"/>
                <a:cs typeface="Times New Roman" pitchFamily="18" charset="0"/>
              </a:rPr>
              <a:t>for her unwavering support and </a:t>
            </a:r>
            <a:r>
              <a:rPr lang="en-US" sz="3500" b="1" dirty="0" smtClean="0">
                <a:solidFill>
                  <a:schemeClr val="accent2">
                    <a:lumMod val="50000"/>
                  </a:schemeClr>
                </a:solidFill>
                <a:latin typeface="Times New Roman" pitchFamily="18" charset="0"/>
                <a:cs typeface="Times New Roman" pitchFamily="18" charset="0"/>
              </a:rPr>
              <a:t>assistance </a:t>
            </a:r>
            <a:r>
              <a:rPr lang="en-US" sz="3500" b="1" dirty="0">
                <a:solidFill>
                  <a:schemeClr val="accent2">
                    <a:lumMod val="50000"/>
                  </a:schemeClr>
                </a:solidFill>
                <a:latin typeface="Times New Roman" pitchFamily="18" charset="0"/>
                <a:cs typeface="Times New Roman" pitchFamily="18" charset="0"/>
              </a:rPr>
              <a:t>throughout my project. I also extend my thanks to our </a:t>
            </a:r>
            <a:r>
              <a:rPr lang="en-US" sz="3500" b="1" dirty="0" smtClean="0">
                <a:solidFill>
                  <a:schemeClr val="accent2">
                    <a:lumMod val="50000"/>
                  </a:schemeClr>
                </a:solidFill>
                <a:latin typeface="Times New Roman" pitchFamily="18" charset="0"/>
                <a:cs typeface="Times New Roman" pitchFamily="18" charset="0"/>
              </a:rPr>
              <a:t>friends for </a:t>
            </a:r>
            <a:r>
              <a:rPr lang="en-US" sz="3500" b="1" dirty="0">
                <a:solidFill>
                  <a:schemeClr val="accent2">
                    <a:lumMod val="50000"/>
                  </a:schemeClr>
                </a:solidFill>
                <a:latin typeface="Times New Roman" pitchFamily="18" charset="0"/>
                <a:cs typeface="Times New Roman" pitchFamily="18" charset="0"/>
              </a:rPr>
              <a:t>providing me with the opportunity to work on a project titled </a:t>
            </a:r>
            <a:r>
              <a:rPr lang="en-US" sz="3500" b="1" dirty="0" smtClean="0">
                <a:solidFill>
                  <a:schemeClr val="accent2">
                    <a:lumMod val="50000"/>
                  </a:schemeClr>
                </a:solidFill>
                <a:latin typeface="Times New Roman" pitchFamily="18" charset="0"/>
                <a:cs typeface="Times New Roman" pitchFamily="18" charset="0"/>
              </a:rPr>
              <a:t>“Deadlock Detection in Scheduling". </a:t>
            </a:r>
            <a:r>
              <a:rPr lang="en-US" sz="3500" b="1" dirty="0">
                <a:solidFill>
                  <a:schemeClr val="accent2">
                    <a:lumMod val="50000"/>
                  </a:schemeClr>
                </a:solidFill>
                <a:latin typeface="Times New Roman" pitchFamily="18" charset="0"/>
                <a:cs typeface="Times New Roman" pitchFamily="18" charset="0"/>
              </a:rPr>
              <a:t>Their guidance and insights were instrumental in the successful completion of this project.</a:t>
            </a:r>
          </a:p>
          <a:p>
            <a:pPr marL="0" indent="0">
              <a:buNone/>
            </a:pPr>
            <a:endParaRPr lang="en-US" sz="3500" b="1" dirty="0">
              <a:solidFill>
                <a:schemeClr val="accent2">
                  <a:lumMod val="50000"/>
                </a:schemeClr>
              </a:solidFill>
              <a:latin typeface="Times New Roman" pitchFamily="18" charset="0"/>
              <a:cs typeface="Times New Roman" pitchFamily="18" charset="0"/>
            </a:endParaRPr>
          </a:p>
          <a:p>
            <a:pPr marL="0" indent="0">
              <a:buNone/>
            </a:pPr>
            <a:r>
              <a:rPr lang="en-US" sz="3500" b="1" dirty="0" err="1" smtClean="0">
                <a:solidFill>
                  <a:schemeClr val="accent2">
                    <a:lumMod val="50000"/>
                  </a:schemeClr>
                </a:solidFill>
                <a:latin typeface="Times New Roman" pitchFamily="18" charset="0"/>
                <a:cs typeface="Times New Roman" pitchFamily="18" charset="0"/>
              </a:rPr>
              <a:t>Pavan</a:t>
            </a:r>
            <a:r>
              <a:rPr lang="en-US" sz="3500" b="1" dirty="0" smtClean="0">
                <a:solidFill>
                  <a:schemeClr val="accent2">
                    <a:lumMod val="50000"/>
                  </a:schemeClr>
                </a:solidFill>
                <a:latin typeface="Times New Roman" pitchFamily="18" charset="0"/>
                <a:cs typeface="Times New Roman" pitchFamily="18" charset="0"/>
              </a:rPr>
              <a:t> </a:t>
            </a:r>
            <a:r>
              <a:rPr lang="en-US" sz="3500" b="1" dirty="0" err="1" smtClean="0">
                <a:solidFill>
                  <a:schemeClr val="accent2">
                    <a:lumMod val="50000"/>
                  </a:schemeClr>
                </a:solidFill>
                <a:latin typeface="Times New Roman" pitchFamily="18" charset="0"/>
                <a:cs typeface="Times New Roman" pitchFamily="18" charset="0"/>
              </a:rPr>
              <a:t>kumar</a:t>
            </a:r>
            <a:endParaRPr lang="en-US" sz="3500" b="1" dirty="0">
              <a:solidFill>
                <a:schemeClr val="accent2">
                  <a:lumMod val="50000"/>
                </a:schemeClr>
              </a:solidFill>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2588663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229600" cy="6192688"/>
          </a:xfrm>
        </p:spPr>
        <p:txBody>
          <a:bodyPr>
            <a:normAutofit fontScale="70000" lnSpcReduction="20000"/>
          </a:bodyPr>
          <a:lstStyle/>
          <a:p>
            <a:pPr>
              <a:buFont typeface="Wingdings" pitchFamily="2" charset="2"/>
              <a:buChar char="v"/>
            </a:pPr>
            <a:r>
              <a:rPr lang="en-US" b="1" dirty="0" smtClean="0">
                <a:latin typeface="Times New Roman" pitchFamily="18" charset="0"/>
                <a:cs typeface="Times New Roman" pitchFamily="18" charset="0"/>
              </a:rPr>
              <a:t>Annexure </a:t>
            </a:r>
            <a:r>
              <a:rPr lang="en-US" b="1" dirty="0">
                <a:latin typeface="Times New Roman" pitchFamily="18" charset="0"/>
                <a:cs typeface="Times New Roman" pitchFamily="18" charset="0"/>
              </a:rPr>
              <a:t>E: </a:t>
            </a:r>
            <a:r>
              <a:rPr lang="en-US" dirty="0" smtClean="0">
                <a:latin typeface="Times New Roman" pitchFamily="18" charset="0"/>
                <a:cs typeface="Times New Roman" pitchFamily="18" charset="0"/>
              </a:rPr>
              <a:t>User </a:t>
            </a:r>
            <a:r>
              <a:rPr lang="en-US" dirty="0" err="1">
                <a:latin typeface="Times New Roman" pitchFamily="18" charset="0"/>
                <a:cs typeface="Times New Roman" pitchFamily="18" charset="0"/>
              </a:rPr>
              <a:t>ManualIf</a:t>
            </a:r>
            <a:r>
              <a:rPr lang="en-US" dirty="0">
                <a:latin typeface="Times New Roman" pitchFamily="18" charset="0"/>
                <a:cs typeface="Times New Roman" pitchFamily="18" charset="0"/>
              </a:rPr>
              <a:t> applicable, create a user manual that explains how to use the deadlock detection software, including installation instructions and usage guidelines.</a:t>
            </a:r>
          </a:p>
          <a:p>
            <a:pPr>
              <a:buFont typeface="Wingdings" pitchFamily="2" charset="2"/>
              <a:buChar char="v"/>
            </a:pPr>
            <a:r>
              <a:rPr lang="en-US" b="1" dirty="0">
                <a:latin typeface="Times New Roman" pitchFamily="18" charset="0"/>
                <a:cs typeface="Times New Roman" pitchFamily="18" charset="0"/>
              </a:rPr>
              <a:t>Annexure F: </a:t>
            </a:r>
            <a:r>
              <a:rPr lang="en-US" dirty="0" err="1" smtClean="0">
                <a:latin typeface="Times New Roman" pitchFamily="18" charset="0"/>
                <a:cs typeface="Times New Roman" pitchFamily="18" charset="0"/>
              </a:rPr>
              <a:t>ScreenshotsInclude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additional screenshots of the deadlock detection system in action, showcasing its functionality and user interface.</a:t>
            </a:r>
          </a:p>
          <a:p>
            <a:pPr>
              <a:buFont typeface="Wingdings" pitchFamily="2" charset="2"/>
              <a:buChar char="v"/>
            </a:pPr>
            <a:r>
              <a:rPr lang="en-US" b="1" dirty="0">
                <a:latin typeface="Times New Roman" pitchFamily="18" charset="0"/>
                <a:cs typeface="Times New Roman" pitchFamily="18" charset="0"/>
              </a:rPr>
              <a:t>Annexure G: </a:t>
            </a:r>
            <a:r>
              <a:rPr lang="en-US" dirty="0" smtClean="0">
                <a:latin typeface="Times New Roman" pitchFamily="18" charset="0"/>
                <a:cs typeface="Times New Roman" pitchFamily="18" charset="0"/>
              </a:rPr>
              <a:t>Detailed </a:t>
            </a:r>
            <a:r>
              <a:rPr lang="en-US" dirty="0" err="1">
                <a:latin typeface="Times New Roman" pitchFamily="18" charset="0"/>
                <a:cs typeface="Times New Roman" pitchFamily="18" charset="0"/>
              </a:rPr>
              <a:t>AlgorithmsIf</a:t>
            </a:r>
            <a:r>
              <a:rPr lang="en-US" dirty="0">
                <a:latin typeface="Times New Roman" pitchFamily="18" charset="0"/>
                <a:cs typeface="Times New Roman" pitchFamily="18" charset="0"/>
              </a:rPr>
              <a:t> your report provides a high-level overview of algorithms, you can include detailed algorithm descriptions, </a:t>
            </a:r>
            <a:r>
              <a:rPr lang="en-US" dirty="0" err="1">
                <a:latin typeface="Times New Roman" pitchFamily="18" charset="0"/>
                <a:cs typeface="Times New Roman" pitchFamily="18" charset="0"/>
              </a:rPr>
              <a:t>pseudocode</a:t>
            </a:r>
            <a:r>
              <a:rPr lang="en-US" dirty="0">
                <a:latin typeface="Times New Roman" pitchFamily="18" charset="0"/>
                <a:cs typeface="Times New Roman" pitchFamily="18" charset="0"/>
              </a:rPr>
              <a:t>, or flowcharts in this annexure.</a:t>
            </a:r>
          </a:p>
          <a:p>
            <a:pPr>
              <a:buFont typeface="Wingdings" pitchFamily="2" charset="2"/>
              <a:buChar char="v"/>
            </a:pPr>
            <a:r>
              <a:rPr lang="en-US" b="1" dirty="0">
                <a:latin typeface="Times New Roman" pitchFamily="18" charset="0"/>
                <a:cs typeface="Times New Roman" pitchFamily="18" charset="0"/>
              </a:rPr>
              <a:t>Annexure H: </a:t>
            </a:r>
            <a:r>
              <a:rPr lang="en-US" dirty="0" smtClean="0">
                <a:latin typeface="Times New Roman" pitchFamily="18" charset="0"/>
                <a:cs typeface="Times New Roman" pitchFamily="18" charset="0"/>
              </a:rPr>
              <a:t>Additional </a:t>
            </a:r>
            <a:r>
              <a:rPr lang="en-US" dirty="0" err="1">
                <a:latin typeface="Times New Roman" pitchFamily="18" charset="0"/>
                <a:cs typeface="Times New Roman" pitchFamily="18" charset="0"/>
              </a:rPr>
              <a:t>DocumentationAny</a:t>
            </a:r>
            <a:r>
              <a:rPr lang="en-US" dirty="0">
                <a:latin typeface="Times New Roman" pitchFamily="18" charset="0"/>
                <a:cs typeface="Times New Roman" pitchFamily="18" charset="0"/>
              </a:rPr>
              <a:t> supplementary documentation, research papers, or resources that were referenced during the project.</a:t>
            </a:r>
          </a:p>
          <a:p>
            <a:pPr>
              <a:buFont typeface="Wingdings" pitchFamily="2" charset="2"/>
              <a:buChar char="v"/>
            </a:pPr>
            <a:r>
              <a:rPr lang="en-US" b="1" dirty="0">
                <a:latin typeface="Times New Roman" pitchFamily="18" charset="0"/>
                <a:cs typeface="Times New Roman" pitchFamily="18" charset="0"/>
              </a:rPr>
              <a:t>Annexure I: </a:t>
            </a:r>
            <a:r>
              <a:rPr lang="en-US" dirty="0" smtClean="0">
                <a:latin typeface="Times New Roman" pitchFamily="18" charset="0"/>
                <a:cs typeface="Times New Roman" pitchFamily="18" charset="0"/>
              </a:rPr>
              <a:t>Team </a:t>
            </a:r>
            <a:r>
              <a:rPr lang="en-US" dirty="0" err="1">
                <a:latin typeface="Times New Roman" pitchFamily="18" charset="0"/>
                <a:cs typeface="Times New Roman" pitchFamily="18" charset="0"/>
              </a:rPr>
              <a:t>CollaborationIf</a:t>
            </a:r>
            <a:r>
              <a:rPr lang="en-US" dirty="0">
                <a:latin typeface="Times New Roman" pitchFamily="18" charset="0"/>
                <a:cs typeface="Times New Roman" pitchFamily="18" charset="0"/>
              </a:rPr>
              <a:t> you worked with a team, you might include information about team members, their roles, and contributions to the project.</a:t>
            </a:r>
          </a:p>
          <a:p>
            <a:pPr>
              <a:buFont typeface="Wingdings" pitchFamily="2" charset="2"/>
              <a:buChar char="v"/>
            </a:pPr>
            <a:r>
              <a:rPr lang="en-US" b="1" dirty="0">
                <a:latin typeface="Times New Roman" pitchFamily="18" charset="0"/>
                <a:cs typeface="Times New Roman" pitchFamily="18" charset="0"/>
              </a:rPr>
              <a:t>Annexure J: </a:t>
            </a:r>
            <a:r>
              <a:rPr lang="en-US" dirty="0" smtClean="0">
                <a:latin typeface="Times New Roman" pitchFamily="18" charset="0"/>
                <a:cs typeface="Times New Roman" pitchFamily="18" charset="0"/>
              </a:rPr>
              <a:t>License </a:t>
            </a:r>
            <a:r>
              <a:rPr lang="en-US" dirty="0" err="1">
                <a:latin typeface="Times New Roman" pitchFamily="18" charset="0"/>
                <a:cs typeface="Times New Roman" pitchFamily="18" charset="0"/>
              </a:rPr>
              <a:t>InformationIf</a:t>
            </a:r>
            <a:r>
              <a:rPr lang="en-US" dirty="0">
                <a:latin typeface="Times New Roman" pitchFamily="18" charset="0"/>
                <a:cs typeface="Times New Roman" pitchFamily="18" charset="0"/>
              </a:rPr>
              <a:t> applicable, include license information for any third-party libraries or resources used in the project.</a:t>
            </a:r>
          </a:p>
          <a:p>
            <a:pPr>
              <a:buFont typeface="Wingdings" pitchFamily="2" charset="2"/>
              <a:buChar char="v"/>
            </a:pPr>
            <a:r>
              <a:rPr lang="en-US" b="1" dirty="0">
                <a:latin typeface="Times New Roman" pitchFamily="18" charset="0"/>
                <a:cs typeface="Times New Roman" pitchFamily="18" charset="0"/>
              </a:rPr>
              <a:t>Annexure K: </a:t>
            </a:r>
            <a:r>
              <a:rPr lang="en-US" dirty="0" err="1" smtClean="0">
                <a:latin typeface="Times New Roman" pitchFamily="18" charset="0"/>
                <a:cs typeface="Times New Roman" pitchFamily="18" charset="0"/>
              </a:rPr>
              <a:t>GlossaryCreate</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a glossary of technical terms and acronyms used throughout the report.</a:t>
            </a:r>
            <a:endParaRPr lang="en-IN" dirty="0">
              <a:latin typeface="Times New Roman" pitchFamily="18" charset="0"/>
              <a:cs typeface="Times New Roman" pitchFamily="18" charset="0"/>
            </a:endParaRPr>
          </a:p>
          <a:p>
            <a:pPr>
              <a:buFont typeface="Wingdings" pitchFamily="2" charset="2"/>
              <a:buChar char="v"/>
            </a:pPr>
            <a:endParaRPr lang="en-IN" dirty="0"/>
          </a:p>
        </p:txBody>
      </p:sp>
    </p:spTree>
    <p:extLst>
      <p:ext uri="{BB962C8B-B14F-4D97-AF65-F5344CB8AC3E}">
        <p14:creationId xmlns:p14="http://schemas.microsoft.com/office/powerpoint/2010/main" val="395799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latin typeface="Times New Roman" pitchFamily="18" charset="0"/>
                <a:cs typeface="Times New Roman" pitchFamily="18" charset="0"/>
              </a:rPr>
              <a:t>Table of Content</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v"/>
            </a:pPr>
            <a:r>
              <a:rPr lang="en-IN" dirty="0" smtClean="0">
                <a:solidFill>
                  <a:schemeClr val="accent2">
                    <a:lumMod val="50000"/>
                  </a:schemeClr>
                </a:solidFill>
                <a:latin typeface="Times New Roman" pitchFamily="18" charset="0"/>
                <a:cs typeface="Times New Roman" pitchFamily="18" charset="0"/>
              </a:rPr>
              <a:t>  Introduction</a:t>
            </a:r>
          </a:p>
          <a:p>
            <a:pPr>
              <a:buFont typeface="Wingdings" pitchFamily="2" charset="2"/>
              <a:buChar char="v"/>
            </a:pPr>
            <a:r>
              <a:rPr lang="en-IN" dirty="0" smtClean="0">
                <a:solidFill>
                  <a:schemeClr val="accent2">
                    <a:lumMod val="50000"/>
                  </a:schemeClr>
                </a:solidFill>
                <a:latin typeface="Times New Roman" pitchFamily="18" charset="0"/>
                <a:cs typeface="Times New Roman" pitchFamily="18" charset="0"/>
              </a:rPr>
              <a:t>  Objectives and Scope of the Project</a:t>
            </a:r>
          </a:p>
          <a:p>
            <a:pPr>
              <a:buFont typeface="Wingdings" pitchFamily="2" charset="2"/>
              <a:buChar char="v"/>
            </a:pPr>
            <a:r>
              <a:rPr lang="en-IN" dirty="0" smtClean="0">
                <a:solidFill>
                  <a:schemeClr val="accent2">
                    <a:lumMod val="50000"/>
                  </a:schemeClr>
                </a:solidFill>
                <a:latin typeface="Times New Roman" pitchFamily="18" charset="0"/>
                <a:cs typeface="Times New Roman" pitchFamily="18" charset="0"/>
              </a:rPr>
              <a:t>  Application Tools </a:t>
            </a:r>
          </a:p>
          <a:p>
            <a:pPr>
              <a:buFont typeface="Wingdings" pitchFamily="2" charset="2"/>
              <a:buChar char="v"/>
            </a:pPr>
            <a:r>
              <a:rPr lang="en-IN" dirty="0" smtClean="0">
                <a:solidFill>
                  <a:schemeClr val="accent2">
                    <a:lumMod val="50000"/>
                  </a:schemeClr>
                </a:solidFill>
                <a:latin typeface="Times New Roman" pitchFamily="18" charset="0"/>
                <a:cs typeface="Times New Roman" pitchFamily="18" charset="0"/>
              </a:rPr>
              <a:t>  Methodology/Flowchart or Algorithm  Implementation</a:t>
            </a:r>
          </a:p>
          <a:p>
            <a:pPr>
              <a:buFont typeface="Wingdings" pitchFamily="2" charset="2"/>
              <a:buChar char="v"/>
            </a:pPr>
            <a:r>
              <a:rPr lang="en-IN" dirty="0" smtClean="0">
                <a:solidFill>
                  <a:schemeClr val="accent2">
                    <a:lumMod val="50000"/>
                  </a:schemeClr>
                </a:solidFill>
                <a:latin typeface="Times New Roman" pitchFamily="18" charset="0"/>
                <a:cs typeface="Times New Roman" pitchFamily="18" charset="0"/>
              </a:rPr>
              <a:t>  Screenshots of the Execution</a:t>
            </a:r>
          </a:p>
          <a:p>
            <a:pPr>
              <a:buFont typeface="Wingdings" pitchFamily="2" charset="2"/>
              <a:buChar char="v"/>
            </a:pPr>
            <a:r>
              <a:rPr lang="en-IN" dirty="0" smtClean="0">
                <a:solidFill>
                  <a:schemeClr val="accent2">
                    <a:lumMod val="50000"/>
                  </a:schemeClr>
                </a:solidFill>
                <a:latin typeface="Times New Roman" pitchFamily="18" charset="0"/>
                <a:cs typeface="Times New Roman" pitchFamily="18" charset="0"/>
              </a:rPr>
              <a:t>  Summary</a:t>
            </a:r>
          </a:p>
          <a:p>
            <a:pPr>
              <a:buFont typeface="Wingdings" pitchFamily="2" charset="2"/>
              <a:buChar char="v"/>
            </a:pPr>
            <a:r>
              <a:rPr lang="en-IN" dirty="0" smtClean="0">
                <a:solidFill>
                  <a:schemeClr val="accent2">
                    <a:lumMod val="50000"/>
                  </a:schemeClr>
                </a:solidFill>
                <a:latin typeface="Times New Roman" pitchFamily="18" charset="0"/>
                <a:cs typeface="Times New Roman" pitchFamily="18" charset="0"/>
              </a:rPr>
              <a:t>  Bibliography</a:t>
            </a:r>
          </a:p>
          <a:p>
            <a:pPr>
              <a:buFont typeface="Wingdings" pitchFamily="2" charset="2"/>
              <a:buChar char="v"/>
            </a:pPr>
            <a:r>
              <a:rPr lang="en-IN" dirty="0" smtClean="0">
                <a:solidFill>
                  <a:schemeClr val="accent2">
                    <a:lumMod val="50000"/>
                  </a:schemeClr>
                </a:solidFill>
                <a:latin typeface="Times New Roman" pitchFamily="18" charset="0"/>
                <a:cs typeface="Times New Roman" pitchFamily="18" charset="0"/>
              </a:rPr>
              <a:t>  Annexure</a:t>
            </a:r>
            <a:endParaRPr lang="en-IN" dirty="0">
              <a:solidFill>
                <a:schemeClr val="accent2">
                  <a:lumMod val="50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26226508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1.</a:t>
            </a:r>
            <a:r>
              <a:rPr lang="en-US" b="1" u="sng" dirty="0" smtClean="0">
                <a:latin typeface="Times New Roman" pitchFamily="18" charset="0"/>
                <a:cs typeface="Times New Roman" pitchFamily="18" charset="0"/>
              </a:rPr>
              <a:t>INTRODUCTION</a:t>
            </a:r>
            <a:endParaRPr lang="en-IN"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97152"/>
          </a:xfrm>
        </p:spPr>
        <p:txBody>
          <a:bodyPr>
            <a:normAutofit fontScale="32500" lnSpcReduction="20000"/>
          </a:bodyPr>
          <a:lstStyle/>
          <a:p>
            <a:pPr marL="0" indent="0">
              <a:buNone/>
            </a:pPr>
            <a:r>
              <a:rPr lang="en-US" sz="4900" dirty="0" smtClean="0">
                <a:latin typeface="Times New Roman" pitchFamily="18" charset="0"/>
                <a:cs typeface="Times New Roman" pitchFamily="18" charset="0"/>
              </a:rPr>
              <a:t>In the intricate world of process scheduling, where countless tasks vie for limited resources, the specter of deadlocks looms ominously. A deadlock represents a state where multiple processes are at a standstill, locked in a perpetual waiting game for resources that neither can relinquish. This seemingly inescapable gridlock not only disrupts system operations but also undermines the reliability and efficiency of computer systems. In the ever-evolving landscape of software development, addressing the challenge of detecting and mitigating these deadlocks stands as an indispensable goal.</a:t>
            </a:r>
          </a:p>
          <a:p>
            <a:pPr marL="0" indent="0">
              <a:buNone/>
            </a:pPr>
            <a:endParaRPr lang="en-US" sz="4900" dirty="0" smtClean="0">
              <a:latin typeface="Times New Roman" pitchFamily="18" charset="0"/>
              <a:cs typeface="Times New Roman" pitchFamily="18" charset="0"/>
            </a:endParaRPr>
          </a:p>
          <a:p>
            <a:pPr marL="0" indent="0">
              <a:buNone/>
            </a:pPr>
            <a:r>
              <a:rPr lang="en-US" sz="4900" b="1" dirty="0" smtClean="0">
                <a:latin typeface="Times New Roman" pitchFamily="18" charset="0"/>
                <a:cs typeface="Times New Roman" pitchFamily="18" charset="0"/>
              </a:rPr>
              <a:t>1.1 Background: </a:t>
            </a:r>
          </a:p>
          <a:p>
            <a:pPr marL="0" indent="0">
              <a:buNone/>
            </a:pPr>
            <a:endParaRPr lang="en-US" sz="4900" b="1" dirty="0" smtClean="0">
              <a:latin typeface="Times New Roman" pitchFamily="18" charset="0"/>
              <a:cs typeface="Times New Roman" pitchFamily="18" charset="0"/>
            </a:endParaRPr>
          </a:p>
          <a:p>
            <a:pPr marL="0" indent="0">
              <a:buNone/>
            </a:pPr>
            <a:r>
              <a:rPr lang="en-US" sz="4900" dirty="0" smtClean="0">
                <a:latin typeface="Times New Roman" pitchFamily="18" charset="0"/>
                <a:cs typeface="Times New Roman" pitchFamily="18" charset="0"/>
              </a:rPr>
              <a:t>Deadlocks are a recurring nightmare in the realm of concurrent systems. They arise when two or more processes compete for resources, each holding resources needed by others, rendering all involved processes unable to proceed. These resource conflicts have the potential to bring an entire system to a grinding halt, impacting productivity, causing delays, and, in the worst cases, leading to system failures. The identification and resolution of these deadlocks are thus imperative for maintaining the integrity of modern computer systems.</a:t>
            </a:r>
          </a:p>
          <a:p>
            <a:pPr marL="0" indent="0">
              <a:buNone/>
            </a:pPr>
            <a:endParaRPr lang="en-US" sz="4900" dirty="0" smtClean="0">
              <a:latin typeface="Times New Roman" pitchFamily="18" charset="0"/>
              <a:cs typeface="Times New Roman" pitchFamily="18" charset="0"/>
            </a:endParaRPr>
          </a:p>
          <a:p>
            <a:pPr marL="0" indent="0">
              <a:buNone/>
            </a:pPr>
            <a:r>
              <a:rPr lang="en-US" sz="4900" b="1" dirty="0" smtClean="0">
                <a:latin typeface="Times New Roman" pitchFamily="18" charset="0"/>
                <a:cs typeface="Times New Roman" pitchFamily="18" charset="0"/>
              </a:rPr>
              <a:t>1.2 Problem Statement:</a:t>
            </a:r>
          </a:p>
          <a:p>
            <a:pPr marL="0" indent="0">
              <a:buNone/>
            </a:pPr>
            <a:endParaRPr lang="en-US" sz="4900" b="1" dirty="0" smtClean="0">
              <a:latin typeface="Times New Roman" pitchFamily="18" charset="0"/>
              <a:cs typeface="Times New Roman" pitchFamily="18" charset="0"/>
            </a:endParaRPr>
          </a:p>
          <a:p>
            <a:pPr marL="0" indent="0">
              <a:buNone/>
            </a:pPr>
            <a:r>
              <a:rPr lang="en-US" sz="4900" dirty="0" smtClean="0">
                <a:latin typeface="Times New Roman" pitchFamily="18" charset="0"/>
                <a:cs typeface="Times New Roman" pitchFamily="18" charset="0"/>
              </a:rPr>
              <a:t>This project is dedicated to the design and implementation of a robust and efficient deadlock detection system within the context of process scheduling. The central challenge at hand is the creation of software that can recognize deadlock scenarios in a WAIT-FOR graph—a directed graph that models the relationships and dependencies among processes</a:t>
            </a:r>
            <a:r>
              <a:rPr lang="en-US" dirty="0" smtClean="0"/>
              <a:t>.</a:t>
            </a:r>
          </a:p>
        </p:txBody>
      </p:sp>
    </p:spTree>
    <p:extLst>
      <p:ext uri="{BB962C8B-B14F-4D97-AF65-F5344CB8AC3E}">
        <p14:creationId xmlns:p14="http://schemas.microsoft.com/office/powerpoint/2010/main" val="986185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336704"/>
          </a:xfrm>
        </p:spPr>
        <p:txBody>
          <a:bodyPr>
            <a:normAutofit fontScale="55000" lnSpcReduction="20000"/>
          </a:bodyPr>
          <a:lstStyle/>
          <a:p>
            <a:pPr marL="0" indent="0">
              <a:buNone/>
            </a:pPr>
            <a:r>
              <a:rPr lang="en-US" b="1" dirty="0" smtClean="0">
                <a:latin typeface="Times New Roman" pitchFamily="18" charset="0"/>
                <a:cs typeface="Times New Roman" pitchFamily="18" charset="0"/>
              </a:rPr>
              <a:t>1.3 Significance of Deadlock Detection in Scheduling:</a:t>
            </a:r>
          </a:p>
          <a:p>
            <a:pPr marL="0" indent="0">
              <a:buNone/>
            </a:pPr>
            <a:endParaRPr lang="en-US" b="1"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The effective detection of deadlocks is a critical component of resource management and process scheduling. It empowers system administrators and developers with the capability to preemptively identify and resolve potentially disruptive deadlocks. By doing so, they can ensure the continuous operation of systems, minimize downtime, and enhance the overall reliability of complex software applications.</a:t>
            </a:r>
          </a:p>
          <a:p>
            <a:pPr marL="0" indent="0">
              <a:buNone/>
            </a:pPr>
            <a:endParaRPr lang="en-US"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1.4 Objectives: </a:t>
            </a:r>
          </a:p>
          <a:p>
            <a:pPr marL="0" indent="0">
              <a:buNone/>
            </a:pPr>
            <a:endParaRPr lang="en-US" b="1" dirty="0">
              <a:latin typeface="Times New Roman" pitchFamily="18" charset="0"/>
              <a:cs typeface="Times New Roman" pitchFamily="18" charset="0"/>
            </a:endParaRPr>
          </a:p>
          <a:p>
            <a:pPr marL="0" indent="0">
              <a:buNone/>
            </a:pPr>
            <a:r>
              <a:rPr lang="en-US" u="sng" dirty="0" smtClean="0">
                <a:latin typeface="Times New Roman" pitchFamily="18" charset="0"/>
                <a:cs typeface="Times New Roman" pitchFamily="18" charset="0"/>
              </a:rPr>
              <a:t>The primary objectives of this project are as follows:</a:t>
            </a:r>
          </a:p>
          <a:p>
            <a:pPr marL="514350" indent="-514350">
              <a:buAutoNum type="arabicPeriod"/>
            </a:pPr>
            <a:r>
              <a:rPr lang="en-US" dirty="0" smtClean="0">
                <a:latin typeface="Times New Roman" pitchFamily="18" charset="0"/>
                <a:cs typeface="Times New Roman" pitchFamily="18" charset="0"/>
              </a:rPr>
              <a:t>Development of a class that represents individual processes, encapsulating    essential attributes such as process name, ID, and other pertinent information.</a:t>
            </a:r>
          </a:p>
          <a:p>
            <a:pPr marL="514350" indent="-514350">
              <a:buAutoNum type="arabicPeriod"/>
            </a:pPr>
            <a:r>
              <a:rPr lang="en-US" dirty="0" smtClean="0">
                <a:latin typeface="Times New Roman" pitchFamily="18" charset="0"/>
                <a:cs typeface="Times New Roman" pitchFamily="18" charset="0"/>
              </a:rPr>
              <a:t>Creation of a WAIT-FOR graph, serving as a comprehensive model of process dependencies and resource allocation within the system.</a:t>
            </a:r>
          </a:p>
          <a:p>
            <a:pPr marL="514350" indent="-514350">
              <a:buAutoNum type="arabicPeriod"/>
            </a:pPr>
            <a:r>
              <a:rPr lang="en-US" dirty="0" smtClean="0">
                <a:latin typeface="Times New Roman" pitchFamily="18" charset="0"/>
                <a:cs typeface="Times New Roman" pitchFamily="18" charset="0"/>
              </a:rPr>
              <a:t>Design and implementation of a sophisticated deadlock detection algorithm, leveraging graph analysis techniques to identify cyclic dependencies indicative of deadlock scenarios.</a:t>
            </a:r>
          </a:p>
          <a:p>
            <a:pPr marL="514350" indent="-514350">
              <a:buAutoNum type="arabicPeriod"/>
            </a:pPr>
            <a:r>
              <a:rPr lang="en-US" dirty="0" smtClean="0">
                <a:latin typeface="Times New Roman" pitchFamily="18" charset="0"/>
                <a:cs typeface="Times New Roman" pitchFamily="18" charset="0"/>
              </a:rPr>
              <a:t>Integration of the developed algorithm into a practical software system capable of efficiently detecting deadlocks in real-world process scheduling scenarios.</a:t>
            </a:r>
          </a:p>
          <a:p>
            <a:pPr marL="514350" indent="-514350">
              <a:buAutoNum type="arabicPeriod"/>
            </a:pPr>
            <a:r>
              <a:rPr lang="en-US" dirty="0" smtClean="0">
                <a:latin typeface="Times New Roman" pitchFamily="18" charset="0"/>
                <a:cs typeface="Times New Roman" pitchFamily="18" charset="0"/>
              </a:rPr>
              <a:t>Evaluation of the system's performance and effectiveness through comprehensive testing, utilizing a range of test cases and scenarios.</a:t>
            </a:r>
            <a:endParaRPr lang="en-IN" dirty="0" smtClean="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20342342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8507288" cy="1143000"/>
          </a:xfrm>
        </p:spPr>
        <p:txBody>
          <a:bodyPr>
            <a:normAutofit fontScale="90000"/>
          </a:bodyPr>
          <a:lstStyle/>
          <a:p>
            <a:r>
              <a:rPr lang="en-IN" b="1" dirty="0" smtClean="0">
                <a:latin typeface="Times New Roman" pitchFamily="18" charset="0"/>
                <a:cs typeface="Times New Roman" pitchFamily="18" charset="0"/>
              </a:rPr>
              <a:t>2.</a:t>
            </a:r>
            <a:r>
              <a:rPr lang="en-IN" b="1" u="sng" dirty="0" smtClean="0">
                <a:latin typeface="Times New Roman" pitchFamily="18" charset="0"/>
                <a:cs typeface="Times New Roman" pitchFamily="18" charset="0"/>
              </a:rPr>
              <a:t>Objectives and Scope of the Project</a:t>
            </a:r>
            <a:r>
              <a:rPr lang="en-IN" dirty="0" smtClean="0">
                <a:solidFill>
                  <a:schemeClr val="accent2">
                    <a:lumMod val="50000"/>
                  </a:schemeClr>
                </a:solidFill>
                <a:latin typeface="Times New Roman" pitchFamily="18" charset="0"/>
                <a:cs typeface="Times New Roman" pitchFamily="18" charset="0"/>
              </a:rPr>
              <a:t/>
            </a:r>
            <a:br>
              <a:rPr lang="en-IN" dirty="0" smtClean="0">
                <a:solidFill>
                  <a:schemeClr val="accent2">
                    <a:lumMod val="50000"/>
                  </a:schemeClr>
                </a:solidFill>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457200" y="1124744"/>
            <a:ext cx="8229600" cy="5400600"/>
          </a:xfrm>
        </p:spPr>
        <p:txBody>
          <a:bodyPr>
            <a:normAutofit fontScale="55000" lnSpcReduction="20000"/>
          </a:bodyPr>
          <a:lstStyle/>
          <a:p>
            <a:pPr marL="0" indent="0">
              <a:buNone/>
            </a:pPr>
            <a:r>
              <a:rPr lang="en-US" dirty="0" smtClean="0">
                <a:latin typeface="Times New Roman" pitchFamily="18" charset="0"/>
                <a:cs typeface="Times New Roman" pitchFamily="18" charset="0"/>
              </a:rPr>
              <a:t>The objectives and scope of the "Deadlock Detection in Scheduling" project are outlined below:</a:t>
            </a:r>
          </a:p>
          <a:p>
            <a:pPr marL="0" indent="0">
              <a:buNone/>
            </a:pPr>
            <a:r>
              <a:rPr lang="en-US" b="1" u="sng" dirty="0" smtClean="0">
                <a:latin typeface="Times New Roman" pitchFamily="18" charset="0"/>
                <a:cs typeface="Times New Roman" pitchFamily="18" charset="0"/>
              </a:rPr>
              <a:t>2.1 Objectives:</a:t>
            </a:r>
          </a:p>
          <a:p>
            <a:pPr>
              <a:buFont typeface="Wingdings" pitchFamily="2" charset="2"/>
              <a:buChar char="Ø"/>
            </a:pPr>
            <a:r>
              <a:rPr lang="en-US" u="sng" dirty="0" smtClean="0">
                <a:latin typeface="Times New Roman" pitchFamily="18" charset="0"/>
                <a:cs typeface="Times New Roman" pitchFamily="18" charset="0"/>
              </a:rPr>
              <a:t>Design and Implementation of a Process Class: </a:t>
            </a:r>
            <a:r>
              <a:rPr lang="en-US" dirty="0" smtClean="0">
                <a:latin typeface="Times New Roman" pitchFamily="18" charset="0"/>
                <a:cs typeface="Times New Roman" pitchFamily="18" charset="0"/>
              </a:rPr>
              <a:t>Develop a class to represent individual processes within the system. This class will encapsulate essential attributes such as process name, process ID, and any other relevant information required for deadlock detection.</a:t>
            </a:r>
          </a:p>
          <a:p>
            <a:pPr>
              <a:buFont typeface="Wingdings" pitchFamily="2" charset="2"/>
              <a:buChar char="Ø"/>
            </a:pPr>
            <a:r>
              <a:rPr lang="en-US" u="sng" dirty="0" smtClean="0">
                <a:latin typeface="Times New Roman" pitchFamily="18" charset="0"/>
                <a:cs typeface="Times New Roman" pitchFamily="18" charset="0"/>
              </a:rPr>
              <a:t>Creation of a WAIT-FOR Graph: </a:t>
            </a:r>
            <a:r>
              <a:rPr lang="en-US" dirty="0" smtClean="0">
                <a:latin typeface="Times New Roman" pitchFamily="18" charset="0"/>
                <a:cs typeface="Times New Roman" pitchFamily="18" charset="0"/>
              </a:rPr>
              <a:t>Construct a WAIT-FOR graph to model the complex dependencies and resource allocation among processes. This directed graph will serve as a visual representation of the intricate relationships within the system.</a:t>
            </a:r>
          </a:p>
          <a:p>
            <a:pPr>
              <a:buFont typeface="Wingdings" pitchFamily="2" charset="2"/>
              <a:buChar char="Ø"/>
            </a:pPr>
            <a:r>
              <a:rPr lang="en-US" u="sng" dirty="0" smtClean="0">
                <a:latin typeface="Times New Roman" pitchFamily="18" charset="0"/>
                <a:cs typeface="Times New Roman" pitchFamily="18" charset="0"/>
              </a:rPr>
              <a:t>Development of a Deadlock Detection Algorithm: </a:t>
            </a:r>
            <a:r>
              <a:rPr lang="en-US" dirty="0" smtClean="0">
                <a:latin typeface="Times New Roman" pitchFamily="18" charset="0"/>
                <a:cs typeface="Times New Roman" pitchFamily="18" charset="0"/>
              </a:rPr>
              <a:t>Design and implement a sophisticated deadlock detection algorithm that leverages graph analysis techniques. The algorithm's primary function will be to identify circular dependencies within the WAIT-FOR graph, indicative of deadlock scenarios.</a:t>
            </a:r>
          </a:p>
          <a:p>
            <a:pPr>
              <a:buFont typeface="Wingdings" pitchFamily="2" charset="2"/>
              <a:buChar char="Ø"/>
            </a:pPr>
            <a:r>
              <a:rPr lang="en-US" u="sng" dirty="0" smtClean="0">
                <a:latin typeface="Times New Roman" pitchFamily="18" charset="0"/>
                <a:cs typeface="Times New Roman" pitchFamily="18" charset="0"/>
              </a:rPr>
              <a:t>Integration into Practical Software: </a:t>
            </a:r>
            <a:r>
              <a:rPr lang="en-US" dirty="0" smtClean="0">
                <a:latin typeface="Times New Roman" pitchFamily="18" charset="0"/>
                <a:cs typeface="Times New Roman" pitchFamily="18" charset="0"/>
              </a:rPr>
              <a:t>Incorporate the developed deadlock detection algorithm into a practical software system. This software will serve as a functional tool capable of efficiently detecting deadlocks in real-world process scheduling scenarios.</a:t>
            </a:r>
          </a:p>
          <a:p>
            <a:pPr>
              <a:buFont typeface="Wingdings" pitchFamily="2" charset="2"/>
              <a:buChar char="Ø"/>
            </a:pPr>
            <a:r>
              <a:rPr lang="en-US" u="sng" dirty="0" smtClean="0">
                <a:latin typeface="Times New Roman" pitchFamily="18" charset="0"/>
                <a:cs typeface="Times New Roman" pitchFamily="18" charset="0"/>
              </a:rPr>
              <a:t>Comprehensive Testing and Evaluation: </a:t>
            </a:r>
            <a:r>
              <a:rPr lang="en-US" dirty="0" smtClean="0">
                <a:latin typeface="Times New Roman" pitchFamily="18" charset="0"/>
                <a:cs typeface="Times New Roman" pitchFamily="18" charset="0"/>
              </a:rPr>
              <a:t>Thoroughly test the developed system using a diverse set of test cases and scenarios. Evaluate its performance, accuracy, and efficiency in identifying and resolving deadlock situations.</a:t>
            </a:r>
          </a:p>
        </p:txBody>
      </p:sp>
    </p:spTree>
    <p:extLst>
      <p:ext uri="{BB962C8B-B14F-4D97-AF65-F5344CB8AC3E}">
        <p14:creationId xmlns:p14="http://schemas.microsoft.com/office/powerpoint/2010/main" val="39548903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20680"/>
          </a:xfrm>
        </p:spPr>
        <p:txBody>
          <a:bodyPr>
            <a:normAutofit fontScale="62500" lnSpcReduction="20000"/>
          </a:bodyPr>
          <a:lstStyle/>
          <a:p>
            <a:pPr marL="0" indent="0">
              <a:buNone/>
            </a:pPr>
            <a:r>
              <a:rPr lang="en-US" b="1" dirty="0" smtClean="0">
                <a:latin typeface="Times New Roman" pitchFamily="18" charset="0"/>
                <a:cs typeface="Times New Roman" pitchFamily="18" charset="0"/>
              </a:rPr>
              <a:t>2.2 Scope:</a:t>
            </a:r>
          </a:p>
          <a:p>
            <a:pPr marL="0" indent="0">
              <a:buNone/>
            </a:pPr>
            <a:r>
              <a:rPr lang="en-US" u="sng" dirty="0" smtClean="0">
                <a:latin typeface="Times New Roman" pitchFamily="18" charset="0"/>
                <a:cs typeface="Times New Roman" pitchFamily="18" charset="0"/>
              </a:rPr>
              <a:t>The scope of this project encompasses the following key aspects:</a:t>
            </a:r>
          </a:p>
          <a:p>
            <a:pPr>
              <a:buFont typeface="Wingdings" pitchFamily="2" charset="2"/>
              <a:buChar char="Ø"/>
            </a:pPr>
            <a:r>
              <a:rPr lang="en-US" u="sng" dirty="0" smtClean="0">
                <a:latin typeface="Times New Roman" pitchFamily="18" charset="0"/>
                <a:cs typeface="Times New Roman" pitchFamily="18" charset="0"/>
              </a:rPr>
              <a:t>Deadlock Detection: </a:t>
            </a:r>
            <a:r>
              <a:rPr lang="en-US" dirty="0" smtClean="0">
                <a:latin typeface="Times New Roman" pitchFamily="18" charset="0"/>
                <a:cs typeface="Times New Roman" pitchFamily="18" charset="0"/>
              </a:rPr>
              <a:t>The primary focus of the project is on the detection of deadlock scenarios within the context of process scheduling. The project does not delve into deadlock resolution techniques but aims to provide a reliable detection mechanism.</a:t>
            </a:r>
          </a:p>
          <a:p>
            <a:pPr>
              <a:buFont typeface="Wingdings" pitchFamily="2" charset="2"/>
              <a:buChar char="Ø"/>
            </a:pPr>
            <a:r>
              <a:rPr lang="en-US" u="sng" dirty="0" smtClean="0">
                <a:latin typeface="Times New Roman" pitchFamily="18" charset="0"/>
                <a:cs typeface="Times New Roman" pitchFamily="18" charset="0"/>
              </a:rPr>
              <a:t>Graph-Based Approach: </a:t>
            </a:r>
            <a:r>
              <a:rPr lang="en-US" dirty="0" smtClean="0">
                <a:latin typeface="Times New Roman" pitchFamily="18" charset="0"/>
                <a:cs typeface="Times New Roman" pitchFamily="18" charset="0"/>
              </a:rPr>
              <a:t>The project adopts a graph-based approach to model and analyze dependencies among processes. It specifically deals with WAIT-FOR graphs, which are directed and represent process relationships.</a:t>
            </a:r>
          </a:p>
          <a:p>
            <a:pPr>
              <a:buFont typeface="Wingdings" pitchFamily="2" charset="2"/>
              <a:buChar char="Ø"/>
            </a:pPr>
            <a:r>
              <a:rPr lang="en-US" u="sng" dirty="0" smtClean="0">
                <a:latin typeface="Times New Roman" pitchFamily="18" charset="0"/>
                <a:cs typeface="Times New Roman" pitchFamily="18" charset="0"/>
              </a:rPr>
              <a:t>Process Representation: </a:t>
            </a:r>
            <a:r>
              <a:rPr lang="en-US" dirty="0" smtClean="0">
                <a:latin typeface="Times New Roman" pitchFamily="18" charset="0"/>
                <a:cs typeface="Times New Roman" pitchFamily="18" charset="0"/>
              </a:rPr>
              <a:t>The project includes the design and implementation of a Process class to represent individual processes. The class will capture essential information necessary for deadlock detection.</a:t>
            </a:r>
          </a:p>
          <a:p>
            <a:pPr>
              <a:buFont typeface="Wingdings" pitchFamily="2" charset="2"/>
              <a:buChar char="Ø"/>
            </a:pPr>
            <a:r>
              <a:rPr lang="en-US" u="sng" dirty="0" smtClean="0">
                <a:latin typeface="Times New Roman" pitchFamily="18" charset="0"/>
                <a:cs typeface="Times New Roman" pitchFamily="18" charset="0"/>
              </a:rPr>
              <a:t>Algorithm Development: </a:t>
            </a:r>
            <a:r>
              <a:rPr lang="en-US" dirty="0" smtClean="0">
                <a:latin typeface="Times New Roman" pitchFamily="18" charset="0"/>
                <a:cs typeface="Times New Roman" pitchFamily="18" charset="0"/>
              </a:rPr>
              <a:t>The core of the project involves the creation of a deadlock detection algorithm that can efficiently identify circular dependencies within the WAIT-FOR graph.</a:t>
            </a:r>
          </a:p>
          <a:p>
            <a:pPr>
              <a:buFont typeface="Wingdings" pitchFamily="2" charset="2"/>
              <a:buChar char="Ø"/>
            </a:pPr>
            <a:r>
              <a:rPr lang="en-US" u="sng" dirty="0" smtClean="0">
                <a:latin typeface="Times New Roman" pitchFamily="18" charset="0"/>
                <a:cs typeface="Times New Roman" pitchFamily="18" charset="0"/>
              </a:rPr>
              <a:t>Real-World Applicability: </a:t>
            </a:r>
            <a:r>
              <a:rPr lang="en-US" dirty="0" smtClean="0">
                <a:latin typeface="Times New Roman" pitchFamily="18" charset="0"/>
                <a:cs typeface="Times New Roman" pitchFamily="18" charset="0"/>
              </a:rPr>
              <a:t>The software system developed within this project aims to be applicable to real-world process scheduling scenarios, making it a practical tool for system administrators and developers.</a:t>
            </a:r>
          </a:p>
          <a:p>
            <a:pPr>
              <a:buFont typeface="Wingdings" pitchFamily="2" charset="2"/>
              <a:buChar char="Ø"/>
            </a:pPr>
            <a:r>
              <a:rPr lang="en-US" u="sng" dirty="0" smtClean="0">
                <a:latin typeface="Times New Roman" pitchFamily="18" charset="0"/>
                <a:cs typeface="Times New Roman" pitchFamily="18" charset="0"/>
              </a:rPr>
              <a:t>Testing and Evaluation: </a:t>
            </a:r>
            <a:r>
              <a:rPr lang="en-US" dirty="0" smtClean="0">
                <a:latin typeface="Times New Roman" pitchFamily="18" charset="0"/>
                <a:cs typeface="Times New Roman" pitchFamily="18" charset="0"/>
              </a:rPr>
              <a:t>Comprehensive testing will be conducted to assess the effectiveness and accuracy of the deadlock detection system. Various test cases and scenarios will be employed to validate its performance.</a:t>
            </a:r>
          </a:p>
          <a:p>
            <a:pPr marL="0" indent="0">
              <a:buNone/>
            </a:pPr>
            <a:endParaRPr lang="en-IN" dirty="0"/>
          </a:p>
        </p:txBody>
      </p:sp>
    </p:spTree>
    <p:extLst>
      <p:ext uri="{BB962C8B-B14F-4D97-AF65-F5344CB8AC3E}">
        <p14:creationId xmlns:p14="http://schemas.microsoft.com/office/powerpoint/2010/main" val="13341718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92500" lnSpcReduction="20000"/>
          </a:bodyPr>
          <a:lstStyle/>
          <a:p>
            <a:pPr marL="0" indent="0">
              <a:buNone/>
            </a:pPr>
            <a:r>
              <a:rPr lang="en-US" b="1" dirty="0" smtClean="0">
                <a:latin typeface="Times New Roman" pitchFamily="18" charset="0"/>
                <a:cs typeface="Times New Roman" pitchFamily="18" charset="0"/>
              </a:rPr>
              <a:t>2.3 Limitations:</a:t>
            </a:r>
          </a:p>
          <a:p>
            <a:pPr marL="0" indent="0">
              <a:buNone/>
            </a:pPr>
            <a:r>
              <a:rPr lang="en-US" u="sng" dirty="0" smtClean="0">
                <a:latin typeface="Times New Roman" pitchFamily="18" charset="0"/>
                <a:cs typeface="Times New Roman" pitchFamily="18" charset="0"/>
              </a:rPr>
              <a:t>It's important to acknowledge certain limitations and constraints:</a:t>
            </a:r>
          </a:p>
          <a:p>
            <a:pPr>
              <a:buFont typeface="Wingdings" pitchFamily="2" charset="2"/>
              <a:buChar char="Ø"/>
            </a:pPr>
            <a:r>
              <a:rPr lang="en-US" dirty="0" smtClean="0">
                <a:latin typeface="Times New Roman" pitchFamily="18" charset="0"/>
                <a:cs typeface="Times New Roman" pitchFamily="18" charset="0"/>
              </a:rPr>
              <a:t>The project primarily focuses on detection and may not provide direct resolution mechanisms for detected deadlocks.</a:t>
            </a:r>
          </a:p>
          <a:p>
            <a:pPr>
              <a:buFont typeface="Wingdings" pitchFamily="2" charset="2"/>
              <a:buChar char="Ø"/>
            </a:pPr>
            <a:r>
              <a:rPr lang="en-US" dirty="0" smtClean="0">
                <a:latin typeface="Times New Roman" pitchFamily="18" charset="0"/>
                <a:cs typeface="Times New Roman" pitchFamily="18" charset="0"/>
              </a:rPr>
              <a:t>The effectiveness of deadlock detection may depend on the accuracy and completeness of the WAIT-FOR graph representation.</a:t>
            </a:r>
          </a:p>
          <a:p>
            <a:pPr>
              <a:buFont typeface="Wingdings" pitchFamily="2" charset="2"/>
              <a:buChar char="Ø"/>
            </a:pPr>
            <a:r>
              <a:rPr lang="en-US" dirty="0" smtClean="0">
                <a:latin typeface="Times New Roman" pitchFamily="18" charset="0"/>
                <a:cs typeface="Times New Roman" pitchFamily="18" charset="0"/>
              </a:rPr>
              <a:t>The project assumes that the WAIT-FOR graph represents the actual state of dependencies accurately.</a:t>
            </a:r>
          </a:p>
          <a:p>
            <a:pPr>
              <a:buFont typeface="Wingdings" pitchFamily="2" charset="2"/>
              <a:buChar char="Ø"/>
            </a:pPr>
            <a:r>
              <a:rPr lang="en-US" dirty="0" smtClean="0">
                <a:latin typeface="Times New Roman" pitchFamily="18" charset="0"/>
                <a:cs typeface="Times New Roman" pitchFamily="18" charset="0"/>
              </a:rPr>
              <a:t>The algorithm's efficiency may vary based on the size and complexity of the WAIT-FOR graph.</a:t>
            </a:r>
            <a:endParaRPr lang="en-IN" dirty="0" smtClean="0">
              <a:latin typeface="Times New Roman" pitchFamily="18" charset="0"/>
              <a:cs typeface="Times New Roman" pitchFamily="18" charset="0"/>
            </a:endParaRPr>
          </a:p>
          <a:p>
            <a:pPr marL="0" indent="0">
              <a:buNone/>
            </a:pPr>
            <a:endParaRPr lang="en-IN" dirty="0"/>
          </a:p>
        </p:txBody>
      </p:sp>
    </p:spTree>
    <p:extLst>
      <p:ext uri="{BB962C8B-B14F-4D97-AF65-F5344CB8AC3E}">
        <p14:creationId xmlns:p14="http://schemas.microsoft.com/office/powerpoint/2010/main" val="2493850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latin typeface="Times New Roman" pitchFamily="18" charset="0"/>
                <a:cs typeface="Times New Roman" pitchFamily="18" charset="0"/>
              </a:rPr>
              <a:t>3.</a:t>
            </a:r>
            <a:r>
              <a:rPr lang="en-IN" b="1" u="sng" dirty="0" smtClean="0">
                <a:latin typeface="Times New Roman" pitchFamily="18" charset="0"/>
                <a:cs typeface="Times New Roman" pitchFamily="18" charset="0"/>
              </a:rPr>
              <a:t>Application Tools </a:t>
            </a:r>
            <a:r>
              <a:rPr lang="en-IN" dirty="0" smtClean="0">
                <a:solidFill>
                  <a:schemeClr val="accent2">
                    <a:lumMod val="50000"/>
                  </a:schemeClr>
                </a:solidFill>
                <a:latin typeface="Times New Roman" pitchFamily="18" charset="0"/>
                <a:cs typeface="Times New Roman" pitchFamily="18" charset="0"/>
              </a:rPr>
              <a:t/>
            </a:r>
            <a:br>
              <a:rPr lang="en-IN" dirty="0" smtClean="0">
                <a:solidFill>
                  <a:schemeClr val="accent2">
                    <a:lumMod val="50000"/>
                  </a:schemeClr>
                </a:solidFill>
                <a:latin typeface="Times New Roman" pitchFamily="18" charset="0"/>
                <a:cs typeface="Times New Roman" pitchFamily="18" charset="0"/>
              </a:rPr>
            </a:br>
            <a:endParaRPr lang="en-IN" dirty="0"/>
          </a:p>
        </p:txBody>
      </p:sp>
      <p:sp>
        <p:nvSpPr>
          <p:cNvPr id="3" name="Content Placeholder 2"/>
          <p:cNvSpPr>
            <a:spLocks noGrp="1"/>
          </p:cNvSpPr>
          <p:nvPr>
            <p:ph idx="1"/>
          </p:nvPr>
        </p:nvSpPr>
        <p:spPr>
          <a:xfrm>
            <a:off x="395536" y="1196752"/>
            <a:ext cx="8229600" cy="5040560"/>
          </a:xfrm>
        </p:spPr>
        <p:txBody>
          <a:bodyPr>
            <a:normAutofit fontScale="62500" lnSpcReduction="20000"/>
          </a:bodyPr>
          <a:lstStyle/>
          <a:p>
            <a:pPr marL="0" indent="0">
              <a:buNone/>
            </a:pPr>
            <a:r>
              <a:rPr lang="en-US" dirty="0" smtClean="0">
                <a:latin typeface="Times New Roman" pitchFamily="18" charset="0"/>
                <a:cs typeface="Times New Roman" pitchFamily="18" charset="0"/>
              </a:rPr>
              <a:t>In the project "Deadlock Detection in Scheduling," several application tools and technologies will be utilized to design, implement, and test the deadlock detection system. These tools are crucial for the development and evaluation of the software solution. Below is a list of the application tools that will be employed:</a:t>
            </a:r>
          </a:p>
          <a:p>
            <a:pPr>
              <a:buFont typeface="Wingdings" pitchFamily="2" charset="2"/>
              <a:buChar char="Ø"/>
            </a:pPr>
            <a:r>
              <a:rPr lang="en-US" u="sng" dirty="0" smtClean="0">
                <a:latin typeface="Times New Roman" pitchFamily="18" charset="0"/>
                <a:cs typeface="Times New Roman" pitchFamily="18" charset="0"/>
              </a:rPr>
              <a:t>Python Programming Language</a:t>
            </a:r>
            <a:r>
              <a:rPr lang="en-US" dirty="0" smtClean="0">
                <a:latin typeface="Times New Roman" pitchFamily="18" charset="0"/>
                <a:cs typeface="Times New Roman" pitchFamily="18" charset="0"/>
              </a:rPr>
              <a:t>: Python will serve as the primary programming language for developing the deadlock detection system. Its simplicity and extensive libraries make it well-suited for algorithm implementation and graph analysis.</a:t>
            </a:r>
          </a:p>
          <a:p>
            <a:pPr>
              <a:buFont typeface="Wingdings" pitchFamily="2" charset="2"/>
              <a:buChar char="Ø"/>
            </a:pPr>
            <a:r>
              <a:rPr lang="en-US" u="sng" dirty="0" smtClean="0">
                <a:latin typeface="Times New Roman" pitchFamily="18" charset="0"/>
                <a:cs typeface="Times New Roman" pitchFamily="18" charset="0"/>
              </a:rPr>
              <a:t>Integrated Development Environment (IDE): </a:t>
            </a:r>
            <a:r>
              <a:rPr lang="en-US" dirty="0" smtClean="0">
                <a:latin typeface="Times New Roman" pitchFamily="18" charset="0"/>
                <a:cs typeface="Times New Roman" pitchFamily="18" charset="0"/>
              </a:rPr>
              <a:t>An IDE like </a:t>
            </a:r>
            <a:r>
              <a:rPr lang="en-US" dirty="0" err="1" smtClean="0">
                <a:latin typeface="Times New Roman" pitchFamily="18" charset="0"/>
                <a:cs typeface="Times New Roman" pitchFamily="18" charset="0"/>
              </a:rPr>
              <a:t>PyCharm</a:t>
            </a:r>
            <a:r>
              <a:rPr lang="en-US" dirty="0" smtClean="0">
                <a:latin typeface="Times New Roman" pitchFamily="18" charset="0"/>
                <a:cs typeface="Times New Roman" pitchFamily="18" charset="0"/>
              </a:rPr>
              <a:t>, Visual Studio Code, or </a:t>
            </a:r>
            <a:r>
              <a:rPr lang="en-US" dirty="0" err="1" smtClean="0">
                <a:latin typeface="Times New Roman" pitchFamily="18" charset="0"/>
                <a:cs typeface="Times New Roman" pitchFamily="18" charset="0"/>
              </a:rPr>
              <a:t>Jupyter</a:t>
            </a:r>
            <a:r>
              <a:rPr lang="en-US" dirty="0" smtClean="0">
                <a:latin typeface="Times New Roman" pitchFamily="18" charset="0"/>
                <a:cs typeface="Times New Roman" pitchFamily="18" charset="0"/>
              </a:rPr>
              <a:t> Notebook will be used to write, debug, and manage the Python code efficiently.</a:t>
            </a:r>
          </a:p>
          <a:p>
            <a:pPr>
              <a:buFont typeface="Wingdings" pitchFamily="2" charset="2"/>
              <a:buChar char="Ø"/>
            </a:pPr>
            <a:r>
              <a:rPr lang="en-US" u="sng" dirty="0" smtClean="0">
                <a:latin typeface="Times New Roman" pitchFamily="18" charset="0"/>
                <a:cs typeface="Times New Roman" pitchFamily="18" charset="0"/>
              </a:rPr>
              <a:t>Graph Visualization Libraries: </a:t>
            </a:r>
            <a:r>
              <a:rPr lang="en-US" dirty="0" smtClean="0">
                <a:latin typeface="Times New Roman" pitchFamily="18" charset="0"/>
                <a:cs typeface="Times New Roman" pitchFamily="18" charset="0"/>
              </a:rPr>
              <a:t>Libraries such as </a:t>
            </a:r>
            <a:r>
              <a:rPr lang="en-US" dirty="0" err="1" smtClean="0">
                <a:latin typeface="Times New Roman" pitchFamily="18" charset="0"/>
                <a:cs typeface="Times New Roman" pitchFamily="18" charset="0"/>
              </a:rPr>
              <a:t>NetworkX</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Matplotlib</a:t>
            </a:r>
            <a:r>
              <a:rPr lang="en-US" dirty="0" smtClean="0">
                <a:latin typeface="Times New Roman" pitchFamily="18" charset="0"/>
                <a:cs typeface="Times New Roman" pitchFamily="18" charset="0"/>
              </a:rPr>
              <a:t> in Python will be employed to create and visualize the WAIT-FOR graph, helping in the understanding and analysis of process dependencies.</a:t>
            </a:r>
          </a:p>
          <a:p>
            <a:pPr>
              <a:buFont typeface="Wingdings" pitchFamily="2" charset="2"/>
              <a:buChar char="Ø"/>
            </a:pPr>
            <a:r>
              <a:rPr lang="en-US" u="sng" dirty="0" smtClean="0">
                <a:latin typeface="Times New Roman" pitchFamily="18" charset="0"/>
                <a:cs typeface="Times New Roman" pitchFamily="18" charset="0"/>
              </a:rPr>
              <a:t>Version Control System: </a:t>
            </a:r>
            <a:r>
              <a:rPr lang="en-US" dirty="0" smtClean="0">
                <a:latin typeface="Times New Roman" pitchFamily="18" charset="0"/>
                <a:cs typeface="Times New Roman" pitchFamily="18" charset="0"/>
              </a:rPr>
              <a:t>A version control system like </a:t>
            </a:r>
            <a:r>
              <a:rPr lang="en-US" dirty="0" err="1" smtClean="0">
                <a:latin typeface="Times New Roman" pitchFamily="18" charset="0"/>
                <a:cs typeface="Times New Roman" pitchFamily="18" charset="0"/>
              </a:rPr>
              <a:t>Git</a:t>
            </a:r>
            <a:r>
              <a:rPr lang="en-US" dirty="0" smtClean="0">
                <a:latin typeface="Times New Roman" pitchFamily="18" charset="0"/>
                <a:cs typeface="Times New Roman" pitchFamily="18" charset="0"/>
              </a:rPr>
              <a:t> will be utilized to track changes in the codebase, collaborate with team members, and manage project versions.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561041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2664</Words>
  <Application>Microsoft Office PowerPoint</Application>
  <PresentationFormat>On-screen Show (4:3)</PresentationFormat>
  <Paragraphs>133</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ACKNOWLEDGEMENT</vt:lpstr>
      <vt:lpstr>Table of Content</vt:lpstr>
      <vt:lpstr>1.INTRODUCTION</vt:lpstr>
      <vt:lpstr>PowerPoint Presentation</vt:lpstr>
      <vt:lpstr>2.Objectives and Scope of the Project </vt:lpstr>
      <vt:lpstr>PowerPoint Presentation</vt:lpstr>
      <vt:lpstr>PowerPoint Presentation</vt:lpstr>
      <vt:lpstr>3.Application Tools  </vt:lpstr>
      <vt:lpstr>4.Algorithm  Implementation </vt:lpstr>
      <vt:lpstr>PowerPoint Presentation</vt:lpstr>
      <vt:lpstr>5. Screenshots of the Execution </vt:lpstr>
      <vt:lpstr>PowerPoint Presentation</vt:lpstr>
      <vt:lpstr>PowerPoint Presentation</vt:lpstr>
      <vt:lpstr>PowerPoint Presentation</vt:lpstr>
      <vt:lpstr>6.Summary </vt:lpstr>
      <vt:lpstr>PowerPoint Presentation</vt:lpstr>
      <vt:lpstr>7. Bibliography</vt:lpstr>
      <vt:lpstr>8. Annexure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Susheel Pal</dc:creator>
  <cp:lastModifiedBy>Susheel Pal</cp:lastModifiedBy>
  <cp:revision>12</cp:revision>
  <dcterms:created xsi:type="dcterms:W3CDTF">2023-10-09T10:26:45Z</dcterms:created>
  <dcterms:modified xsi:type="dcterms:W3CDTF">2023-10-10T08:28:51Z</dcterms:modified>
</cp:coreProperties>
</file>