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9" r:id="rId3"/>
    <p:sldId id="257" r:id="rId4"/>
    <p:sldId id="258" r:id="rId5"/>
    <p:sldId id="274" r:id="rId6"/>
    <p:sldId id="275" r:id="rId7"/>
    <p:sldId id="260" r:id="rId8"/>
    <p:sldId id="266" r:id="rId9"/>
    <p:sldId id="281" r:id="rId10"/>
    <p:sldId id="262" r:id="rId11"/>
    <p:sldId id="280" r:id="rId12"/>
    <p:sldId id="267" r:id="rId13"/>
    <p:sldId id="271" r:id="rId14"/>
    <p:sldId id="272" r:id="rId15"/>
    <p:sldId id="269" r:id="rId16"/>
    <p:sldId id="270" r:id="rId17"/>
    <p:sldId id="264" r:id="rId18"/>
    <p:sldId id="279" r:id="rId19"/>
    <p:sldId id="268" r:id="rId20"/>
    <p:sldId id="263" r:id="rId21"/>
    <p:sldId id="261" r:id="rId22"/>
    <p:sldId id="273" r:id="rId23"/>
    <p:sldId id="27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62" autoAdjust="0"/>
    <p:restoredTop sz="94669" autoAdjust="0"/>
  </p:normalViewPr>
  <p:slideViewPr>
    <p:cSldViewPr>
      <p:cViewPr varScale="1">
        <p:scale>
          <a:sx n="83" d="100"/>
          <a:sy n="83" d="100"/>
        </p:scale>
        <p:origin x="-1938" y="-84"/>
      </p:cViewPr>
      <p:guideLst>
        <p:guide orient="horz" pos="2160"/>
        <p:guide pos="2880"/>
      </p:guideLst>
    </p:cSldViewPr>
  </p:slideViewPr>
  <p:outlineViewPr>
    <p:cViewPr>
      <p:scale>
        <a:sx n="33" d="100"/>
        <a:sy n="33" d="100"/>
      </p:scale>
      <p:origin x="0" y="762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AA7CF9-F3F7-4F54-8083-7E650FB21611}" type="datetimeFigureOut">
              <a:rPr lang="en-US" smtClean="0"/>
              <a:pPr/>
              <a:t>5/25/2025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66442E-910D-41A9-8472-364A178A279B}" type="slidenum">
              <a:rPr lang="en-US" smtClean="0"/>
              <a:pPr/>
              <a:t>‹#›</a:t>
            </a:fld>
            <a:endParaRPr lang="en-US"/>
          </a:p>
        </p:txBody>
      </p:sp>
    </p:spTree>
    <p:extLst>
      <p:ext uri="{BB962C8B-B14F-4D97-AF65-F5344CB8AC3E}">
        <p14:creationId xmlns:p14="http://schemas.microsoft.com/office/powerpoint/2010/main" val="4073824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66442E-910D-41A9-8472-364A178A279B}"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166442E-910D-41A9-8472-364A178A279B}" type="slidenum">
              <a:rPr lang="en-US" smtClean="0"/>
              <a:pPr/>
              <a:t>17</a:t>
            </a:fld>
            <a:endParaRPr lang="en-US"/>
          </a:p>
        </p:txBody>
      </p:sp>
    </p:spTree>
    <p:extLst>
      <p:ext uri="{BB962C8B-B14F-4D97-AF65-F5344CB8AC3E}">
        <p14:creationId xmlns:p14="http://schemas.microsoft.com/office/powerpoint/2010/main" val="3793416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3E5739-FED2-4C34-BAB7-F97F4B6A243B}" type="datetimeFigureOut">
              <a:rPr lang="en-US" smtClean="0"/>
              <a:pPr/>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0E622-8AF2-41AE-AF66-FD4D2ABA5A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3E5739-FED2-4C34-BAB7-F97F4B6A243B}" type="datetimeFigureOut">
              <a:rPr lang="en-US" smtClean="0"/>
              <a:pPr/>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0E622-8AF2-41AE-AF66-FD4D2ABA5A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3E5739-FED2-4C34-BAB7-F97F4B6A243B}" type="datetimeFigureOut">
              <a:rPr lang="en-US" smtClean="0"/>
              <a:pPr/>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0E622-8AF2-41AE-AF66-FD4D2ABA5A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3E5739-FED2-4C34-BAB7-F97F4B6A243B}" type="datetimeFigureOut">
              <a:rPr lang="en-US" smtClean="0"/>
              <a:pPr/>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0E622-8AF2-41AE-AF66-FD4D2ABA5A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3E5739-FED2-4C34-BAB7-F97F4B6A243B}" type="datetimeFigureOut">
              <a:rPr lang="en-US" smtClean="0"/>
              <a:pPr/>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90E622-8AF2-41AE-AF66-FD4D2ABA5AE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3E5739-FED2-4C34-BAB7-F97F4B6A243B}" type="datetimeFigureOut">
              <a:rPr lang="en-US" smtClean="0"/>
              <a:pPr/>
              <a:t>5/25/2025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0E622-8AF2-41AE-AF66-FD4D2ABA5A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3E5739-FED2-4C34-BAB7-F97F4B6A243B}" type="datetimeFigureOut">
              <a:rPr lang="en-US" smtClean="0"/>
              <a:pPr/>
              <a:t>5/25/2025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90E622-8AF2-41AE-AF66-FD4D2ABA5AE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3E5739-FED2-4C34-BAB7-F97F4B6A243B}" type="datetimeFigureOut">
              <a:rPr lang="en-US" smtClean="0"/>
              <a:pPr/>
              <a:t>5/25/2025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90E622-8AF2-41AE-AF66-FD4D2ABA5A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3E5739-FED2-4C34-BAB7-F97F4B6A243B}" type="datetimeFigureOut">
              <a:rPr lang="en-US" smtClean="0"/>
              <a:pPr/>
              <a:t>5/25/2025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90E622-8AF2-41AE-AF66-FD4D2ABA5A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3E5739-FED2-4C34-BAB7-F97F4B6A243B}" type="datetimeFigureOut">
              <a:rPr lang="en-US" smtClean="0"/>
              <a:pPr/>
              <a:t>5/25/2025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0E622-8AF2-41AE-AF66-FD4D2ABA5A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3E5739-FED2-4C34-BAB7-F97F4B6A243B}" type="datetimeFigureOut">
              <a:rPr lang="en-US" smtClean="0"/>
              <a:pPr/>
              <a:t>5/25/2025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90E622-8AF2-41AE-AF66-FD4D2ABA5A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3E5739-FED2-4C34-BAB7-F97F4B6A243B}" type="datetimeFigureOut">
              <a:rPr lang="en-US" smtClean="0"/>
              <a:pPr/>
              <a:t>5/25/2025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90E622-8AF2-41AE-AF66-FD4D2ABA5AE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0"/>
            <a:ext cx="8534400" cy="990600"/>
          </a:xfrm>
        </p:spPr>
        <p:txBody>
          <a:bodyPr>
            <a:normAutofit fontScale="90000"/>
          </a:bodyPr>
          <a:lstStyle/>
          <a:p>
            <a:r>
              <a:rPr lang="en-US" b="1" dirty="0" smtClean="0">
                <a:solidFill>
                  <a:srgbClr val="FFFF00"/>
                </a:solidFill>
              </a:rPr>
              <a:t>Adina Institute of Science &amp; Technology</a:t>
            </a:r>
            <a:endParaRPr lang="en-US" b="1" dirty="0">
              <a:solidFill>
                <a:srgbClr val="FFFF00"/>
              </a:solidFill>
            </a:endParaRPr>
          </a:p>
        </p:txBody>
      </p:sp>
      <p:sp>
        <p:nvSpPr>
          <p:cNvPr id="3" name="Subtitle 2"/>
          <p:cNvSpPr>
            <a:spLocks noGrp="1"/>
          </p:cNvSpPr>
          <p:nvPr>
            <p:ph type="subTitle" idx="1"/>
          </p:nvPr>
        </p:nvSpPr>
        <p:spPr>
          <a:xfrm>
            <a:off x="152400" y="5715000"/>
            <a:ext cx="3505200" cy="533400"/>
          </a:xfrm>
        </p:spPr>
        <p:txBody>
          <a:bodyPr>
            <a:normAutofit fontScale="32500" lnSpcReduction="20000"/>
          </a:bodyPr>
          <a:lstStyle/>
          <a:p>
            <a:pPr lvl="1"/>
            <a:r>
              <a:rPr lang="en-US" sz="5500" b="1" u="sng" dirty="0" smtClean="0">
                <a:solidFill>
                  <a:srgbClr val="92D050"/>
                </a:solidFill>
              </a:rPr>
              <a:t>Team Members -</a:t>
            </a:r>
            <a:r>
              <a:rPr lang="en-US" sz="5500" dirty="0" smtClean="0"/>
              <a:t>                            </a:t>
            </a:r>
            <a:endParaRPr lang="en-US" sz="3500" dirty="0" smtClean="0">
              <a:solidFill>
                <a:schemeClr val="tx1">
                  <a:lumMod val="95000"/>
                </a:schemeClr>
              </a:solidFill>
            </a:endParaRPr>
          </a:p>
          <a:p>
            <a:r>
              <a:rPr lang="en-US" sz="3500" dirty="0" smtClean="0">
                <a:solidFill>
                  <a:schemeClr val="tx1">
                    <a:lumMod val="95000"/>
                  </a:schemeClr>
                </a:solidFill>
              </a:rPr>
              <a:t>             </a:t>
            </a:r>
          </a:p>
          <a:p>
            <a:endParaRPr lang="en-US" dirty="0"/>
          </a:p>
        </p:txBody>
      </p:sp>
      <p:sp>
        <p:nvSpPr>
          <p:cNvPr id="6" name="TextBox 5"/>
          <p:cNvSpPr txBox="1"/>
          <p:nvPr/>
        </p:nvSpPr>
        <p:spPr>
          <a:xfrm>
            <a:off x="1600200" y="3581400"/>
            <a:ext cx="6172200" cy="461665"/>
          </a:xfrm>
          <a:prstGeom prst="rect">
            <a:avLst/>
          </a:prstGeom>
          <a:noFill/>
        </p:spPr>
        <p:txBody>
          <a:bodyPr wrap="square" rtlCol="0">
            <a:spAutoFit/>
          </a:bodyPr>
          <a:lstStyle/>
          <a:p>
            <a:r>
              <a:rPr lang="en-US" sz="2400" dirty="0" smtClean="0">
                <a:solidFill>
                  <a:srgbClr val="FF0000"/>
                </a:solidFill>
              </a:rPr>
              <a:t>             Computer Science &amp; Engineering</a:t>
            </a:r>
            <a:endParaRPr lang="en-US" sz="2400" dirty="0">
              <a:solidFill>
                <a:srgbClr val="FF0000"/>
              </a:solidFill>
            </a:endParaRPr>
          </a:p>
        </p:txBody>
      </p:sp>
      <p:pic>
        <p:nvPicPr>
          <p:cNvPr id="1026" name="Picture 2"/>
          <p:cNvPicPr>
            <a:picLocks noChangeAspect="1" noChangeArrowheads="1"/>
          </p:cNvPicPr>
          <p:nvPr/>
        </p:nvPicPr>
        <p:blipFill>
          <a:blip r:embed="rId3" cstate="print"/>
          <a:srcRect/>
          <a:stretch>
            <a:fillRect/>
          </a:stretch>
        </p:blipFill>
        <p:spPr bwMode="auto">
          <a:xfrm>
            <a:off x="3505200" y="1143000"/>
            <a:ext cx="2286000" cy="1524000"/>
          </a:xfrm>
          <a:prstGeom prst="rect">
            <a:avLst/>
          </a:prstGeom>
          <a:noFill/>
          <a:ln w="9525">
            <a:noFill/>
            <a:miter lim="800000"/>
            <a:headEnd/>
            <a:tailEnd/>
          </a:ln>
          <a:effectLst/>
        </p:spPr>
      </p:pic>
      <p:sp>
        <p:nvSpPr>
          <p:cNvPr id="9" name="TextBox 8"/>
          <p:cNvSpPr txBox="1"/>
          <p:nvPr/>
        </p:nvSpPr>
        <p:spPr>
          <a:xfrm>
            <a:off x="1524000" y="2971800"/>
            <a:ext cx="6553200" cy="461665"/>
          </a:xfrm>
          <a:prstGeom prst="rect">
            <a:avLst/>
          </a:prstGeom>
          <a:noFill/>
        </p:spPr>
        <p:txBody>
          <a:bodyPr wrap="square" rtlCol="0">
            <a:spAutoFit/>
          </a:bodyPr>
          <a:lstStyle/>
          <a:p>
            <a:r>
              <a:rPr lang="en-US" dirty="0" smtClean="0">
                <a:solidFill>
                  <a:srgbClr val="FFC000"/>
                </a:solidFill>
              </a:rPr>
              <a:t>                               </a:t>
            </a:r>
            <a:r>
              <a:rPr lang="en-US" sz="2400" dirty="0" smtClean="0">
                <a:solidFill>
                  <a:srgbClr val="FFC000"/>
                </a:solidFill>
              </a:rPr>
              <a:t>Bachelor of Technology</a:t>
            </a:r>
            <a:endParaRPr lang="en-US" sz="2400" dirty="0">
              <a:solidFill>
                <a:srgbClr val="FFC000"/>
              </a:solidFill>
            </a:endParaRPr>
          </a:p>
        </p:txBody>
      </p:sp>
      <p:sp>
        <p:nvSpPr>
          <p:cNvPr id="10" name="TextBox 9"/>
          <p:cNvSpPr txBox="1"/>
          <p:nvPr/>
        </p:nvSpPr>
        <p:spPr>
          <a:xfrm>
            <a:off x="4343400" y="3276600"/>
            <a:ext cx="838200" cy="461665"/>
          </a:xfrm>
          <a:prstGeom prst="rect">
            <a:avLst/>
          </a:prstGeom>
          <a:noFill/>
        </p:spPr>
        <p:txBody>
          <a:bodyPr wrap="square" rtlCol="0">
            <a:spAutoFit/>
          </a:bodyPr>
          <a:lstStyle/>
          <a:p>
            <a:r>
              <a:rPr lang="en-US" sz="2400" dirty="0" smtClean="0">
                <a:solidFill>
                  <a:srgbClr val="FFC000"/>
                </a:solidFill>
              </a:rPr>
              <a:t>In</a:t>
            </a:r>
            <a:endParaRPr lang="en-US" sz="2400" dirty="0">
              <a:solidFill>
                <a:srgbClr val="FFC000"/>
              </a:solidFill>
            </a:endParaRPr>
          </a:p>
        </p:txBody>
      </p:sp>
      <p:sp>
        <p:nvSpPr>
          <p:cNvPr id="11" name="TextBox 10"/>
          <p:cNvSpPr txBox="1"/>
          <p:nvPr/>
        </p:nvSpPr>
        <p:spPr>
          <a:xfrm>
            <a:off x="1752600" y="4114800"/>
            <a:ext cx="6096000" cy="1015663"/>
          </a:xfrm>
          <a:prstGeom prst="rect">
            <a:avLst/>
          </a:prstGeom>
          <a:noFill/>
        </p:spPr>
        <p:txBody>
          <a:bodyPr wrap="square" rtlCol="0">
            <a:spAutoFit/>
          </a:bodyPr>
          <a:lstStyle/>
          <a:p>
            <a:r>
              <a:rPr lang="en-US" dirty="0" smtClean="0"/>
              <a:t>                                          Presentation  </a:t>
            </a:r>
          </a:p>
          <a:p>
            <a:r>
              <a:rPr lang="en-US" dirty="0" smtClean="0"/>
              <a:t>                                                   On</a:t>
            </a:r>
          </a:p>
          <a:p>
            <a:r>
              <a:rPr lang="en-US" dirty="0" smtClean="0"/>
              <a:t>                           </a:t>
            </a:r>
            <a:r>
              <a:rPr lang="en-US" sz="2400" b="1" u="sng" dirty="0" smtClean="0"/>
              <a:t>Fruit Recognition System</a:t>
            </a:r>
            <a:r>
              <a:rPr lang="en-US" u="sng" dirty="0" smtClean="0"/>
              <a:t> </a:t>
            </a:r>
            <a:endParaRPr lang="en-US" u="sng" dirty="0"/>
          </a:p>
        </p:txBody>
      </p:sp>
      <p:sp>
        <p:nvSpPr>
          <p:cNvPr id="12" name="TextBox 11"/>
          <p:cNvSpPr txBox="1"/>
          <p:nvPr/>
        </p:nvSpPr>
        <p:spPr>
          <a:xfrm>
            <a:off x="6172200" y="5791200"/>
            <a:ext cx="2743200" cy="800219"/>
          </a:xfrm>
          <a:prstGeom prst="rect">
            <a:avLst/>
          </a:prstGeom>
          <a:noFill/>
        </p:spPr>
        <p:txBody>
          <a:bodyPr wrap="square" rtlCol="0">
            <a:spAutoFit/>
          </a:bodyPr>
          <a:lstStyle/>
          <a:p>
            <a:r>
              <a:rPr lang="en-US" dirty="0" smtClean="0">
                <a:solidFill>
                  <a:srgbClr val="92D050"/>
                </a:solidFill>
              </a:rPr>
              <a:t>     </a:t>
            </a:r>
            <a:r>
              <a:rPr lang="en-US" b="1" u="sng" dirty="0" smtClean="0">
                <a:solidFill>
                  <a:srgbClr val="92D050"/>
                </a:solidFill>
              </a:rPr>
              <a:t>Project Guide </a:t>
            </a:r>
            <a:r>
              <a:rPr lang="en-US" dirty="0" smtClean="0">
                <a:solidFill>
                  <a:srgbClr val="92D050"/>
                </a:solidFill>
              </a:rPr>
              <a:t>- </a:t>
            </a:r>
          </a:p>
          <a:p>
            <a:r>
              <a:rPr lang="en-US" sz="1400" dirty="0" smtClean="0">
                <a:solidFill>
                  <a:srgbClr val="92D050"/>
                </a:solidFill>
              </a:rPr>
              <a:t>           </a:t>
            </a:r>
            <a:r>
              <a:rPr lang="en-US" sz="1400" dirty="0" smtClean="0"/>
              <a:t>Mr.</a:t>
            </a:r>
            <a:r>
              <a:rPr lang="en-US" sz="1400" dirty="0" smtClean="0">
                <a:solidFill>
                  <a:srgbClr val="92D050"/>
                </a:solidFill>
              </a:rPr>
              <a:t> </a:t>
            </a:r>
            <a:r>
              <a:rPr lang="en-US" sz="1400" dirty="0" err="1" smtClean="0"/>
              <a:t>Vaibhav</a:t>
            </a:r>
            <a:r>
              <a:rPr lang="en-US" sz="1400" dirty="0" smtClean="0"/>
              <a:t> Jain </a:t>
            </a:r>
          </a:p>
          <a:p>
            <a:r>
              <a:rPr lang="en-US" sz="1400" dirty="0" smtClean="0"/>
              <a:t>           </a:t>
            </a:r>
            <a:r>
              <a:rPr lang="en-US" sz="1200" dirty="0" smtClean="0">
                <a:solidFill>
                  <a:srgbClr val="FFFF00"/>
                </a:solidFill>
              </a:rPr>
              <a:t>Asst. Professor</a:t>
            </a:r>
            <a:endParaRPr lang="en-US" sz="1200" dirty="0">
              <a:solidFill>
                <a:srgbClr val="FFFF00"/>
              </a:solidFill>
            </a:endParaRPr>
          </a:p>
        </p:txBody>
      </p:sp>
      <p:sp>
        <p:nvSpPr>
          <p:cNvPr id="13" name="TextBox 12"/>
          <p:cNvSpPr txBox="1"/>
          <p:nvPr/>
        </p:nvSpPr>
        <p:spPr>
          <a:xfrm>
            <a:off x="762000" y="6096000"/>
            <a:ext cx="1600200" cy="307777"/>
          </a:xfrm>
          <a:prstGeom prst="rect">
            <a:avLst/>
          </a:prstGeom>
          <a:noFill/>
        </p:spPr>
        <p:txBody>
          <a:bodyPr wrap="square" rtlCol="0">
            <a:spAutoFit/>
          </a:bodyPr>
          <a:lstStyle/>
          <a:p>
            <a:r>
              <a:rPr lang="en-US" sz="1400" dirty="0" err="1" smtClean="0"/>
              <a:t>Pavan</a:t>
            </a:r>
            <a:r>
              <a:rPr lang="en-US" sz="1400" dirty="0" smtClean="0"/>
              <a:t> </a:t>
            </a:r>
            <a:r>
              <a:rPr lang="en-US" sz="1400" dirty="0" err="1" smtClean="0"/>
              <a:t>Kushwaha</a:t>
            </a:r>
            <a:endParaRPr lang="en-US" sz="1400" dirty="0"/>
          </a:p>
        </p:txBody>
      </p:sp>
      <p:sp>
        <p:nvSpPr>
          <p:cNvPr id="14" name="TextBox 13"/>
          <p:cNvSpPr txBox="1"/>
          <p:nvPr/>
        </p:nvSpPr>
        <p:spPr>
          <a:xfrm>
            <a:off x="762000" y="6396157"/>
            <a:ext cx="1447801" cy="307777"/>
          </a:xfrm>
          <a:prstGeom prst="rect">
            <a:avLst/>
          </a:prstGeom>
          <a:noFill/>
        </p:spPr>
        <p:txBody>
          <a:bodyPr wrap="square" rtlCol="0">
            <a:spAutoFit/>
          </a:bodyPr>
          <a:lstStyle/>
          <a:p>
            <a:r>
              <a:rPr lang="en-US" sz="1400" dirty="0" err="1" smtClean="0"/>
              <a:t>Anuj</a:t>
            </a:r>
            <a:r>
              <a:rPr lang="en-US" sz="1400" dirty="0" smtClean="0"/>
              <a:t> </a:t>
            </a:r>
            <a:r>
              <a:rPr lang="en-US" sz="1400" dirty="0" err="1" smtClean="0"/>
              <a:t>Kushwaha</a:t>
            </a:r>
            <a:endParaRPr lang="en-US" sz="1400" dirty="0"/>
          </a:p>
        </p:txBody>
      </p:sp>
      <p:sp>
        <p:nvSpPr>
          <p:cNvPr id="15" name="TextBox 14"/>
          <p:cNvSpPr txBox="1"/>
          <p:nvPr/>
        </p:nvSpPr>
        <p:spPr>
          <a:xfrm>
            <a:off x="2076450" y="6396156"/>
            <a:ext cx="1295401" cy="307777"/>
          </a:xfrm>
          <a:prstGeom prst="rect">
            <a:avLst/>
          </a:prstGeom>
          <a:noFill/>
        </p:spPr>
        <p:txBody>
          <a:bodyPr wrap="square" rtlCol="0">
            <a:spAutoFit/>
          </a:bodyPr>
          <a:lstStyle/>
          <a:p>
            <a:r>
              <a:rPr lang="en-US" sz="1400" dirty="0" err="1" smtClean="0"/>
              <a:t>Abhijeet</a:t>
            </a:r>
            <a:r>
              <a:rPr lang="en-US" sz="1400" dirty="0" smtClean="0"/>
              <a:t> Patel</a:t>
            </a:r>
            <a:endParaRPr lang="en-US" sz="1400" dirty="0"/>
          </a:p>
        </p:txBody>
      </p:sp>
      <p:sp>
        <p:nvSpPr>
          <p:cNvPr id="16" name="TextBox 15"/>
          <p:cNvSpPr txBox="1"/>
          <p:nvPr/>
        </p:nvSpPr>
        <p:spPr>
          <a:xfrm>
            <a:off x="2076450" y="6096000"/>
            <a:ext cx="1706147" cy="307777"/>
          </a:xfrm>
          <a:prstGeom prst="rect">
            <a:avLst/>
          </a:prstGeom>
          <a:noFill/>
        </p:spPr>
        <p:txBody>
          <a:bodyPr wrap="square" rtlCol="0">
            <a:spAutoFit/>
          </a:bodyPr>
          <a:lstStyle/>
          <a:p>
            <a:r>
              <a:rPr lang="en-US" sz="1400" dirty="0" err="1" smtClean="0"/>
              <a:t>Shivansh</a:t>
            </a:r>
            <a:r>
              <a:rPr lang="en-US" sz="1400" dirty="0" smtClean="0"/>
              <a:t> </a:t>
            </a:r>
            <a:r>
              <a:rPr lang="en-US" sz="1400" dirty="0" err="1" smtClean="0"/>
              <a:t>Pratap</a:t>
            </a:r>
            <a:r>
              <a:rPr lang="en-US" sz="1400" dirty="0" smtClean="0"/>
              <a:t> </a:t>
            </a:r>
            <a:endParaRPr lang="en-US" sz="1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600" b="1" u="sng" dirty="0" err="1">
                <a:solidFill>
                  <a:srgbClr val="FFC000"/>
                </a:solidFill>
              </a:rPr>
              <a:t>TensorFlow</a:t>
            </a:r>
            <a:endParaRPr lang="en-IN" sz="3600" dirty="0"/>
          </a:p>
        </p:txBody>
      </p:sp>
      <p:sp>
        <p:nvSpPr>
          <p:cNvPr id="3" name="Content Placeholder 2"/>
          <p:cNvSpPr>
            <a:spLocks noGrp="1"/>
          </p:cNvSpPr>
          <p:nvPr>
            <p:ph sz="half" idx="1"/>
          </p:nvPr>
        </p:nvSpPr>
        <p:spPr>
          <a:xfrm>
            <a:off x="4648200" y="1371600"/>
            <a:ext cx="4267200" cy="4953000"/>
          </a:xfrm>
        </p:spPr>
        <p:txBody>
          <a:bodyPr>
            <a:normAutofit/>
          </a:bodyPr>
          <a:lstStyle/>
          <a:p>
            <a:r>
              <a:rPr lang="en-US" b="1" u="sng" dirty="0" err="1" smtClean="0">
                <a:solidFill>
                  <a:srgbClr val="FFC000"/>
                </a:solidFill>
              </a:rPr>
              <a:t>TensorFlow</a:t>
            </a:r>
            <a:r>
              <a:rPr lang="en-US" dirty="0" smtClean="0"/>
              <a:t>. </a:t>
            </a:r>
            <a:r>
              <a:rPr lang="en-US" dirty="0" err="1" smtClean="0"/>
              <a:t>js</a:t>
            </a:r>
            <a:r>
              <a:rPr lang="en-US" dirty="0" smtClean="0"/>
              <a:t> is an open-source web ML library that can run anywhere JavaScript can. It's based on the original </a:t>
            </a:r>
            <a:r>
              <a:rPr lang="en-US" dirty="0" err="1" smtClean="0"/>
              <a:t>TensorFlow</a:t>
            </a:r>
            <a:r>
              <a:rPr lang="en-US" dirty="0" smtClean="0"/>
              <a:t> library written in Python and aims to recreate this developer experience and set of APIs for the JavaScript ecosystem</a:t>
            </a:r>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8600" y="1295400"/>
            <a:ext cx="4114800" cy="49530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3008313" cy="717550"/>
          </a:xfrm>
        </p:spPr>
        <p:txBody>
          <a:bodyPr>
            <a:normAutofit/>
          </a:bodyPr>
          <a:lstStyle/>
          <a:p>
            <a:r>
              <a:rPr lang="en-IN" sz="3200" dirty="0" smtClean="0">
                <a:solidFill>
                  <a:srgbClr val="FFC000"/>
                </a:solidFill>
              </a:rPr>
              <a:t>MobileNet.js</a:t>
            </a:r>
            <a:endParaRPr lang="en-IN" sz="3200" dirty="0">
              <a:solidFill>
                <a:srgbClr val="FFC000"/>
              </a:solidFill>
            </a:endParaRPr>
          </a:p>
        </p:txBody>
      </p:sp>
      <p:sp>
        <p:nvSpPr>
          <p:cNvPr id="4" name="Text Placeholder 3"/>
          <p:cNvSpPr>
            <a:spLocks noGrp="1"/>
          </p:cNvSpPr>
          <p:nvPr>
            <p:ph type="body" sz="half" idx="2"/>
          </p:nvPr>
        </p:nvSpPr>
        <p:spPr>
          <a:xfrm>
            <a:off x="76200" y="914400"/>
            <a:ext cx="4572000" cy="5791200"/>
          </a:xfrm>
        </p:spPr>
        <p:txBody>
          <a:bodyPr>
            <a:normAutofit/>
          </a:bodyPr>
          <a:lstStyle/>
          <a:p>
            <a:pPr marL="285750" indent="-285750">
              <a:buFont typeface="Arial" charset="0"/>
              <a:buChar char="•"/>
            </a:pPr>
            <a:r>
              <a:rPr lang="en-IN" sz="2000" dirty="0" smtClean="0"/>
              <a:t> </a:t>
            </a:r>
            <a:r>
              <a:rPr lang="en-IN" sz="2000" b="1" dirty="0" smtClean="0">
                <a:solidFill>
                  <a:srgbClr val="FFC000"/>
                </a:solidFill>
              </a:rPr>
              <a:t>MobileNet.js </a:t>
            </a:r>
            <a:r>
              <a:rPr lang="en-IN" sz="1800" b="1" dirty="0" smtClean="0">
                <a:solidFill>
                  <a:srgbClr val="FFC000"/>
                </a:solidFill>
              </a:rPr>
              <a:t>:</a:t>
            </a:r>
            <a:r>
              <a:rPr lang="en-IN" sz="1800" dirty="0" smtClean="0"/>
              <a:t>A </a:t>
            </a:r>
            <a:r>
              <a:rPr lang="en-IN" sz="1800" dirty="0"/>
              <a:t>JavaScript library built on </a:t>
            </a:r>
            <a:r>
              <a:rPr lang="en-IN" sz="1800" dirty="0" smtClean="0"/>
              <a:t>TensorFlow.js </a:t>
            </a:r>
          </a:p>
          <a:p>
            <a:pPr marL="285750" indent="-285750">
              <a:buFont typeface="Arial" charset="0"/>
              <a:buChar char="•"/>
            </a:pPr>
            <a:r>
              <a:rPr lang="en-IN" sz="1800" dirty="0" smtClean="0"/>
              <a:t>Implements </a:t>
            </a:r>
            <a:r>
              <a:rPr lang="en-IN" sz="1800" dirty="0" err="1"/>
              <a:t>MobileNet</a:t>
            </a:r>
            <a:r>
              <a:rPr lang="en-IN" sz="1800" dirty="0"/>
              <a:t> architecture for efficient on-device image </a:t>
            </a:r>
            <a:r>
              <a:rPr lang="en-IN" sz="1800" dirty="0" smtClean="0"/>
              <a:t>recognition </a:t>
            </a:r>
          </a:p>
          <a:p>
            <a:pPr marL="285750" indent="-285750">
              <a:buFont typeface="Arial" charset="0"/>
              <a:buChar char="•"/>
            </a:pPr>
            <a:r>
              <a:rPr lang="en-IN" sz="1800" dirty="0" smtClean="0"/>
              <a:t>Runs </a:t>
            </a:r>
            <a:r>
              <a:rPr lang="en-IN" sz="1800" dirty="0"/>
              <a:t>directly in the browser using </a:t>
            </a:r>
            <a:r>
              <a:rPr lang="en-IN" sz="1800" dirty="0" err="1"/>
              <a:t>WebGL</a:t>
            </a:r>
            <a:r>
              <a:rPr lang="en-IN" sz="1800" dirty="0"/>
              <a:t> </a:t>
            </a:r>
            <a:r>
              <a:rPr lang="en-IN" sz="1800" dirty="0" smtClean="0"/>
              <a:t>acceleration</a:t>
            </a:r>
          </a:p>
          <a:p>
            <a:pPr marL="285750" indent="-285750">
              <a:buFont typeface="Arial" charset="0"/>
              <a:buChar char="•"/>
            </a:pPr>
            <a:r>
              <a:rPr lang="en-IN" sz="1800" b="1" dirty="0" smtClean="0"/>
              <a:t>Key </a:t>
            </a:r>
            <a:r>
              <a:rPr lang="en-IN" sz="1800" b="1" dirty="0" err="1"/>
              <a:t>Features:</a:t>
            </a:r>
            <a:r>
              <a:rPr lang="en-IN" sz="1800" dirty="0" err="1"/>
              <a:t>Lightweight</a:t>
            </a:r>
            <a:r>
              <a:rPr lang="en-IN" sz="1800" b="1" dirty="0"/>
              <a:t> </a:t>
            </a:r>
            <a:r>
              <a:rPr lang="en-IN" sz="1800" dirty="0"/>
              <a:t>and fast – ideal for mobile and edge </a:t>
            </a:r>
            <a:r>
              <a:rPr lang="en-IN" sz="1800" dirty="0" smtClean="0"/>
              <a:t>devices </a:t>
            </a:r>
          </a:p>
          <a:p>
            <a:pPr marL="285750" indent="-285750">
              <a:buFont typeface="Arial" charset="0"/>
              <a:buChar char="•"/>
            </a:pPr>
            <a:r>
              <a:rPr lang="en-IN" sz="1800" dirty="0" smtClean="0"/>
              <a:t>No </a:t>
            </a:r>
            <a:r>
              <a:rPr lang="en-IN" sz="1800" dirty="0"/>
              <a:t>need for server-side </a:t>
            </a:r>
            <a:r>
              <a:rPr lang="en-IN" sz="1800" dirty="0" err="1"/>
              <a:t>computationEasy</a:t>
            </a:r>
            <a:r>
              <a:rPr lang="en-IN" sz="1800" dirty="0"/>
              <a:t> integration with web </a:t>
            </a:r>
            <a:r>
              <a:rPr lang="en-IN" sz="1800" dirty="0" smtClean="0"/>
              <a:t>apps </a:t>
            </a:r>
          </a:p>
          <a:p>
            <a:pPr marL="285750" indent="-285750">
              <a:buFont typeface="Arial" charset="0"/>
              <a:buChar char="•"/>
            </a:pPr>
            <a:r>
              <a:rPr lang="en-IN" sz="1800" dirty="0" smtClean="0"/>
              <a:t>Pre-trained </a:t>
            </a:r>
            <a:r>
              <a:rPr lang="en-IN" sz="1800" dirty="0"/>
              <a:t>model for object classification </a:t>
            </a:r>
            <a:r>
              <a:rPr lang="en-IN" sz="1800" dirty="0" smtClean="0"/>
              <a:t>tasks</a:t>
            </a:r>
          </a:p>
          <a:p>
            <a:pPr marL="285750" indent="-285750">
              <a:buFont typeface="Arial" charset="0"/>
              <a:buChar char="•"/>
            </a:pPr>
            <a:r>
              <a:rPr lang="en-US" sz="1800" b="1" dirty="0"/>
              <a:t>Use </a:t>
            </a:r>
            <a:r>
              <a:rPr lang="en-US" sz="1800" dirty="0" smtClean="0"/>
              <a:t>:Real-time </a:t>
            </a:r>
            <a:r>
              <a:rPr lang="en-US" sz="1800" dirty="0"/>
              <a:t>object detection in </a:t>
            </a:r>
            <a:r>
              <a:rPr lang="en-US" sz="1800" dirty="0" smtClean="0"/>
              <a:t>browsers</a:t>
            </a:r>
          </a:p>
          <a:p>
            <a:pPr marL="285750" indent="-285750">
              <a:buFont typeface="Arial" charset="0"/>
              <a:buChar char="•"/>
            </a:pPr>
            <a:r>
              <a:rPr lang="en-US" sz="1800" dirty="0" smtClean="0"/>
              <a:t>Educational </a:t>
            </a:r>
            <a:r>
              <a:rPr lang="en-US" sz="1800" dirty="0"/>
              <a:t>and interactive AI demos</a:t>
            </a:r>
            <a:endParaRPr lang="en-IN" sz="1800" dirty="0" smtClean="0"/>
          </a:p>
        </p:txBody>
      </p:sp>
      <p:pic>
        <p:nvPicPr>
          <p:cNvPr id="7" name="Content Placeholder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24400" y="0"/>
            <a:ext cx="4408170" cy="6858000"/>
          </a:xfrm>
        </p:spPr>
      </p:pic>
    </p:spTree>
    <p:extLst>
      <p:ext uri="{BB962C8B-B14F-4D97-AF65-F5344CB8AC3E}">
        <p14:creationId xmlns:p14="http://schemas.microsoft.com/office/powerpoint/2010/main" val="354508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normAutofit/>
          </a:bodyPr>
          <a:lstStyle/>
          <a:p>
            <a:r>
              <a:rPr lang="en-IN" sz="3600" b="1" dirty="0">
                <a:solidFill>
                  <a:srgbClr val="FFC000"/>
                </a:solidFill>
              </a:rPr>
              <a:t>Python</a:t>
            </a:r>
          </a:p>
        </p:txBody>
      </p:sp>
      <p:sp>
        <p:nvSpPr>
          <p:cNvPr id="3" name="Content Placeholder 2"/>
          <p:cNvSpPr>
            <a:spLocks noGrp="1"/>
          </p:cNvSpPr>
          <p:nvPr>
            <p:ph sz="half" idx="1"/>
          </p:nvPr>
        </p:nvSpPr>
        <p:spPr>
          <a:xfrm>
            <a:off x="304800" y="990600"/>
            <a:ext cx="4343400" cy="5105400"/>
          </a:xfrm>
        </p:spPr>
        <p:txBody>
          <a:bodyPr>
            <a:noAutofit/>
          </a:bodyPr>
          <a:lstStyle/>
          <a:p>
            <a:r>
              <a:rPr lang="en-US" sz="2400" b="1" dirty="0">
                <a:solidFill>
                  <a:srgbClr val="FFC000"/>
                </a:solidFill>
              </a:rPr>
              <a:t>Python</a:t>
            </a:r>
            <a:r>
              <a:rPr lang="en-US" sz="1800" dirty="0"/>
              <a:t> is the main programming language used in this project.</a:t>
            </a:r>
          </a:p>
          <a:p>
            <a:r>
              <a:rPr lang="en-US" sz="1800" dirty="0"/>
              <a:t>It helps in:</a:t>
            </a:r>
          </a:p>
          <a:p>
            <a:r>
              <a:rPr lang="en-US" sz="1800" b="1" dirty="0"/>
              <a:t>Writing code</a:t>
            </a:r>
            <a:r>
              <a:rPr lang="en-US" sz="1800" dirty="0"/>
              <a:t> for machine learning models.</a:t>
            </a:r>
          </a:p>
          <a:p>
            <a:r>
              <a:rPr lang="en-US" sz="1800" b="1" dirty="0"/>
              <a:t>Processing images</a:t>
            </a:r>
            <a:r>
              <a:rPr lang="en-US" sz="1800" dirty="0"/>
              <a:t> of fruits using tools like </a:t>
            </a:r>
            <a:r>
              <a:rPr lang="en-US" sz="1800" dirty="0" err="1"/>
              <a:t>OpenCV</a:t>
            </a:r>
            <a:r>
              <a:rPr lang="en-US" sz="1800" dirty="0"/>
              <a:t>.</a:t>
            </a:r>
          </a:p>
          <a:p>
            <a:r>
              <a:rPr lang="en-US" sz="1800" b="1" dirty="0"/>
              <a:t>Training models</a:t>
            </a:r>
            <a:r>
              <a:rPr lang="en-US" sz="1800" dirty="0"/>
              <a:t> with libraries like </a:t>
            </a:r>
            <a:r>
              <a:rPr lang="en-US" sz="1800" dirty="0" err="1"/>
              <a:t>TensorFlow</a:t>
            </a:r>
            <a:r>
              <a:rPr lang="en-US" sz="1800" dirty="0"/>
              <a:t> or </a:t>
            </a:r>
            <a:r>
              <a:rPr lang="en-US" sz="1800" dirty="0" err="1"/>
              <a:t>PyTorch</a:t>
            </a:r>
            <a:r>
              <a:rPr lang="en-US" sz="1800" dirty="0"/>
              <a:t>.</a:t>
            </a:r>
          </a:p>
          <a:p>
            <a:r>
              <a:rPr lang="en-US" sz="1800" b="1" dirty="0"/>
              <a:t>Handling data</a:t>
            </a:r>
            <a:r>
              <a:rPr lang="en-US" sz="1800" dirty="0"/>
              <a:t> easily with libraries like </a:t>
            </a:r>
            <a:r>
              <a:rPr lang="en-US" sz="1800" dirty="0" err="1"/>
              <a:t>NumPy</a:t>
            </a:r>
            <a:r>
              <a:rPr lang="en-US" sz="1800" dirty="0"/>
              <a:t> and Pandas.</a:t>
            </a:r>
          </a:p>
          <a:p>
            <a:r>
              <a:rPr lang="en-US" sz="1800" b="1" dirty="0"/>
              <a:t>Showing results</a:t>
            </a:r>
            <a:r>
              <a:rPr lang="en-US" sz="1800" dirty="0"/>
              <a:t> through graphs using </a:t>
            </a:r>
            <a:r>
              <a:rPr lang="en-US" sz="1800" dirty="0" err="1"/>
              <a:t>Matplotlib</a:t>
            </a:r>
            <a:r>
              <a:rPr lang="en-US" sz="1800" dirty="0"/>
              <a:t>.</a:t>
            </a:r>
          </a:p>
          <a:p>
            <a:r>
              <a:rPr lang="en-US" sz="1800" dirty="0"/>
              <a:t>Python is used because it is:</a:t>
            </a:r>
          </a:p>
          <a:p>
            <a:r>
              <a:rPr lang="en-US" sz="1800" dirty="0"/>
              <a:t>Easy to read and understand.</a:t>
            </a:r>
          </a:p>
          <a:p>
            <a:r>
              <a:rPr lang="en-US" sz="1800" dirty="0"/>
              <a:t>Has many libraries for machine learning and image processing.</a:t>
            </a:r>
          </a:p>
          <a:p>
            <a:r>
              <a:rPr lang="en-US" sz="1800" dirty="0"/>
              <a:t>Supported by a large community.</a:t>
            </a:r>
          </a:p>
          <a:p>
            <a:endParaRPr lang="en-IN" sz="18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1524000"/>
            <a:ext cx="4114800" cy="4343400"/>
          </a:xfrm>
        </p:spPr>
      </p:pic>
    </p:spTree>
    <p:extLst>
      <p:ext uri="{BB962C8B-B14F-4D97-AF65-F5344CB8AC3E}">
        <p14:creationId xmlns:p14="http://schemas.microsoft.com/office/powerpoint/2010/main" val="3115719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a:bodyPr>
          <a:lstStyle/>
          <a:p>
            <a:r>
              <a:rPr lang="en-IN" sz="3600" b="1" dirty="0">
                <a:solidFill>
                  <a:srgbClr val="FFC000"/>
                </a:solidFill>
              </a:rPr>
              <a:t>Convolutional Neural Network </a:t>
            </a:r>
          </a:p>
        </p:txBody>
      </p:sp>
      <p:sp>
        <p:nvSpPr>
          <p:cNvPr id="3" name="Content Placeholder 2"/>
          <p:cNvSpPr>
            <a:spLocks noGrp="1"/>
          </p:cNvSpPr>
          <p:nvPr>
            <p:ph idx="1"/>
          </p:nvPr>
        </p:nvSpPr>
        <p:spPr>
          <a:xfrm>
            <a:off x="457200" y="2209800"/>
            <a:ext cx="8229600" cy="4343400"/>
          </a:xfrm>
        </p:spPr>
        <p:txBody>
          <a:bodyPr>
            <a:normAutofit fontScale="55000" lnSpcReduction="20000"/>
          </a:bodyPr>
          <a:lstStyle/>
          <a:p>
            <a:r>
              <a:rPr lang="en-US" sz="4400" b="1" dirty="0">
                <a:solidFill>
                  <a:srgbClr val="FFC000"/>
                </a:solidFill>
              </a:rPr>
              <a:t>CNN </a:t>
            </a:r>
            <a:r>
              <a:rPr lang="en-US" dirty="0"/>
              <a:t>is a type of </a:t>
            </a:r>
            <a:r>
              <a:rPr lang="en-US" b="1" dirty="0"/>
              <a:t>Deep Learning model</a:t>
            </a:r>
            <a:r>
              <a:rPr lang="en-US" dirty="0"/>
              <a:t> used for </a:t>
            </a:r>
            <a:r>
              <a:rPr lang="en-US" b="1" dirty="0"/>
              <a:t>image recognition and classification</a:t>
            </a:r>
            <a:r>
              <a:rPr lang="en-US" dirty="0"/>
              <a:t>.</a:t>
            </a:r>
          </a:p>
          <a:p>
            <a:r>
              <a:rPr lang="en-US" dirty="0"/>
              <a:t>It helps computers understand images the way humans do.</a:t>
            </a:r>
          </a:p>
          <a:p>
            <a:r>
              <a:rPr lang="en-US" b="1" dirty="0"/>
              <a:t>⚙️ How Does It Work?</a:t>
            </a:r>
          </a:p>
          <a:p>
            <a:r>
              <a:rPr lang="en-US" dirty="0"/>
              <a:t>Breaks down images into small parts </a:t>
            </a:r>
            <a:r>
              <a:rPr lang="en-US" dirty="0" smtClean="0"/>
              <a:t>.</a:t>
            </a:r>
          </a:p>
          <a:p>
            <a:r>
              <a:rPr lang="en-US" dirty="0" smtClean="0"/>
              <a:t>Detects </a:t>
            </a:r>
            <a:r>
              <a:rPr lang="en-US" dirty="0"/>
              <a:t>features like </a:t>
            </a:r>
            <a:r>
              <a:rPr lang="en-US" b="1" dirty="0"/>
              <a:t>edges, colors, and shapes</a:t>
            </a:r>
            <a:r>
              <a:rPr lang="en-US" dirty="0"/>
              <a:t>.</a:t>
            </a:r>
          </a:p>
          <a:p>
            <a:r>
              <a:rPr lang="en-US" dirty="0"/>
              <a:t>Learns patterns to </a:t>
            </a:r>
            <a:r>
              <a:rPr lang="en-US" b="1" dirty="0"/>
              <a:t>recognize different objects</a:t>
            </a:r>
            <a:r>
              <a:rPr lang="en-US" dirty="0"/>
              <a:t>, like fruits.</a:t>
            </a:r>
          </a:p>
          <a:p>
            <a:r>
              <a:rPr lang="en-US" b="1" dirty="0"/>
              <a:t>🍎 Use in Fruit Detection Project</a:t>
            </a:r>
          </a:p>
          <a:p>
            <a:r>
              <a:rPr lang="en-US" dirty="0"/>
              <a:t>Helps identify different fruits from images.</a:t>
            </a:r>
          </a:p>
          <a:p>
            <a:r>
              <a:rPr lang="en-US" dirty="0"/>
              <a:t>Improves </a:t>
            </a:r>
            <a:r>
              <a:rPr lang="en-US" b="1" dirty="0"/>
              <a:t>accuracy</a:t>
            </a:r>
            <a:r>
              <a:rPr lang="en-US" dirty="0"/>
              <a:t> and </a:t>
            </a:r>
            <a:r>
              <a:rPr lang="en-US" b="1" dirty="0"/>
              <a:t>speed</a:t>
            </a:r>
            <a:r>
              <a:rPr lang="en-US" dirty="0"/>
              <a:t> of the detection process.</a:t>
            </a:r>
          </a:p>
          <a:p>
            <a:r>
              <a:rPr lang="en-US" dirty="0"/>
              <a:t>Makes the system </a:t>
            </a:r>
            <a:r>
              <a:rPr lang="en-US" b="1" dirty="0"/>
              <a:t>smarter and more reliable</a:t>
            </a:r>
            <a:r>
              <a:rPr lang="en-US" dirty="0"/>
              <a:t>.</a:t>
            </a:r>
          </a:p>
          <a:p>
            <a:r>
              <a:rPr lang="en-US" b="1" dirty="0"/>
              <a:t>✅ Why CNN?</a:t>
            </a:r>
          </a:p>
          <a:p>
            <a:r>
              <a:rPr lang="en-US" dirty="0"/>
              <a:t>Works very well with images.</a:t>
            </a:r>
          </a:p>
          <a:p>
            <a:r>
              <a:rPr lang="en-US" dirty="0"/>
              <a:t>Learns automatically from data </a:t>
            </a:r>
            <a:r>
              <a:rPr lang="en-US" dirty="0" smtClean="0"/>
              <a:t>.</a:t>
            </a:r>
          </a:p>
          <a:p>
            <a:r>
              <a:rPr lang="en-US" dirty="0" smtClean="0"/>
              <a:t>Widely </a:t>
            </a:r>
            <a:r>
              <a:rPr lang="en-US" dirty="0"/>
              <a:t>used in modern </a:t>
            </a:r>
            <a:r>
              <a:rPr lang="en-US" b="1" dirty="0"/>
              <a:t>AI and vision systems</a:t>
            </a:r>
            <a:r>
              <a:rPr lang="en-US" dirty="0"/>
              <a:t>.</a:t>
            </a:r>
          </a:p>
          <a:p>
            <a:endParaRPr lang="en-IN" dirty="0"/>
          </a:p>
        </p:txBody>
      </p:sp>
    </p:spTree>
    <p:extLst>
      <p:ext uri="{BB962C8B-B14F-4D97-AF65-F5344CB8AC3E}">
        <p14:creationId xmlns:p14="http://schemas.microsoft.com/office/powerpoint/2010/main" val="3051334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066800"/>
            <a:ext cx="8382000" cy="4800600"/>
          </a:xfrm>
        </p:spPr>
      </p:pic>
    </p:spTree>
    <p:extLst>
      <p:ext uri="{BB962C8B-B14F-4D97-AF65-F5344CB8AC3E}">
        <p14:creationId xmlns:p14="http://schemas.microsoft.com/office/powerpoint/2010/main" val="34112463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IN" sz="3600" b="1" dirty="0" err="1">
                <a:solidFill>
                  <a:srgbClr val="FFC000"/>
                </a:solidFill>
              </a:rPr>
              <a:t>Kaggle</a:t>
            </a:r>
            <a:r>
              <a:rPr lang="en-IN" sz="3600" b="1" dirty="0">
                <a:solidFill>
                  <a:srgbClr val="FFC000"/>
                </a:solidFill>
              </a:rPr>
              <a:t> Dataset </a:t>
            </a:r>
          </a:p>
        </p:txBody>
      </p:sp>
      <p:sp>
        <p:nvSpPr>
          <p:cNvPr id="3" name="Content Placeholder 2"/>
          <p:cNvSpPr>
            <a:spLocks noGrp="1"/>
          </p:cNvSpPr>
          <p:nvPr>
            <p:ph idx="1"/>
          </p:nvPr>
        </p:nvSpPr>
        <p:spPr>
          <a:xfrm>
            <a:off x="457200" y="1676400"/>
            <a:ext cx="8229600" cy="4525963"/>
          </a:xfrm>
        </p:spPr>
        <p:txBody>
          <a:bodyPr>
            <a:normAutofit fontScale="70000" lnSpcReduction="20000"/>
          </a:bodyPr>
          <a:lstStyle/>
          <a:p>
            <a:r>
              <a:rPr lang="en-US" sz="3400" b="1" dirty="0" err="1">
                <a:solidFill>
                  <a:srgbClr val="FFC000"/>
                </a:solidFill>
              </a:rPr>
              <a:t>Kaggle</a:t>
            </a:r>
            <a:r>
              <a:rPr lang="en-US" dirty="0"/>
              <a:t> is an online platform that provides free datasets for machine learning and data science projects.</a:t>
            </a:r>
          </a:p>
          <a:p>
            <a:r>
              <a:rPr lang="en-US" b="1" dirty="0" err="1"/>
              <a:t>Kaggle</a:t>
            </a:r>
            <a:r>
              <a:rPr lang="en-US" b="1" dirty="0"/>
              <a:t> Fruit Dataset</a:t>
            </a:r>
            <a:endParaRPr lang="en-US" dirty="0"/>
          </a:p>
          <a:p>
            <a:r>
              <a:rPr lang="en-US" dirty="0"/>
              <a:t>It contains </a:t>
            </a:r>
            <a:r>
              <a:rPr lang="en-US" b="1" dirty="0"/>
              <a:t>thousands of fruit images</a:t>
            </a:r>
            <a:r>
              <a:rPr lang="en-US" dirty="0"/>
              <a:t> in different categories.</a:t>
            </a:r>
          </a:p>
          <a:p>
            <a:r>
              <a:rPr lang="en-US" dirty="0"/>
              <a:t>Includes images of fruits like </a:t>
            </a:r>
            <a:r>
              <a:rPr lang="en-US" b="1" dirty="0"/>
              <a:t>apple, banana, orange, mango</a:t>
            </a:r>
            <a:r>
              <a:rPr lang="en-US" dirty="0"/>
              <a:t>, etc.</a:t>
            </a:r>
          </a:p>
          <a:p>
            <a:r>
              <a:rPr lang="en-US" dirty="0"/>
              <a:t>Images are well-organized and labeled.</a:t>
            </a:r>
          </a:p>
          <a:p>
            <a:r>
              <a:rPr lang="en-US" b="1" dirty="0"/>
              <a:t>Why Use It in This Project?</a:t>
            </a:r>
            <a:r>
              <a:rPr lang="en-US" dirty="0"/>
              <a:t/>
            </a:r>
            <a:br>
              <a:rPr lang="en-US" dirty="0"/>
            </a:br>
            <a:r>
              <a:rPr lang="en-US" dirty="0"/>
              <a:t>✅ Ready-to-use and saves time</a:t>
            </a:r>
            <a:br>
              <a:rPr lang="en-US" dirty="0"/>
            </a:br>
            <a:r>
              <a:rPr lang="en-US" dirty="0"/>
              <a:t>✅ Good quality and large number of images</a:t>
            </a:r>
            <a:br>
              <a:rPr lang="en-US" dirty="0"/>
            </a:br>
            <a:r>
              <a:rPr lang="en-US" dirty="0"/>
              <a:t>✅ Helps the model learn to </a:t>
            </a:r>
            <a:r>
              <a:rPr lang="en-US" b="1" dirty="0"/>
              <a:t>identify and classify fruits correctly</a:t>
            </a:r>
            <a:r>
              <a:rPr lang="en-US" dirty="0"/>
              <a:t/>
            </a:r>
            <a:br>
              <a:rPr lang="en-US" dirty="0"/>
            </a:br>
            <a:r>
              <a:rPr lang="en-US" dirty="0"/>
              <a:t>✅ Supports better </a:t>
            </a:r>
            <a:r>
              <a:rPr lang="en-US" b="1" dirty="0"/>
              <a:t>training and testing</a:t>
            </a:r>
            <a:r>
              <a:rPr lang="en-US" dirty="0"/>
              <a:t> of the ML model</a:t>
            </a:r>
          </a:p>
          <a:p>
            <a:r>
              <a:rPr lang="en-US" b="1" dirty="0"/>
              <a:t>Conclusion</a:t>
            </a:r>
            <a:r>
              <a:rPr lang="en-US" dirty="0"/>
              <a:t/>
            </a:r>
            <a:br>
              <a:rPr lang="en-US" dirty="0"/>
            </a:br>
            <a:r>
              <a:rPr lang="en-US" dirty="0" err="1"/>
              <a:t>Kaggle</a:t>
            </a:r>
            <a:r>
              <a:rPr lang="en-US" dirty="0"/>
              <a:t> dataset is a great resource to train our fruit detection system efficiently.</a:t>
            </a:r>
          </a:p>
          <a:p>
            <a:endParaRPr lang="en-IN" dirty="0"/>
          </a:p>
        </p:txBody>
      </p:sp>
    </p:spTree>
    <p:extLst>
      <p:ext uri="{BB962C8B-B14F-4D97-AF65-F5344CB8AC3E}">
        <p14:creationId xmlns:p14="http://schemas.microsoft.com/office/powerpoint/2010/main" val="14234320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533400"/>
            <a:ext cx="8534400" cy="5486400"/>
          </a:xfrm>
        </p:spPr>
      </p:pic>
    </p:spTree>
    <p:extLst>
      <p:ext uri="{BB962C8B-B14F-4D97-AF65-F5344CB8AC3E}">
        <p14:creationId xmlns:p14="http://schemas.microsoft.com/office/powerpoint/2010/main" val="8345394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FFC000"/>
                </a:solidFill>
              </a:rPr>
              <a:t>Literature Review </a:t>
            </a:r>
            <a:endParaRPr lang="en-US" sz="3600" b="1" dirty="0">
              <a:solidFill>
                <a:srgbClr val="FFC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83485335"/>
              </p:ext>
            </p:extLst>
          </p:nvPr>
        </p:nvGraphicFramePr>
        <p:xfrm>
          <a:off x="76200" y="1600200"/>
          <a:ext cx="8991598" cy="4525961"/>
        </p:xfrm>
        <a:graphic>
          <a:graphicData uri="http://schemas.openxmlformats.org/drawingml/2006/table">
            <a:tbl>
              <a:tblPr/>
              <a:tblGrid>
                <a:gridCol w="2984910"/>
                <a:gridCol w="1501672"/>
                <a:gridCol w="1501672"/>
                <a:gridCol w="1501672"/>
                <a:gridCol w="1501672"/>
              </a:tblGrid>
              <a:tr h="480026">
                <a:tc>
                  <a:txBody>
                    <a:bodyPr/>
                    <a:lstStyle/>
                    <a:p>
                      <a:r>
                        <a:rPr lang="en-IN" sz="1300" b="1" dirty="0">
                          <a:solidFill>
                            <a:schemeClr val="tx1"/>
                          </a:solidFill>
                        </a:rPr>
                        <a:t>Author(s)</a:t>
                      </a:r>
                      <a:endParaRPr lang="en-IN" sz="1300" dirty="0">
                        <a:solidFill>
                          <a:schemeClr val="tx1"/>
                        </a:solidFill>
                      </a:endParaRPr>
                    </a:p>
                  </a:txBody>
                  <a:tcPr marL="68575" marR="68575" marT="34288" marB="34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b="1">
                          <a:solidFill>
                            <a:schemeClr val="tx1"/>
                          </a:solidFill>
                        </a:rPr>
                        <a:t>Year</a:t>
                      </a:r>
                      <a:endParaRPr lang="en-IN" sz="1300">
                        <a:solidFill>
                          <a:schemeClr val="tx1"/>
                        </a:solidFill>
                      </a:endParaRPr>
                    </a:p>
                  </a:txBody>
                  <a:tcPr marL="68575" marR="68575" marT="34288" marB="34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b="1">
                          <a:solidFill>
                            <a:schemeClr val="tx1"/>
                          </a:solidFill>
                        </a:rPr>
                        <a:t>Technique/Model Used</a:t>
                      </a:r>
                      <a:endParaRPr lang="en-IN" sz="1300">
                        <a:solidFill>
                          <a:schemeClr val="tx1"/>
                        </a:solidFill>
                      </a:endParaRPr>
                    </a:p>
                  </a:txBody>
                  <a:tcPr marL="68575" marR="68575" marT="34288" marB="34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b="1">
                          <a:solidFill>
                            <a:schemeClr val="tx1"/>
                          </a:solidFill>
                        </a:rPr>
                        <a:t>Dataset</a:t>
                      </a:r>
                      <a:endParaRPr lang="en-IN" sz="1300">
                        <a:solidFill>
                          <a:schemeClr val="tx1"/>
                        </a:solidFill>
                      </a:endParaRPr>
                    </a:p>
                  </a:txBody>
                  <a:tcPr marL="68575" marR="68575" marT="34288" marB="34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b="1">
                          <a:solidFill>
                            <a:schemeClr val="tx1"/>
                          </a:solidFill>
                        </a:rPr>
                        <a:t>Accuracy/Findings</a:t>
                      </a:r>
                      <a:endParaRPr lang="en-IN" sz="1300">
                        <a:solidFill>
                          <a:schemeClr val="tx1"/>
                        </a:solidFill>
                      </a:endParaRPr>
                    </a:p>
                  </a:txBody>
                  <a:tcPr marL="68575" marR="68575" marT="34288" marB="34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91477">
                <a:tc>
                  <a:txBody>
                    <a:bodyPr/>
                    <a:lstStyle/>
                    <a:p>
                      <a:r>
                        <a:rPr lang="en-IN" sz="1300" dirty="0">
                          <a:solidFill>
                            <a:schemeClr val="tx1"/>
                          </a:solidFill>
                        </a:rPr>
                        <a:t>Smith et al.</a:t>
                      </a:r>
                    </a:p>
                  </a:txBody>
                  <a:tcPr marL="68575" marR="68575" marT="34288" marB="34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dirty="0">
                          <a:solidFill>
                            <a:schemeClr val="tx1"/>
                          </a:solidFill>
                        </a:rPr>
                        <a:t>2020</a:t>
                      </a:r>
                    </a:p>
                  </a:txBody>
                  <a:tcPr marL="68575" marR="68575" marT="34288" marB="34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dirty="0">
                          <a:solidFill>
                            <a:schemeClr val="tx1"/>
                          </a:solidFill>
                        </a:rPr>
                        <a:t>CNN (Convolutional Neural Network)</a:t>
                      </a:r>
                    </a:p>
                  </a:txBody>
                  <a:tcPr marL="68575" marR="68575" marT="34288" marB="34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a:solidFill>
                            <a:schemeClr val="tx1"/>
                          </a:solidFill>
                        </a:rPr>
                        <a:t>Custom fruit image dataset</a:t>
                      </a:r>
                    </a:p>
                  </a:txBody>
                  <a:tcPr marL="68575" marR="68575" marT="34288" marB="34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a:solidFill>
                            <a:schemeClr val="tx1"/>
                          </a:solidFill>
                        </a:rPr>
                        <a:t>Achieved 95% accuracy in multi-class fruit detection</a:t>
                      </a:r>
                    </a:p>
                  </a:txBody>
                  <a:tcPr marL="68575" marR="68575" marT="34288" marB="34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5752">
                <a:tc>
                  <a:txBody>
                    <a:bodyPr/>
                    <a:lstStyle/>
                    <a:p>
                      <a:r>
                        <a:rPr lang="en-IN" sz="1300" dirty="0">
                          <a:solidFill>
                            <a:schemeClr val="tx1"/>
                          </a:solidFill>
                        </a:rPr>
                        <a:t>Zhang &amp; Liu</a:t>
                      </a:r>
                    </a:p>
                  </a:txBody>
                  <a:tcPr marL="68575" marR="68575" marT="34288" marB="34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dirty="0">
                          <a:solidFill>
                            <a:schemeClr val="tx1"/>
                          </a:solidFill>
                        </a:rPr>
                        <a:t>2021</a:t>
                      </a:r>
                    </a:p>
                  </a:txBody>
                  <a:tcPr marL="68575" marR="68575" marT="34288" marB="34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a:solidFill>
                            <a:schemeClr val="tx1"/>
                          </a:solidFill>
                        </a:rPr>
                        <a:t>YOLOv3</a:t>
                      </a:r>
                    </a:p>
                  </a:txBody>
                  <a:tcPr marL="68575" marR="68575" marT="34288" marB="34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a:solidFill>
                            <a:schemeClr val="tx1"/>
                          </a:solidFill>
                        </a:rPr>
                        <a:t>Fruits 360 dataset</a:t>
                      </a:r>
                    </a:p>
                  </a:txBody>
                  <a:tcPr marL="68575" marR="68575" marT="34288" marB="34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a:solidFill>
                            <a:schemeClr val="tx1"/>
                          </a:solidFill>
                        </a:rPr>
                        <a:t>Real-time detection with 93.2% accuracy</a:t>
                      </a:r>
                    </a:p>
                  </a:txBody>
                  <a:tcPr marL="68575" marR="68575" marT="34288" marB="34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5752">
                <a:tc>
                  <a:txBody>
                    <a:bodyPr/>
                    <a:lstStyle/>
                    <a:p>
                      <a:r>
                        <a:rPr lang="en-IN" sz="1300">
                          <a:solidFill>
                            <a:schemeClr val="tx1"/>
                          </a:solidFill>
                        </a:rPr>
                        <a:t>Gupta et al.</a:t>
                      </a:r>
                    </a:p>
                  </a:txBody>
                  <a:tcPr marL="68575" marR="68575" marT="34288" marB="34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a:solidFill>
                            <a:schemeClr val="tx1"/>
                          </a:solidFill>
                        </a:rPr>
                        <a:t>2019</a:t>
                      </a:r>
                    </a:p>
                  </a:txBody>
                  <a:tcPr marL="68575" marR="68575" marT="34288" marB="34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a:solidFill>
                            <a:schemeClr val="tx1"/>
                          </a:solidFill>
                        </a:rPr>
                        <a:t>SVM + HOG</a:t>
                      </a:r>
                    </a:p>
                  </a:txBody>
                  <a:tcPr marL="68575" marR="68575" marT="34288" marB="34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a:solidFill>
                            <a:schemeClr val="tx1"/>
                          </a:solidFill>
                        </a:rPr>
                        <a:t>Self-collected dataset</a:t>
                      </a:r>
                    </a:p>
                  </a:txBody>
                  <a:tcPr marL="68575" marR="68575" marT="34288" marB="34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solidFill>
                            <a:schemeClr val="tx1"/>
                          </a:solidFill>
                        </a:rPr>
                        <a:t>89% accuracy, good for binary classification</a:t>
                      </a:r>
                    </a:p>
                  </a:txBody>
                  <a:tcPr marL="68575" marR="68575" marT="34288" marB="34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91477">
                <a:tc>
                  <a:txBody>
                    <a:bodyPr/>
                    <a:lstStyle/>
                    <a:p>
                      <a:r>
                        <a:rPr lang="en-IN" sz="1300">
                          <a:solidFill>
                            <a:schemeClr val="tx1"/>
                          </a:solidFill>
                        </a:rPr>
                        <a:t>Patel &amp; Ramesh</a:t>
                      </a:r>
                    </a:p>
                  </a:txBody>
                  <a:tcPr marL="68575" marR="68575" marT="34288" marB="34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a:solidFill>
                            <a:schemeClr val="tx1"/>
                          </a:solidFill>
                        </a:rPr>
                        <a:t>2022</a:t>
                      </a:r>
                    </a:p>
                  </a:txBody>
                  <a:tcPr marL="68575" marR="68575" marT="34288" marB="34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a:solidFill>
                            <a:schemeClr val="tx1"/>
                          </a:solidFill>
                        </a:rPr>
                        <a:t>ResNet50</a:t>
                      </a:r>
                    </a:p>
                  </a:txBody>
                  <a:tcPr marL="68575" marR="68575" marT="34288" marB="34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a:solidFill>
                            <a:schemeClr val="tx1"/>
                          </a:solidFill>
                        </a:rPr>
                        <a:t>Fruits 360</a:t>
                      </a:r>
                    </a:p>
                  </a:txBody>
                  <a:tcPr marL="68575" marR="68575" marT="34288" marB="34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a:solidFill>
                            <a:schemeClr val="tx1"/>
                          </a:solidFill>
                        </a:rPr>
                        <a:t>High precision (96%) for complex fruit types</a:t>
                      </a:r>
                    </a:p>
                  </a:txBody>
                  <a:tcPr marL="68575" marR="68575" marT="34288" marB="34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91477">
                <a:tc>
                  <a:txBody>
                    <a:bodyPr/>
                    <a:lstStyle/>
                    <a:p>
                      <a:r>
                        <a:rPr lang="en-IN" sz="1300">
                          <a:solidFill>
                            <a:schemeClr val="tx1"/>
                          </a:solidFill>
                        </a:rPr>
                        <a:t>Ali et al.</a:t>
                      </a:r>
                    </a:p>
                  </a:txBody>
                  <a:tcPr marL="68575" marR="68575" marT="34288" marB="34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dirty="0">
                          <a:solidFill>
                            <a:schemeClr val="tx1"/>
                          </a:solidFill>
                        </a:rPr>
                        <a:t>2023</a:t>
                      </a:r>
                    </a:p>
                  </a:txBody>
                  <a:tcPr marL="68575" marR="68575" marT="34288" marB="34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a:solidFill>
                            <a:schemeClr val="tx1"/>
                          </a:solidFill>
                        </a:rPr>
                        <a:t>EfficientNet</a:t>
                      </a:r>
                    </a:p>
                  </a:txBody>
                  <a:tcPr marL="68575" marR="68575" marT="34288" marB="34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a:solidFill>
                            <a:schemeClr val="tx1"/>
                          </a:solidFill>
                        </a:rPr>
                        <a:t>Mixed dataset</a:t>
                      </a:r>
                    </a:p>
                  </a:txBody>
                  <a:tcPr marL="68575" marR="68575" marT="34288" marB="34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solidFill>
                            <a:schemeClr val="tx1"/>
                          </a:solidFill>
                        </a:rPr>
                        <a:t>Improved speed and accuracy trade-off (94%)</a:t>
                      </a:r>
                    </a:p>
                  </a:txBody>
                  <a:tcPr marL="68575" marR="68575" marT="34288" marB="34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7" y="0"/>
            <a:ext cx="4956017"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953000" y="0"/>
            <a:ext cx="41910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bwMode="auto">
          <a:xfrm>
            <a:off x="-7296" y="3257550"/>
            <a:ext cx="4979346"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3276600"/>
            <a:ext cx="41910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0936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a:ln>
            <a:solidFill>
              <a:schemeClr val="bg2"/>
            </a:solidFill>
          </a:ln>
        </p:spPr>
        <p:txBody>
          <a:bodyPr>
            <a:normAutofit/>
          </a:bodyPr>
          <a:lstStyle/>
          <a:p>
            <a:r>
              <a:rPr lang="en-IN" sz="3600" b="1" dirty="0">
                <a:solidFill>
                  <a:srgbClr val="FFC000"/>
                </a:solidFill>
              </a:rPr>
              <a:t>Importance of the Project</a:t>
            </a:r>
          </a:p>
        </p:txBody>
      </p:sp>
      <p:sp>
        <p:nvSpPr>
          <p:cNvPr id="4" name="Content Placeholder 3"/>
          <p:cNvSpPr>
            <a:spLocks noGrp="1"/>
          </p:cNvSpPr>
          <p:nvPr>
            <p:ph idx="1"/>
          </p:nvPr>
        </p:nvSpPr>
        <p:spPr>
          <a:xfrm>
            <a:off x="457200" y="2286000"/>
            <a:ext cx="8229600" cy="3416320"/>
          </a:xfrm>
          <a:prstGeom prst="rect">
            <a:avLst/>
          </a:prstGeom>
        </p:spPr>
        <p:txBody>
          <a:bodyPr wrap="square">
            <a:spAutoFit/>
          </a:bodyPr>
          <a:lstStyle/>
          <a:p>
            <a:r>
              <a:rPr lang="en-US" sz="2000" dirty="0" smtClean="0"/>
              <a:t>🍎 </a:t>
            </a:r>
            <a:r>
              <a:rPr lang="en-US" sz="2000" dirty="0"/>
              <a:t>Helps Farmers and </a:t>
            </a:r>
            <a:r>
              <a:rPr lang="en-US" sz="2000" dirty="0" err="1"/>
              <a:t>SellersAutomatically</a:t>
            </a:r>
            <a:r>
              <a:rPr lang="en-US" sz="2000" dirty="0"/>
              <a:t> detects and classifies fruits, making sorting and grading easier and faster</a:t>
            </a:r>
            <a:r>
              <a:rPr lang="en-US" sz="2000" dirty="0" smtClean="0"/>
              <a:t>.</a:t>
            </a:r>
          </a:p>
          <a:p>
            <a:r>
              <a:rPr lang="en-US" sz="2000" dirty="0" smtClean="0"/>
              <a:t>🤖 </a:t>
            </a:r>
            <a:r>
              <a:rPr lang="en-US" sz="2000" dirty="0"/>
              <a:t>Reduces Manual </a:t>
            </a:r>
            <a:r>
              <a:rPr lang="en-US" sz="2000" dirty="0" err="1"/>
              <a:t>WorkSaves</a:t>
            </a:r>
            <a:r>
              <a:rPr lang="en-US" sz="2000" dirty="0"/>
              <a:t> time and effort by using machines instead of doing everything by hand</a:t>
            </a:r>
            <a:r>
              <a:rPr lang="en-US" sz="2000" dirty="0" smtClean="0"/>
              <a:t>.</a:t>
            </a:r>
          </a:p>
          <a:p>
            <a:r>
              <a:rPr lang="en-US" sz="2000" dirty="0" smtClean="0"/>
              <a:t>📈 </a:t>
            </a:r>
            <a:r>
              <a:rPr lang="en-US" sz="2000" dirty="0"/>
              <a:t>Improves </a:t>
            </a:r>
            <a:r>
              <a:rPr lang="en-US" sz="2000" dirty="0" err="1"/>
              <a:t>AccuracyMachine</a:t>
            </a:r>
            <a:r>
              <a:rPr lang="en-US" sz="2000" dirty="0"/>
              <a:t> learning gives better and more consistent results compared to human inspection</a:t>
            </a:r>
            <a:r>
              <a:rPr lang="en-US" sz="2000" dirty="0" smtClean="0"/>
              <a:t>.</a:t>
            </a:r>
          </a:p>
          <a:p>
            <a:r>
              <a:rPr lang="en-US" sz="2000" dirty="0" smtClean="0"/>
              <a:t>💼 </a:t>
            </a:r>
            <a:r>
              <a:rPr lang="en-US" sz="2000" dirty="0"/>
              <a:t>Useful in Agriculture and </a:t>
            </a:r>
            <a:r>
              <a:rPr lang="en-US" sz="2000" dirty="0" err="1"/>
              <a:t>RetailCan</a:t>
            </a:r>
            <a:r>
              <a:rPr lang="en-US" sz="2000" dirty="0"/>
              <a:t> be used in farms, supermarkets, and food industries for quality control</a:t>
            </a:r>
            <a:r>
              <a:rPr lang="en-US" sz="2000" dirty="0" smtClean="0"/>
              <a:t>.</a:t>
            </a:r>
          </a:p>
          <a:p>
            <a:r>
              <a:rPr lang="en-US" sz="2000" dirty="0" smtClean="0"/>
              <a:t>🌍 </a:t>
            </a:r>
            <a:r>
              <a:rPr lang="en-US" sz="2000" dirty="0"/>
              <a:t>Supports Smart </a:t>
            </a:r>
            <a:r>
              <a:rPr lang="en-US" sz="2000" dirty="0" err="1"/>
              <a:t>FarmingA</a:t>
            </a:r>
            <a:r>
              <a:rPr lang="en-US" sz="2000" dirty="0"/>
              <a:t> step towards modern, technology-based farming using AI and automation.</a:t>
            </a:r>
            <a:endParaRPr lang="en-IN" sz="2000" dirty="0"/>
          </a:p>
        </p:txBody>
      </p:sp>
    </p:spTree>
    <p:extLst>
      <p:ext uri="{BB962C8B-B14F-4D97-AF65-F5344CB8AC3E}">
        <p14:creationId xmlns:p14="http://schemas.microsoft.com/office/powerpoint/2010/main" val="2232927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6800"/>
          </a:xfrm>
        </p:spPr>
        <p:txBody>
          <a:bodyPr>
            <a:normAutofit/>
          </a:bodyPr>
          <a:lstStyle/>
          <a:p>
            <a:r>
              <a:rPr lang="en-US" sz="3600" b="1" u="sng" dirty="0" smtClean="0">
                <a:solidFill>
                  <a:srgbClr val="FFC000"/>
                </a:solidFill>
              </a:rPr>
              <a:t>Table of Contents</a:t>
            </a:r>
            <a:r>
              <a:rPr lang="en-US" sz="3600" u="sng" dirty="0" smtClean="0"/>
              <a:t> </a:t>
            </a:r>
            <a:endParaRPr lang="en-US" sz="3600" u="sng" dirty="0"/>
          </a:p>
        </p:txBody>
      </p:sp>
      <p:graphicFrame>
        <p:nvGraphicFramePr>
          <p:cNvPr id="9" name="Table 8"/>
          <p:cNvGraphicFramePr>
            <a:graphicFrameLocks noGrp="1"/>
          </p:cNvGraphicFramePr>
          <p:nvPr>
            <p:extLst>
              <p:ext uri="{D42A27DB-BD31-4B8C-83A1-F6EECF244321}">
                <p14:modId xmlns:p14="http://schemas.microsoft.com/office/powerpoint/2010/main" val="1771275599"/>
              </p:ext>
            </p:extLst>
          </p:nvPr>
        </p:nvGraphicFramePr>
        <p:xfrm>
          <a:off x="152400" y="914400"/>
          <a:ext cx="8839200" cy="5852160"/>
        </p:xfrm>
        <a:graphic>
          <a:graphicData uri="http://schemas.openxmlformats.org/drawingml/2006/table">
            <a:tbl>
              <a:tblPr firstRow="1" bandRow="1">
                <a:tableStyleId>{5C22544A-7EE6-4342-B048-85BDC9FD1C3A}</a:tableStyleId>
              </a:tblPr>
              <a:tblGrid>
                <a:gridCol w="8839200"/>
              </a:tblGrid>
              <a:tr h="365760">
                <a:tc>
                  <a:txBody>
                    <a:bodyPr/>
                    <a:lstStyle/>
                    <a:p>
                      <a:r>
                        <a:rPr lang="en-US" b="1" dirty="0" smtClean="0">
                          <a:solidFill>
                            <a:schemeClr val="bg1"/>
                          </a:solidFill>
                        </a:rPr>
                        <a:t>1.Introduction</a:t>
                      </a:r>
                      <a:r>
                        <a:rPr lang="en-US" b="1" baseline="0" dirty="0" smtClean="0">
                          <a:solidFill>
                            <a:schemeClr val="bg1"/>
                          </a:solidFill>
                        </a:rPr>
                        <a:t> </a:t>
                      </a:r>
                      <a:endParaRPr lang="en-IN"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365760">
                <a:tc>
                  <a:txBody>
                    <a:bodyPr/>
                    <a:lstStyle/>
                    <a:p>
                      <a:r>
                        <a:rPr lang="en-US" b="1" baseline="0" dirty="0" smtClean="0"/>
                        <a:t>2.Objective</a:t>
                      </a:r>
                      <a:endParaRPr lang="en-US"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365760">
                <a:tc>
                  <a:txBody>
                    <a:bodyPr/>
                    <a:lstStyle/>
                    <a:p>
                      <a:r>
                        <a:rPr lang="en-US" b="1" dirty="0" smtClean="0"/>
                        <a:t>3.System</a:t>
                      </a:r>
                      <a:r>
                        <a:rPr lang="en-US" b="1" baseline="0" dirty="0" smtClean="0"/>
                        <a:t> </a:t>
                      </a:r>
                      <a:r>
                        <a:rPr lang="en-US" b="1" baseline="0" dirty="0" smtClean="0"/>
                        <a:t>Design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365760">
                <a:tc>
                  <a:txBody>
                    <a:bodyPr/>
                    <a:lstStyle/>
                    <a:p>
                      <a:r>
                        <a:rPr lang="en-US" b="1" dirty="0" smtClean="0"/>
                        <a:t>4.Problem </a:t>
                      </a:r>
                      <a:r>
                        <a:rPr lang="en-US" b="1" dirty="0" smtClean="0"/>
                        <a:t>Statement</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365760">
                <a:tc>
                  <a:txBody>
                    <a:bodyPr/>
                    <a:lstStyle/>
                    <a:p>
                      <a:pPr marL="0" indent="0">
                        <a:buFont typeface="+mj-lt"/>
                        <a:buNone/>
                      </a:pPr>
                      <a:r>
                        <a:rPr lang="en-US" b="1" dirty="0" smtClean="0"/>
                        <a:t>5.</a:t>
                      </a:r>
                      <a:r>
                        <a:rPr lang="en-IN" b="1" dirty="0" smtClean="0"/>
                        <a:t>Front</a:t>
                      </a:r>
                      <a:r>
                        <a:rPr lang="en-IN" b="1" baseline="0" dirty="0" smtClean="0"/>
                        <a:t> end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365760">
                <a:tc>
                  <a:txBody>
                    <a:bodyPr/>
                    <a:lstStyle/>
                    <a:p>
                      <a:r>
                        <a:rPr lang="en-US" b="1" dirty="0" smtClean="0"/>
                        <a:t>6.TensorFlow.js</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365760">
                <a:tc>
                  <a:txBody>
                    <a:bodyPr/>
                    <a:lstStyle/>
                    <a:p>
                      <a:r>
                        <a:rPr lang="en-US" b="1" dirty="0" smtClean="0"/>
                        <a:t>7.MobileNet.js</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365760">
                <a:tc>
                  <a:txBody>
                    <a:bodyPr/>
                    <a:lstStyle/>
                    <a:p>
                      <a:r>
                        <a:rPr lang="en-US" b="1" dirty="0" smtClean="0"/>
                        <a:t>8.Python</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365760">
                <a:tc>
                  <a:txBody>
                    <a:bodyPr/>
                    <a:lstStyle/>
                    <a:p>
                      <a:r>
                        <a:rPr lang="en-IN" sz="1800" b="1" dirty="0" smtClean="0">
                          <a:solidFill>
                            <a:schemeClr val="bg1"/>
                          </a:solidFill>
                        </a:rPr>
                        <a:t>9.Convolutional </a:t>
                      </a:r>
                      <a:r>
                        <a:rPr lang="en-IN" sz="1800" b="1" dirty="0" smtClean="0">
                          <a:solidFill>
                            <a:schemeClr val="bg1"/>
                          </a:solidFill>
                        </a:rPr>
                        <a:t>Neural Network </a:t>
                      </a:r>
                      <a:r>
                        <a:rPr lang="en-US" b="1" dirty="0" smtClean="0"/>
                        <a:t>(CNN)</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365760">
                <a:tc>
                  <a:txBody>
                    <a:bodyPr/>
                    <a:lstStyle/>
                    <a:p>
                      <a:r>
                        <a:rPr lang="en-US" b="1" dirty="0" smtClean="0"/>
                        <a:t>10.Kaggle </a:t>
                      </a:r>
                      <a:r>
                        <a:rPr lang="en-US" b="1" dirty="0" smtClean="0"/>
                        <a:t>Dataset</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365760">
                <a:tc>
                  <a:txBody>
                    <a:bodyPr/>
                    <a:lstStyle/>
                    <a:p>
                      <a:r>
                        <a:rPr lang="en-US" b="1" dirty="0" smtClean="0"/>
                        <a:t>11.Literature </a:t>
                      </a:r>
                      <a:r>
                        <a:rPr lang="en-US" b="1" dirty="0" smtClean="0"/>
                        <a:t>Review</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365760">
                <a:tc>
                  <a:txBody>
                    <a:bodyPr/>
                    <a:lstStyle/>
                    <a:p>
                      <a:r>
                        <a:rPr lang="en-US" b="1" dirty="0" smtClean="0"/>
                        <a:t>12.Importance </a:t>
                      </a:r>
                      <a:r>
                        <a:rPr lang="en-US" b="1" dirty="0" smtClean="0"/>
                        <a:t>of the project </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365760">
                <a:tc>
                  <a:txBody>
                    <a:bodyPr/>
                    <a:lstStyle/>
                    <a:p>
                      <a:r>
                        <a:rPr lang="en-US" b="1" dirty="0" smtClean="0"/>
                        <a:t>13.Challenges</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365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14.</a:t>
                      </a:r>
                      <a:r>
                        <a:rPr lang="en-US" b="1" baseline="0" dirty="0" smtClean="0"/>
                        <a:t> </a:t>
                      </a:r>
                      <a:r>
                        <a:rPr lang="en-US" b="1" baseline="0" dirty="0" smtClean="0"/>
                        <a:t>Conclusion</a:t>
                      </a:r>
                      <a:endParaRPr lang="en-IN" b="1"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365760">
                <a:tc>
                  <a:txBody>
                    <a:bodyPr/>
                    <a:lstStyle/>
                    <a:p>
                      <a:r>
                        <a:rPr lang="en-US" b="1" dirty="0" smtClean="0"/>
                        <a:t>15.References</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r h="36576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solidFill>
                  <a:srgbClr val="FFC000"/>
                </a:solidFill>
              </a:rPr>
              <a:t>Challenges and Future Work</a:t>
            </a:r>
            <a:endParaRPr lang="en-US" sz="3600" b="1" u="sng" dirty="0">
              <a:solidFill>
                <a:srgbClr val="FFC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 1. </a:t>
            </a:r>
            <a:r>
              <a:rPr lang="en-US" b="1" u="sng" dirty="0" smtClean="0"/>
              <a:t>Class Imbalance: </a:t>
            </a:r>
          </a:p>
          <a:p>
            <a:r>
              <a:rPr lang="en-US" b="1" u="sng" dirty="0" smtClean="0"/>
              <a:t> </a:t>
            </a:r>
            <a:r>
              <a:rPr lang="en-US" dirty="0" smtClean="0"/>
              <a:t>The dataset is imbalanced, with some fruit classes having significantly more images than others. This may affect the model's performance on underrepresented classes.</a:t>
            </a:r>
          </a:p>
          <a:p>
            <a:r>
              <a:rPr lang="en-US" dirty="0" smtClean="0"/>
              <a:t> 2. </a:t>
            </a:r>
            <a:r>
              <a:rPr lang="en-US" b="1" u="sng" dirty="0" smtClean="0"/>
              <a:t>Image Variability</a:t>
            </a:r>
            <a:r>
              <a:rPr lang="en-US" dirty="0" smtClean="0"/>
              <a:t>:</a:t>
            </a:r>
          </a:p>
          <a:p>
            <a:r>
              <a:rPr lang="en-US" dirty="0" smtClean="0"/>
              <a:t> The dataset contains images with varying lighting conditions, orientations, and backgrounds, which may impact the model's robustness.</a:t>
            </a:r>
          </a:p>
          <a:p>
            <a:r>
              <a:rPr lang="en-US" dirty="0" smtClean="0"/>
              <a:t> 3. </a:t>
            </a:r>
            <a:r>
              <a:rPr lang="en-US" b="1" u="sng" dirty="0" smtClean="0"/>
              <a:t>Model Optimization</a:t>
            </a:r>
            <a:r>
              <a:rPr lang="en-US" dirty="0" smtClean="0"/>
              <a:t>:</a:t>
            </a:r>
          </a:p>
          <a:p>
            <a:r>
              <a:rPr lang="en-US" dirty="0" smtClean="0"/>
              <a:t> Further optimization of the CNN model architecture and </a:t>
            </a:r>
            <a:r>
              <a:rPr lang="en-US" dirty="0" err="1" smtClean="0"/>
              <a:t>hyperparameters</a:t>
            </a:r>
            <a:r>
              <a:rPr lang="en-US" dirty="0" smtClean="0"/>
              <a:t> may be necessary to improve performance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u="sng" dirty="0" smtClean="0">
                <a:solidFill>
                  <a:srgbClr val="FFC000"/>
                </a:solidFill>
              </a:rPr>
              <a:t>Conclusion</a:t>
            </a:r>
            <a:endParaRPr lang="en-US" sz="3600" b="1" u="sng" dirty="0">
              <a:solidFill>
                <a:srgbClr val="FFC000"/>
              </a:solidFill>
            </a:endParaRPr>
          </a:p>
        </p:txBody>
      </p:sp>
      <p:sp>
        <p:nvSpPr>
          <p:cNvPr id="3" name="Content Placeholder 2"/>
          <p:cNvSpPr>
            <a:spLocks noGrp="1"/>
          </p:cNvSpPr>
          <p:nvPr>
            <p:ph idx="1"/>
          </p:nvPr>
        </p:nvSpPr>
        <p:spPr/>
        <p:txBody>
          <a:bodyPr/>
          <a:lstStyle/>
          <a:p>
            <a:pPr>
              <a:buNone/>
            </a:pPr>
            <a:r>
              <a:rPr lang="en-US" dirty="0" smtClean="0"/>
              <a:t>    The fruit recognition system has made significant progress, with a functional CNN model and web-based application. </a:t>
            </a:r>
          </a:p>
          <a:p>
            <a:pPr>
              <a:buNone/>
            </a:pPr>
            <a:r>
              <a:rPr lang="en-US" dirty="0" smtClean="0"/>
              <a:t>   However, challenges such as class imbalance and image variability need to be addressed to further improve the system's performance.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sz="3600" b="1" dirty="0">
                <a:solidFill>
                  <a:srgbClr val="FFC000"/>
                </a:solidFill>
              </a:rPr>
              <a:t>References</a:t>
            </a:r>
            <a:endParaRPr lang="en-IN" sz="3600" b="1" dirty="0">
              <a:solidFill>
                <a:srgbClr val="FFC000"/>
              </a:solidFill>
            </a:endParaRPr>
          </a:p>
        </p:txBody>
      </p:sp>
      <p:sp>
        <p:nvSpPr>
          <p:cNvPr id="3" name="Content Placeholder 2"/>
          <p:cNvSpPr>
            <a:spLocks noGrp="1"/>
          </p:cNvSpPr>
          <p:nvPr>
            <p:ph sz="half" idx="1"/>
          </p:nvPr>
        </p:nvSpPr>
        <p:spPr/>
        <p:txBody>
          <a:bodyPr>
            <a:normAutofit fontScale="77500" lnSpcReduction="20000"/>
          </a:bodyPr>
          <a:lstStyle/>
          <a:p>
            <a:r>
              <a:rPr lang="en-US" b="1" dirty="0" smtClean="0"/>
              <a:t>Visual </a:t>
            </a:r>
            <a:r>
              <a:rPr lang="en-US" b="1" dirty="0"/>
              <a:t>Studio Code (VS Code)</a:t>
            </a:r>
            <a:r>
              <a:rPr lang="en-US" dirty="0"/>
              <a:t/>
            </a:r>
            <a:br>
              <a:rPr lang="en-US" dirty="0"/>
            </a:br>
            <a:r>
              <a:rPr lang="en-US" dirty="0"/>
              <a:t>Used as the main code editor for writing and testing Python and ML code.</a:t>
            </a:r>
          </a:p>
          <a:p>
            <a:r>
              <a:rPr lang="en-US" b="1" dirty="0" err="1" smtClean="0"/>
              <a:t>ChatGPT</a:t>
            </a:r>
            <a:r>
              <a:rPr lang="en-US" dirty="0"/>
              <a:t/>
            </a:r>
            <a:br>
              <a:rPr lang="en-US" dirty="0"/>
            </a:br>
            <a:r>
              <a:rPr lang="en-US" dirty="0"/>
              <a:t>Used to generate explanations, debug code, and understand ML concepts.</a:t>
            </a:r>
          </a:p>
          <a:p>
            <a:r>
              <a:rPr lang="en-US" b="1" dirty="0" err="1" smtClean="0"/>
              <a:t>Git</a:t>
            </a:r>
            <a:r>
              <a:rPr lang="en-US" dirty="0"/>
              <a:t/>
            </a:r>
            <a:br>
              <a:rPr lang="en-US" dirty="0"/>
            </a:br>
            <a:r>
              <a:rPr lang="en-US" dirty="0"/>
              <a:t>Used for tracking changes in the project code.</a:t>
            </a:r>
          </a:p>
          <a:p>
            <a:r>
              <a:rPr lang="en-US" b="1" dirty="0" err="1"/>
              <a:t>GitHub</a:t>
            </a:r>
            <a:r>
              <a:rPr lang="en-US" dirty="0"/>
              <a:t/>
            </a:r>
            <a:br>
              <a:rPr lang="en-US" dirty="0"/>
            </a:br>
            <a:r>
              <a:rPr lang="en-US" dirty="0"/>
              <a:t>Used to store, share, and collaborate on the code online.</a:t>
            </a:r>
          </a:p>
          <a:p>
            <a:endParaRPr lang="en-IN"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4648200" y="1600200"/>
            <a:ext cx="4343400" cy="4419600"/>
          </a:xfrm>
        </p:spPr>
      </p:pic>
    </p:spTree>
    <p:extLst>
      <p:ext uri="{BB962C8B-B14F-4D97-AF65-F5344CB8AC3E}">
        <p14:creationId xmlns:p14="http://schemas.microsoft.com/office/powerpoint/2010/main" val="36304201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067800" cy="67818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39826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solidFill>
                  <a:srgbClr val="FFC000"/>
                </a:solidFill>
              </a:rPr>
              <a:t>Introduction</a:t>
            </a:r>
            <a:endParaRPr lang="en-US" sz="3600" b="1" u="sng" dirty="0">
              <a:solidFill>
                <a:srgbClr val="FFC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The Fruit Detection System aims to identify and classify fruits in real-time using machine learning techniques.</a:t>
            </a:r>
          </a:p>
          <a:p>
            <a:r>
              <a:rPr lang="en-US" dirty="0" smtClean="0"/>
              <a:t> This system leverages computer vision algorithms and deep learning models to detect different types of fruits from images or video feeds, making it suitable for various agricultural applications such as sorting, quality control, and automated harvesting. </a:t>
            </a:r>
          </a:p>
          <a:p>
            <a:r>
              <a:rPr lang="en-US" dirty="0" smtClean="0"/>
              <a:t>By training the model with a large dataset of fruit images, the system can achieve high accuracy in recognizing various fruits, even under different lighting conditions or partial occlusions. This system will contribute significantly to the agricultural industry, improving productivity, reducing human labor, and ensuring quality control in fruit production.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u="sng" dirty="0" smtClean="0">
                <a:solidFill>
                  <a:srgbClr val="FFC000"/>
                </a:solidFill>
              </a:rPr>
              <a:t>Objectives</a:t>
            </a:r>
            <a:endParaRPr lang="en-US" sz="3600" b="1" u="sng" dirty="0">
              <a:solidFill>
                <a:srgbClr val="FFC000"/>
              </a:solidFill>
            </a:endParaRPr>
          </a:p>
        </p:txBody>
      </p:sp>
      <p:sp>
        <p:nvSpPr>
          <p:cNvPr id="3" name="Content Placeholder 2"/>
          <p:cNvSpPr>
            <a:spLocks noGrp="1"/>
          </p:cNvSpPr>
          <p:nvPr>
            <p:ph idx="1"/>
          </p:nvPr>
        </p:nvSpPr>
        <p:spPr/>
        <p:txBody>
          <a:bodyPr>
            <a:noAutofit/>
          </a:bodyPr>
          <a:lstStyle/>
          <a:p>
            <a:r>
              <a:rPr lang="en-US" sz="2400" dirty="0" smtClean="0"/>
              <a:t>1. Collect and annotate a dataset of fruit images</a:t>
            </a:r>
          </a:p>
          <a:p>
            <a:r>
              <a:rPr lang="en-US" sz="2400" dirty="0" smtClean="0"/>
              <a:t>2. Develop a </a:t>
            </a:r>
            <a:r>
              <a:rPr lang="en-US" sz="2400" dirty="0" err="1" smtClean="0"/>
              <a:t>convolutional</a:t>
            </a:r>
            <a:r>
              <a:rPr lang="en-US" sz="2400" dirty="0" smtClean="0"/>
              <a:t> neural network (CNN) model for fruit classification</a:t>
            </a:r>
          </a:p>
          <a:p>
            <a:r>
              <a:rPr lang="en-US" sz="2400" dirty="0" smtClean="0"/>
              <a:t>3. Train and evaluate the CNN model on the collected dataset</a:t>
            </a:r>
          </a:p>
          <a:p>
            <a:r>
              <a:rPr lang="en-US" sz="2400" dirty="0" smtClean="0"/>
              <a:t>4. Deploy the trained model in a web-based application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solidFill>
                  <a:srgbClr val="FFC000"/>
                </a:solidFill>
              </a:rPr>
              <a:t>System Design</a:t>
            </a:r>
          </a:p>
        </p:txBody>
      </p:sp>
      <p:sp>
        <p:nvSpPr>
          <p:cNvPr id="3" name="Content Placeholder 2"/>
          <p:cNvSpPr>
            <a:spLocks noGrp="1"/>
          </p:cNvSpPr>
          <p:nvPr>
            <p:ph idx="1"/>
          </p:nvPr>
        </p:nvSpPr>
        <p:spPr/>
        <p:txBody>
          <a:bodyPr>
            <a:normAutofit fontScale="62500" lnSpcReduction="20000"/>
          </a:bodyPr>
          <a:lstStyle/>
          <a:p>
            <a:pPr marL="0" indent="0">
              <a:buNone/>
            </a:pPr>
            <a:endParaRPr lang="en-US" b="1" dirty="0"/>
          </a:p>
          <a:p>
            <a:r>
              <a:rPr lang="en-US" b="1" dirty="0"/>
              <a:t>🔸 Step 1: Image Input</a:t>
            </a:r>
          </a:p>
          <a:p>
            <a:r>
              <a:rPr lang="en-US" dirty="0"/>
              <a:t>Fruit images are captured or uploaded into the system.</a:t>
            </a:r>
          </a:p>
          <a:p>
            <a:r>
              <a:rPr lang="en-US" b="1" dirty="0"/>
              <a:t>🔸 Step 2: Pre-processing</a:t>
            </a:r>
          </a:p>
          <a:p>
            <a:r>
              <a:rPr lang="en-US" dirty="0"/>
              <a:t>Images are resized, cleaned, and normalized using </a:t>
            </a:r>
            <a:r>
              <a:rPr lang="en-US" b="1" dirty="0" smtClean="0"/>
              <a:t>MobileNet.js</a:t>
            </a:r>
            <a:r>
              <a:rPr lang="en-US" dirty="0" smtClean="0"/>
              <a:t> </a:t>
            </a:r>
            <a:r>
              <a:rPr lang="en-US" dirty="0"/>
              <a:t>or similar libraries.</a:t>
            </a:r>
          </a:p>
          <a:p>
            <a:r>
              <a:rPr lang="en-US" b="1" dirty="0"/>
              <a:t>🔸 Step 3: Feature Extraction (CNN)</a:t>
            </a:r>
          </a:p>
          <a:p>
            <a:r>
              <a:rPr lang="en-US" dirty="0"/>
              <a:t>Convolutional Neural Network (CNN) extracts key features like shape, color, texture.</a:t>
            </a:r>
          </a:p>
          <a:p>
            <a:r>
              <a:rPr lang="en-US" b="1" dirty="0"/>
              <a:t>🔸 Step 4: Classification</a:t>
            </a:r>
          </a:p>
          <a:p>
            <a:r>
              <a:rPr lang="en-US" dirty="0"/>
              <a:t>The model classifies the fruit type using trained ML models (like </a:t>
            </a:r>
            <a:r>
              <a:rPr lang="en-US" dirty="0" err="1" smtClean="0"/>
              <a:t>CNN,etc</a:t>
            </a:r>
            <a:r>
              <a:rPr lang="en-US" dirty="0"/>
              <a:t>.).</a:t>
            </a:r>
          </a:p>
          <a:p>
            <a:r>
              <a:rPr lang="en-US" b="1" dirty="0"/>
              <a:t>🔸 Step 5: Output Display</a:t>
            </a:r>
          </a:p>
          <a:p>
            <a:r>
              <a:rPr lang="en-US" dirty="0"/>
              <a:t>The result is shown as the name of the detected fruit along with accuracy/confidence.</a:t>
            </a:r>
          </a:p>
          <a:p>
            <a:endParaRPr lang="en-IN" dirty="0"/>
          </a:p>
        </p:txBody>
      </p:sp>
    </p:spTree>
    <p:extLst>
      <p:ext uri="{BB962C8B-B14F-4D97-AF65-F5344CB8AC3E}">
        <p14:creationId xmlns:p14="http://schemas.microsoft.com/office/powerpoint/2010/main" val="275006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838200"/>
            <a:ext cx="8046156" cy="5287963"/>
          </a:xfrm>
        </p:spPr>
      </p:pic>
    </p:spTree>
    <p:extLst>
      <p:ext uri="{BB962C8B-B14F-4D97-AF65-F5344CB8AC3E}">
        <p14:creationId xmlns:p14="http://schemas.microsoft.com/office/powerpoint/2010/main" val="3704410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u="sng" dirty="0" smtClean="0">
                <a:solidFill>
                  <a:srgbClr val="FFC000"/>
                </a:solidFill>
              </a:rPr>
              <a:t>Problem Statement</a:t>
            </a:r>
            <a:endParaRPr lang="en-US" sz="3600" b="1" u="sng" dirty="0">
              <a:solidFill>
                <a:srgbClr val="FFC000"/>
              </a:solidFill>
            </a:endParaRPr>
          </a:p>
        </p:txBody>
      </p:sp>
      <p:sp>
        <p:nvSpPr>
          <p:cNvPr id="3" name="Content Placeholder 2"/>
          <p:cNvSpPr>
            <a:spLocks noGrp="1"/>
          </p:cNvSpPr>
          <p:nvPr>
            <p:ph idx="1"/>
          </p:nvPr>
        </p:nvSpPr>
        <p:spPr/>
        <p:txBody>
          <a:bodyPr>
            <a:normAutofit fontScale="70000" lnSpcReduction="20000"/>
          </a:bodyPr>
          <a:lstStyle/>
          <a:p>
            <a:pPr>
              <a:buNone/>
            </a:pPr>
            <a:r>
              <a:rPr lang="en-US" dirty="0" smtClean="0"/>
              <a:t>    The primary problem addressed by this project is the manual, labor-intensive process of identifying and sorting fruits in agricultural industries.  </a:t>
            </a:r>
          </a:p>
          <a:p>
            <a:pPr>
              <a:buNone/>
            </a:pPr>
            <a:r>
              <a:rPr lang="en-US" dirty="0" smtClean="0"/>
              <a:t>     Human workers often face challenges in distinguishing fruits based on shape, size, color, and ripeness, especially in large quantities.</a:t>
            </a:r>
          </a:p>
          <a:p>
            <a:pPr>
              <a:buNone/>
            </a:pPr>
            <a:r>
              <a:rPr lang="en-US" dirty="0" smtClean="0"/>
              <a:t>      Furthermore, environmental factors like lighting, background clutter, or partial occlusions of fruits make the task more complex.</a:t>
            </a:r>
          </a:p>
          <a:p>
            <a:pPr>
              <a:buNone/>
            </a:pPr>
            <a:r>
              <a:rPr lang="en-US" dirty="0" smtClean="0"/>
              <a:t>     The goal of this project is to develop an automated system that can detect and classify different types of fruits accurately and efficiently, reducing human labor, ensuring consistent quality control, and improving productivity in agriculture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a:solidFill>
            <a:schemeClr val="bg1"/>
          </a:solidFill>
        </p:spPr>
        <p:txBody>
          <a:bodyPr>
            <a:noAutofit/>
          </a:bodyPr>
          <a:lstStyle/>
          <a:p>
            <a:r>
              <a:rPr lang="en-US" sz="3600" b="1" dirty="0">
                <a:solidFill>
                  <a:srgbClr val="FFC000"/>
                </a:solidFill>
              </a:rPr>
              <a:t>Technologies Used in Fruit Detection System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752600"/>
            <a:ext cx="7391400" cy="4495800"/>
          </a:xfrm>
        </p:spPr>
      </p:pic>
      <p:pic>
        <p:nvPicPr>
          <p:cNvPr id="3077" name="Picture 5" descr="Top 2500 Kaggle Datase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4999" y="4724400"/>
            <a:ext cx="1447801" cy="1143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Frontend Technology </a:t>
            </a:r>
            <a:endParaRPr lang="en-IN" dirty="0">
              <a:solidFill>
                <a:srgbClr val="FFC000"/>
              </a:solidFill>
            </a:endParaRPr>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15592" y="1524000"/>
            <a:ext cx="1256008" cy="1200329"/>
          </a:xfrm>
          <a:prstGeom prst="rect">
            <a:avLst/>
          </a:prstGeom>
        </p:spPr>
      </p:pic>
      <p:sp>
        <p:nvSpPr>
          <p:cNvPr id="8" name="Rectangle 7"/>
          <p:cNvSpPr/>
          <p:nvPr/>
        </p:nvSpPr>
        <p:spPr>
          <a:xfrm>
            <a:off x="1371600" y="1447800"/>
            <a:ext cx="7543800" cy="1200329"/>
          </a:xfrm>
          <a:prstGeom prst="rect">
            <a:avLst/>
          </a:prstGeom>
        </p:spPr>
        <p:txBody>
          <a:bodyPr wrap="square">
            <a:spAutoFit/>
          </a:bodyPr>
          <a:lstStyle/>
          <a:p>
            <a:r>
              <a:rPr lang="en-US" b="1" dirty="0">
                <a:solidFill>
                  <a:srgbClr val="FFC000"/>
                </a:solidFill>
              </a:rPr>
              <a:t>HTML</a:t>
            </a:r>
            <a:r>
              <a:rPr lang="en-US" dirty="0"/>
              <a:t> stands for Hyper Text Markup Language. HTML is the standard markup language for creating Web pages. HTML describes the structure of a Web page. HTML consists of a series of elements. HTML elements tell the browser how to display the content.</a:t>
            </a:r>
            <a:endParaRPr lang="en-IN"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91" y="3200400"/>
            <a:ext cx="1291999" cy="1295400"/>
          </a:xfrm>
          <a:prstGeom prst="rect">
            <a:avLst/>
          </a:prstGeom>
        </p:spPr>
      </p:pic>
      <p:sp>
        <p:nvSpPr>
          <p:cNvPr id="10" name="Rectangle 9"/>
          <p:cNvSpPr/>
          <p:nvPr/>
        </p:nvSpPr>
        <p:spPr>
          <a:xfrm>
            <a:off x="1407590" y="3386435"/>
            <a:ext cx="7507810" cy="923330"/>
          </a:xfrm>
          <a:prstGeom prst="rect">
            <a:avLst/>
          </a:prstGeom>
        </p:spPr>
        <p:txBody>
          <a:bodyPr wrap="square">
            <a:spAutoFit/>
          </a:bodyPr>
          <a:lstStyle/>
          <a:p>
            <a:r>
              <a:rPr lang="en-US" b="1" dirty="0">
                <a:solidFill>
                  <a:srgbClr val="FFC000"/>
                </a:solidFill>
              </a:rPr>
              <a:t>CSS</a:t>
            </a:r>
            <a:r>
              <a:rPr lang="en-US" dirty="0"/>
              <a:t> (Cascading Style Sheets) is used to style and layout web pages — for example, to alter the font, color, size, and spacing of your content, split it into multiple columns, or add animations and other decorative features.</a:t>
            </a:r>
            <a:endParaRPr lang="en-IN" dirty="0"/>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9063" y="5029200"/>
            <a:ext cx="1263978" cy="1219200"/>
          </a:xfrm>
          <a:prstGeom prst="rect">
            <a:avLst/>
          </a:prstGeom>
        </p:spPr>
      </p:pic>
      <p:sp>
        <p:nvSpPr>
          <p:cNvPr id="12" name="Rectangle 11"/>
          <p:cNvSpPr/>
          <p:nvPr/>
        </p:nvSpPr>
        <p:spPr>
          <a:xfrm>
            <a:off x="1600200" y="5029200"/>
            <a:ext cx="7402358" cy="1200329"/>
          </a:xfrm>
          <a:prstGeom prst="rect">
            <a:avLst/>
          </a:prstGeom>
        </p:spPr>
        <p:txBody>
          <a:bodyPr wrap="square">
            <a:spAutoFit/>
          </a:bodyPr>
          <a:lstStyle/>
          <a:p>
            <a:r>
              <a:rPr lang="en-US" b="1" dirty="0">
                <a:solidFill>
                  <a:srgbClr val="FFC000"/>
                </a:solidFill>
              </a:rPr>
              <a:t>JavaScript </a:t>
            </a:r>
            <a:r>
              <a:rPr lang="en-US" dirty="0">
                <a:solidFill>
                  <a:schemeClr val="tx1">
                    <a:lumMod val="95000"/>
                  </a:schemeClr>
                </a:solidFill>
              </a:rPr>
              <a:t>is a scripting language used to develop web pages. Developed in Netscape, JS allows developers to create a dynamic and interactive web page to interact with visitors and execute complex actions. It also enables users to load content into a document without reloading the entire page.</a:t>
            </a:r>
          </a:p>
        </p:txBody>
      </p:sp>
    </p:spTree>
    <p:extLst>
      <p:ext uri="{BB962C8B-B14F-4D97-AF65-F5344CB8AC3E}">
        <p14:creationId xmlns:p14="http://schemas.microsoft.com/office/powerpoint/2010/main" val="1712634154"/>
      </p:ext>
    </p:extLst>
  </p:cSld>
  <p:clrMapOvr>
    <a:masterClrMapping/>
  </p:clrMapOvr>
</p:sld>
</file>

<file path=ppt/theme/theme1.xml><?xml version="1.0" encoding="utf-8"?>
<a:theme xmlns:a="http://schemas.openxmlformats.org/drawingml/2006/main" name="Fruit_Recognition_Syste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Fruit_Recognition_System</Template>
  <TotalTime>86</TotalTime>
  <Words>1304</Words>
  <Application>Microsoft Office PowerPoint</Application>
  <PresentationFormat>On-screen Show (4:3)</PresentationFormat>
  <Paragraphs>163</Paragraphs>
  <Slides>23</Slides>
  <Notes>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Fruit_Recognition_System</vt:lpstr>
      <vt:lpstr>Adina Institute of Science &amp; Technology</vt:lpstr>
      <vt:lpstr>Table of Contents </vt:lpstr>
      <vt:lpstr>Introduction</vt:lpstr>
      <vt:lpstr>Objectives</vt:lpstr>
      <vt:lpstr>System Design</vt:lpstr>
      <vt:lpstr>PowerPoint Presentation</vt:lpstr>
      <vt:lpstr>Problem Statement</vt:lpstr>
      <vt:lpstr>Technologies Used in Fruit Detection System</vt:lpstr>
      <vt:lpstr>Frontend Technology </vt:lpstr>
      <vt:lpstr>TensorFlow</vt:lpstr>
      <vt:lpstr>MobileNet.js</vt:lpstr>
      <vt:lpstr>Python</vt:lpstr>
      <vt:lpstr>Convolutional Neural Network </vt:lpstr>
      <vt:lpstr>PowerPoint Presentation</vt:lpstr>
      <vt:lpstr>Kaggle Dataset </vt:lpstr>
      <vt:lpstr>PowerPoint Presentation</vt:lpstr>
      <vt:lpstr>Literature Review </vt:lpstr>
      <vt:lpstr>PowerPoint Presentation</vt:lpstr>
      <vt:lpstr>Importance of the Project</vt:lpstr>
      <vt:lpstr>Challenges and Future Work</vt:lpstr>
      <vt:lpstr>Conclusion</vt:lpstr>
      <vt:lpstr>.  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Adina Institute of Science &amp; Technology</dc:title>
  <dc:creator>Dell</dc:creator>
  <cp:lastModifiedBy>Dell</cp:lastModifiedBy>
  <cp:revision>13</cp:revision>
  <dcterms:created xsi:type="dcterms:W3CDTF">2025-05-24T00:37:22Z</dcterms:created>
  <dcterms:modified xsi:type="dcterms:W3CDTF">2025-05-25T05:57:13Z</dcterms:modified>
</cp:coreProperties>
</file>