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99" r:id="rId4"/>
    <p:sldId id="400" r:id="rId5"/>
    <p:sldId id="258" r:id="rId6"/>
    <p:sldId id="259" r:id="rId7"/>
    <p:sldId id="262" r:id="rId8"/>
    <p:sldId id="263" r:id="rId9"/>
    <p:sldId id="429" r:id="rId10"/>
    <p:sldId id="430" r:id="rId11"/>
    <p:sldId id="431" r:id="rId12"/>
    <p:sldId id="375" r:id="rId13"/>
    <p:sldId id="376" r:id="rId14"/>
    <p:sldId id="396" r:id="rId15"/>
    <p:sldId id="392" r:id="rId16"/>
    <p:sldId id="268" r:id="rId17"/>
    <p:sldId id="282" r:id="rId18"/>
    <p:sldId id="297" r:id="rId19"/>
    <p:sldId id="432" r:id="rId20"/>
    <p:sldId id="407" r:id="rId21"/>
    <p:sldId id="434" r:id="rId22"/>
    <p:sldId id="387" r:id="rId23"/>
    <p:sldId id="433" r:id="rId24"/>
    <p:sldId id="435" r:id="rId25"/>
    <p:sldId id="383" r:id="rId26"/>
    <p:sldId id="428" r:id="rId27"/>
    <p:sldId id="290"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p:cViewPr varScale="1">
        <p:scale>
          <a:sx n="85" d="100"/>
          <a:sy n="85" d="100"/>
        </p:scale>
        <p:origin x="124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Neural Style Transfer </a:t>
            </a:r>
          </a:p>
        </p:txBody>
      </p:sp>
      <p:sp>
        <p:nvSpPr>
          <p:cNvPr id="3" name="TextBox 2"/>
          <p:cNvSpPr txBox="1"/>
          <p:nvPr/>
        </p:nvSpPr>
        <p:spPr>
          <a:xfrm>
            <a:off x="5943600" y="3581400"/>
            <a:ext cx="5029200" cy="1015663"/>
          </a:xfrm>
          <a:prstGeom prst="rect">
            <a:avLst/>
          </a:prstGeom>
          <a:noFill/>
        </p:spPr>
        <p:txBody>
          <a:bodyPr wrap="square" rtlCol="0">
            <a:spAutoFit/>
          </a:bodyPr>
          <a:lstStyle/>
          <a:p>
            <a:r>
              <a:rPr lang="en-US" sz="2000" b="1" dirty="0">
                <a:solidFill>
                  <a:schemeClr val="tx2">
                    <a:lumMod val="75000"/>
                  </a:schemeClr>
                </a:solidFill>
              </a:rPr>
              <a:t>Name of the students:</a:t>
            </a:r>
          </a:p>
          <a:p>
            <a:r>
              <a:rPr lang="en-US" sz="2000" b="1" dirty="0" err="1">
                <a:solidFill>
                  <a:schemeClr val="tx2">
                    <a:lumMod val="75000"/>
                  </a:schemeClr>
                </a:solidFill>
              </a:rPr>
              <a:t>M.Pavan</a:t>
            </a:r>
            <a:r>
              <a:rPr lang="en-US" sz="2000" b="1" dirty="0">
                <a:solidFill>
                  <a:schemeClr val="tx2">
                    <a:lumMod val="75000"/>
                  </a:schemeClr>
                </a:solidFill>
              </a:rPr>
              <a:t>- 20H51A05H9</a:t>
            </a:r>
          </a:p>
          <a:p>
            <a:r>
              <a:rPr lang="en-US" sz="2000" b="1" dirty="0">
                <a:solidFill>
                  <a:schemeClr val="tx2">
                    <a:lumMod val="75000"/>
                  </a:schemeClr>
                </a:solidFill>
              </a:rPr>
              <a:t>P.Neethika-20H51A05J2</a:t>
            </a:r>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err="1"/>
              <a:t>Dr.S.Siva</a:t>
            </a:r>
            <a:r>
              <a:rPr lang="en-US" b="1" dirty="0"/>
              <a:t> Skanda </a:t>
            </a:r>
          </a:p>
          <a:p>
            <a:r>
              <a:rPr lang="en-US" b="1" dirty="0"/>
              <a:t>Associate Professor and HOD </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682BC8-17A5-D737-3D52-DB1D584455C5}"/>
              </a:ext>
            </a:extLst>
          </p:cNvPr>
          <p:cNvGraphicFramePr>
            <a:graphicFrameLocks noGrp="1"/>
          </p:cNvGraphicFramePr>
          <p:nvPr>
            <p:extLst>
              <p:ext uri="{D42A27DB-BD31-4B8C-83A1-F6EECF244321}">
                <p14:modId xmlns:p14="http://schemas.microsoft.com/office/powerpoint/2010/main" val="2503330419"/>
              </p:ext>
            </p:extLst>
          </p:nvPr>
        </p:nvGraphicFramePr>
        <p:xfrm>
          <a:off x="76201" y="0"/>
          <a:ext cx="8991598" cy="6781800"/>
        </p:xfrm>
        <a:graphic>
          <a:graphicData uri="http://schemas.openxmlformats.org/drawingml/2006/table">
            <a:tbl>
              <a:tblPr firstRow="1" bandRow="1">
                <a:tableStyleId>{5C22544A-7EE6-4342-B048-85BDC9FD1C3A}</a:tableStyleId>
              </a:tblPr>
              <a:tblGrid>
                <a:gridCol w="1447799">
                  <a:extLst>
                    <a:ext uri="{9D8B030D-6E8A-4147-A177-3AD203B41FA5}">
                      <a16:colId xmlns:a16="http://schemas.microsoft.com/office/drawing/2014/main" val="3960764834"/>
                    </a:ext>
                  </a:extLst>
                </a:gridCol>
                <a:gridCol w="1447799">
                  <a:extLst>
                    <a:ext uri="{9D8B030D-6E8A-4147-A177-3AD203B41FA5}">
                      <a16:colId xmlns:a16="http://schemas.microsoft.com/office/drawing/2014/main" val="3390499392"/>
                    </a:ext>
                  </a:extLst>
                </a:gridCol>
                <a:gridCol w="1447802">
                  <a:extLst>
                    <a:ext uri="{9D8B030D-6E8A-4147-A177-3AD203B41FA5}">
                      <a16:colId xmlns:a16="http://schemas.microsoft.com/office/drawing/2014/main" val="2050912899"/>
                    </a:ext>
                  </a:extLst>
                </a:gridCol>
                <a:gridCol w="1650998">
                  <a:extLst>
                    <a:ext uri="{9D8B030D-6E8A-4147-A177-3AD203B41FA5}">
                      <a16:colId xmlns:a16="http://schemas.microsoft.com/office/drawing/2014/main" val="703772812"/>
                    </a:ext>
                  </a:extLst>
                </a:gridCol>
                <a:gridCol w="1498600">
                  <a:extLst>
                    <a:ext uri="{9D8B030D-6E8A-4147-A177-3AD203B41FA5}">
                      <a16:colId xmlns:a16="http://schemas.microsoft.com/office/drawing/2014/main" val="3217753309"/>
                    </a:ext>
                  </a:extLst>
                </a:gridCol>
                <a:gridCol w="1498600">
                  <a:extLst>
                    <a:ext uri="{9D8B030D-6E8A-4147-A177-3AD203B41FA5}">
                      <a16:colId xmlns:a16="http://schemas.microsoft.com/office/drawing/2014/main" val="1264361278"/>
                    </a:ext>
                  </a:extLst>
                </a:gridCol>
              </a:tblGrid>
              <a:tr h="860421">
                <a:tc>
                  <a:txBody>
                    <a:bodyPr/>
                    <a:lstStyle/>
                    <a:p>
                      <a:r>
                        <a:rPr lang="en-US" dirty="0"/>
                        <a:t>Year of </a:t>
                      </a:r>
                    </a:p>
                    <a:p>
                      <a:r>
                        <a:rPr lang="en-US" dirty="0"/>
                        <a:t>Publication</a:t>
                      </a:r>
                      <a:endParaRPr lang="en-IN" dirty="0"/>
                    </a:p>
                  </a:txBody>
                  <a:tcPr/>
                </a:tc>
                <a:tc>
                  <a:txBody>
                    <a:bodyPr/>
                    <a:lstStyle/>
                    <a:p>
                      <a:r>
                        <a:rPr lang="en-US" dirty="0"/>
                        <a:t>Author Name </a:t>
                      </a:r>
                      <a:endParaRPr lang="en-IN" dirty="0"/>
                    </a:p>
                  </a:txBody>
                  <a:tcPr/>
                </a:tc>
                <a:tc>
                  <a:txBody>
                    <a:bodyPr/>
                    <a:lstStyle/>
                    <a:p>
                      <a:r>
                        <a:rPr lang="en-US" dirty="0"/>
                        <a:t>Name of </a:t>
                      </a:r>
                    </a:p>
                    <a:p>
                      <a:r>
                        <a:rPr lang="en-US" dirty="0"/>
                        <a:t>Journal</a:t>
                      </a:r>
                      <a:endParaRPr lang="en-IN" dirty="0"/>
                    </a:p>
                  </a:txBody>
                  <a:tcPr/>
                </a:tc>
                <a:tc>
                  <a:txBody>
                    <a:bodyPr/>
                    <a:lstStyle/>
                    <a:p>
                      <a:r>
                        <a:rPr lang="en-US" dirty="0"/>
                        <a:t>Title of </a:t>
                      </a:r>
                    </a:p>
                    <a:p>
                      <a:r>
                        <a:rPr lang="en-US" dirty="0"/>
                        <a:t>Paper </a:t>
                      </a:r>
                      <a:endParaRPr lang="en-IN" dirty="0"/>
                    </a:p>
                  </a:txBody>
                  <a:tcPr/>
                </a:tc>
                <a:tc>
                  <a:txBody>
                    <a:bodyPr/>
                    <a:lstStyle/>
                    <a:p>
                      <a:r>
                        <a:rPr lang="en-US" dirty="0"/>
                        <a:t>Technology Used </a:t>
                      </a:r>
                      <a:endParaRPr lang="en-IN" dirty="0"/>
                    </a:p>
                  </a:txBody>
                  <a:tcPr/>
                </a:tc>
                <a:tc>
                  <a:txBody>
                    <a:bodyPr/>
                    <a:lstStyle/>
                    <a:p>
                      <a:r>
                        <a:rPr lang="en-US" dirty="0"/>
                        <a:t>Technique Used </a:t>
                      </a:r>
                      <a:endParaRPr lang="en-IN" dirty="0"/>
                    </a:p>
                  </a:txBody>
                  <a:tcPr/>
                </a:tc>
                <a:extLst>
                  <a:ext uri="{0D108BD9-81ED-4DB2-BD59-A6C34878D82A}">
                    <a16:rowId xmlns:a16="http://schemas.microsoft.com/office/drawing/2014/main" val="2599646980"/>
                  </a:ext>
                </a:extLst>
              </a:tr>
              <a:tr h="2568579">
                <a:tc>
                  <a:txBody>
                    <a:bodyPr/>
                    <a:lstStyle/>
                    <a:p>
                      <a:r>
                        <a:rPr lang="en-IN" sz="1600" dirty="0"/>
                        <a:t>2015</a:t>
                      </a:r>
                    </a:p>
                  </a:txBody>
                  <a:tcPr/>
                </a:tc>
                <a:tc>
                  <a:txBody>
                    <a:bodyPr/>
                    <a:lstStyle/>
                    <a:p>
                      <a:r>
                        <a:rPr lang="en-IN" sz="1600" dirty="0"/>
                        <a:t>Leon A. </a:t>
                      </a:r>
                      <a:r>
                        <a:rPr lang="en-IN" sz="1600" dirty="0" err="1"/>
                        <a:t>Gatys</a:t>
                      </a:r>
                      <a:r>
                        <a:rPr lang="en-IN" sz="1600" dirty="0"/>
                        <a:t>, Alexander S. </a:t>
                      </a:r>
                      <a:r>
                        <a:rPr lang="en-IN" sz="1600" dirty="0" err="1"/>
                        <a:t>Ecker,and</a:t>
                      </a:r>
                      <a:r>
                        <a:rPr lang="en-IN" sz="1600" dirty="0"/>
                        <a:t> Matthias </a:t>
                      </a:r>
                      <a:r>
                        <a:rPr lang="en-IN" sz="1600" dirty="0" err="1"/>
                        <a:t>Bethge</a:t>
                      </a:r>
                      <a:endParaRPr lang="en-IN" sz="1600" dirty="0"/>
                    </a:p>
                  </a:txBody>
                  <a:tcPr/>
                </a:tc>
                <a:tc>
                  <a:txBody>
                    <a:bodyPr/>
                    <a:lstStyle/>
                    <a:p>
                      <a:r>
                        <a:rPr lang="en-US" sz="1600" dirty="0" err="1"/>
                        <a:t>arXiv</a:t>
                      </a:r>
                      <a:endParaRPr lang="en-IN" sz="1600" dirty="0"/>
                    </a:p>
                  </a:txBody>
                  <a:tcPr/>
                </a:tc>
                <a:tc>
                  <a:txBody>
                    <a:bodyPr/>
                    <a:lstStyle/>
                    <a:p>
                      <a:r>
                        <a:rPr lang="en-IN" sz="1600" dirty="0"/>
                        <a:t>A Neural Algorithm of Artistic Style</a:t>
                      </a:r>
                    </a:p>
                  </a:txBody>
                  <a:tcPr/>
                </a:tc>
                <a:tc>
                  <a:txBody>
                    <a:bodyPr/>
                    <a:lstStyle/>
                    <a:p>
                      <a:r>
                        <a:rPr lang="en-IN" sz="1600" dirty="0"/>
                        <a:t>CNNs, Feature Extraction, Preprocessing and Post-processing</a:t>
                      </a:r>
                    </a:p>
                  </a:txBody>
                  <a:tcPr/>
                </a:tc>
                <a:tc>
                  <a:txBody>
                    <a:bodyPr/>
                    <a:lstStyle/>
                    <a:p>
                      <a:r>
                        <a:rPr lang="en-IN" sz="1600" dirty="0"/>
                        <a:t>Content and style separation, Loss functions, Optimization, Feature Maps</a:t>
                      </a:r>
                    </a:p>
                  </a:txBody>
                  <a:tcPr/>
                </a:tc>
                <a:extLst>
                  <a:ext uri="{0D108BD9-81ED-4DB2-BD59-A6C34878D82A}">
                    <a16:rowId xmlns:a16="http://schemas.microsoft.com/office/drawing/2014/main" val="3668726589"/>
                  </a:ext>
                </a:extLst>
              </a:tr>
              <a:tr h="3352800">
                <a:tc>
                  <a:txBody>
                    <a:bodyPr/>
                    <a:lstStyle/>
                    <a:p>
                      <a:r>
                        <a:rPr lang="en-IN" sz="1600" dirty="0"/>
                        <a:t>2017</a:t>
                      </a:r>
                    </a:p>
                  </a:txBody>
                  <a:tcPr/>
                </a:tc>
                <a:tc>
                  <a:txBody>
                    <a:bodyPr/>
                    <a:lstStyle/>
                    <a:p>
                      <a:r>
                        <a:rPr lang="en-IN" sz="1600" dirty="0"/>
                        <a:t>Jun-Yan Zhu, </a:t>
                      </a:r>
                      <a:r>
                        <a:rPr lang="en-IN" sz="1600" dirty="0" err="1"/>
                        <a:t>Taesung</a:t>
                      </a:r>
                      <a:r>
                        <a:rPr lang="en-IN" sz="1600" dirty="0"/>
                        <a:t> Park, Phillip Isola, and Alexei A. </a:t>
                      </a:r>
                      <a:r>
                        <a:rPr lang="en-IN" sz="1600" dirty="0" err="1"/>
                        <a:t>Efros</a:t>
                      </a:r>
                      <a:endParaRPr lang="en-IN" sz="1600" dirty="0"/>
                    </a:p>
                  </a:txBody>
                  <a:tcPr/>
                </a:tc>
                <a:tc>
                  <a:txBody>
                    <a:bodyPr/>
                    <a:lstStyle/>
                    <a:p>
                      <a:r>
                        <a:rPr lang="en-US" sz="1600" dirty="0" err="1"/>
                        <a:t>paperswithcode</a:t>
                      </a:r>
                      <a:endParaRPr lang="en-IN" sz="1600" dirty="0"/>
                    </a:p>
                  </a:txBody>
                  <a:tcPr/>
                </a:tc>
                <a:tc>
                  <a:txBody>
                    <a:bodyPr/>
                    <a:lstStyle/>
                    <a:p>
                      <a:r>
                        <a:rPr lang="en-IN" sz="1600" dirty="0"/>
                        <a:t>Unpaired Image-to-Image Translation using Cycle-Consistent Adversarial Networks</a:t>
                      </a:r>
                    </a:p>
                  </a:txBody>
                  <a:tcPr/>
                </a:tc>
                <a:tc>
                  <a:txBody>
                    <a:bodyPr/>
                    <a:lstStyle/>
                    <a:p>
                      <a:r>
                        <a:rPr lang="en-IN" sz="1600" dirty="0" err="1"/>
                        <a:t>CycleGAN</a:t>
                      </a:r>
                      <a:r>
                        <a:rPr lang="en-IN" sz="1600" dirty="0"/>
                        <a:t>, CNNs</a:t>
                      </a:r>
                    </a:p>
                  </a:txBody>
                  <a:tcPr/>
                </a:tc>
                <a:tc>
                  <a:txBody>
                    <a:bodyPr/>
                    <a:lstStyle/>
                    <a:p>
                      <a:r>
                        <a:rPr lang="en-IN" sz="1600" dirty="0"/>
                        <a:t>GANs, Cycle-Consistency Loss, Adversarial Loss</a:t>
                      </a:r>
                    </a:p>
                  </a:txBody>
                  <a:tcPr/>
                </a:tc>
                <a:extLst>
                  <a:ext uri="{0D108BD9-81ED-4DB2-BD59-A6C34878D82A}">
                    <a16:rowId xmlns:a16="http://schemas.microsoft.com/office/drawing/2014/main" val="2162770592"/>
                  </a:ext>
                </a:extLst>
              </a:tr>
            </a:tbl>
          </a:graphicData>
        </a:graphic>
      </p:graphicFrame>
    </p:spTree>
    <p:extLst>
      <p:ext uri="{BB962C8B-B14F-4D97-AF65-F5344CB8AC3E}">
        <p14:creationId xmlns:p14="http://schemas.microsoft.com/office/powerpoint/2010/main" val="310501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815B0D1-1CC7-FB75-7AFB-4D12DB40D6DB}"/>
              </a:ext>
            </a:extLst>
          </p:cNvPr>
          <p:cNvGraphicFramePr>
            <a:graphicFrameLocks noGrp="1"/>
          </p:cNvGraphicFramePr>
          <p:nvPr>
            <p:extLst>
              <p:ext uri="{D42A27DB-BD31-4B8C-83A1-F6EECF244321}">
                <p14:modId xmlns:p14="http://schemas.microsoft.com/office/powerpoint/2010/main" val="3362288058"/>
              </p:ext>
            </p:extLst>
          </p:nvPr>
        </p:nvGraphicFramePr>
        <p:xfrm>
          <a:off x="76200" y="76200"/>
          <a:ext cx="8991600" cy="67056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1032869"/>
                    </a:ext>
                  </a:extLst>
                </a:gridCol>
                <a:gridCol w="1498600">
                  <a:extLst>
                    <a:ext uri="{9D8B030D-6E8A-4147-A177-3AD203B41FA5}">
                      <a16:colId xmlns:a16="http://schemas.microsoft.com/office/drawing/2014/main" val="2172373870"/>
                    </a:ext>
                  </a:extLst>
                </a:gridCol>
                <a:gridCol w="1498600">
                  <a:extLst>
                    <a:ext uri="{9D8B030D-6E8A-4147-A177-3AD203B41FA5}">
                      <a16:colId xmlns:a16="http://schemas.microsoft.com/office/drawing/2014/main" val="1739475139"/>
                    </a:ext>
                  </a:extLst>
                </a:gridCol>
                <a:gridCol w="1498600">
                  <a:extLst>
                    <a:ext uri="{9D8B030D-6E8A-4147-A177-3AD203B41FA5}">
                      <a16:colId xmlns:a16="http://schemas.microsoft.com/office/drawing/2014/main" val="2168237910"/>
                    </a:ext>
                  </a:extLst>
                </a:gridCol>
                <a:gridCol w="1498600">
                  <a:extLst>
                    <a:ext uri="{9D8B030D-6E8A-4147-A177-3AD203B41FA5}">
                      <a16:colId xmlns:a16="http://schemas.microsoft.com/office/drawing/2014/main" val="557183246"/>
                    </a:ext>
                  </a:extLst>
                </a:gridCol>
                <a:gridCol w="1498600">
                  <a:extLst>
                    <a:ext uri="{9D8B030D-6E8A-4147-A177-3AD203B41FA5}">
                      <a16:colId xmlns:a16="http://schemas.microsoft.com/office/drawing/2014/main" val="3369159800"/>
                    </a:ext>
                  </a:extLst>
                </a:gridCol>
              </a:tblGrid>
              <a:tr h="1905749">
                <a:tc>
                  <a:txBody>
                    <a:bodyPr/>
                    <a:lstStyle/>
                    <a:p>
                      <a:r>
                        <a:rPr lang="en-US" dirty="0"/>
                        <a:t>Dataset </a:t>
                      </a:r>
                      <a:endParaRPr lang="en-IN" dirty="0"/>
                    </a:p>
                  </a:txBody>
                  <a:tcPr/>
                </a:tc>
                <a:tc>
                  <a:txBody>
                    <a:bodyPr/>
                    <a:lstStyle/>
                    <a:p>
                      <a:r>
                        <a:rPr lang="en-US" dirty="0"/>
                        <a:t>Performance Evaluation </a:t>
                      </a:r>
                      <a:endParaRPr lang="en-IN" dirty="0"/>
                    </a:p>
                  </a:txBody>
                  <a:tcPr/>
                </a:tc>
                <a:tc>
                  <a:txBody>
                    <a:bodyPr/>
                    <a:lstStyle/>
                    <a:p>
                      <a:r>
                        <a:rPr lang="en-US" dirty="0"/>
                        <a:t>Key Contributions </a:t>
                      </a:r>
                      <a:endParaRPr lang="en-IN" dirty="0"/>
                    </a:p>
                  </a:txBody>
                  <a:tcPr/>
                </a:tc>
                <a:tc>
                  <a:txBody>
                    <a:bodyPr/>
                    <a:lstStyle/>
                    <a:p>
                      <a:r>
                        <a:rPr lang="en-US" dirty="0"/>
                        <a:t>Type of Technique </a:t>
                      </a:r>
                      <a:endParaRPr lang="en-IN" dirty="0"/>
                    </a:p>
                  </a:txBody>
                  <a:tcPr/>
                </a:tc>
                <a:tc>
                  <a:txBody>
                    <a:bodyPr/>
                    <a:lstStyle/>
                    <a:p>
                      <a:r>
                        <a:rPr lang="en-US" dirty="0"/>
                        <a:t>Your View on the Paper </a:t>
                      </a:r>
                      <a:endParaRPr lang="en-IN" dirty="0"/>
                    </a:p>
                  </a:txBody>
                  <a:tcPr/>
                </a:tc>
                <a:tc>
                  <a:txBody>
                    <a:bodyPr/>
                    <a:lstStyle/>
                    <a:p>
                      <a:r>
                        <a:rPr lang="en-US" dirty="0"/>
                        <a:t>Architecture(if any) </a:t>
                      </a:r>
                      <a:endParaRPr lang="en-IN" dirty="0"/>
                    </a:p>
                  </a:txBody>
                  <a:tcPr/>
                </a:tc>
                <a:extLst>
                  <a:ext uri="{0D108BD9-81ED-4DB2-BD59-A6C34878D82A}">
                    <a16:rowId xmlns:a16="http://schemas.microsoft.com/office/drawing/2014/main" val="3499373639"/>
                  </a:ext>
                </a:extLst>
              </a:tr>
              <a:tr h="1574550">
                <a:tc>
                  <a:txBody>
                    <a:bodyPr/>
                    <a:lstStyle/>
                    <a:p>
                      <a:r>
                        <a:rPr lang="en-IN" sz="1600" dirty="0"/>
                        <a:t>ImageNet</a:t>
                      </a:r>
                    </a:p>
                  </a:txBody>
                  <a:tcPr/>
                </a:tc>
                <a:tc>
                  <a:txBody>
                    <a:bodyPr/>
                    <a:lstStyle/>
                    <a:p>
                      <a:r>
                        <a:rPr lang="en-US" sz="1600" dirty="0"/>
                        <a:t>Artistic Effectiveness, Customizability</a:t>
                      </a:r>
                      <a:endParaRPr lang="en-IN" sz="1600" dirty="0"/>
                    </a:p>
                  </a:txBody>
                  <a:tcPr/>
                </a:tc>
                <a:tc>
                  <a:txBody>
                    <a:bodyPr/>
                    <a:lstStyle/>
                    <a:p>
                      <a:r>
                        <a:rPr lang="en-US" sz="1600" dirty="0"/>
                        <a:t>Use of CNNs, Artistic Applications, Creative Possibilities</a:t>
                      </a:r>
                      <a:endParaRPr lang="en-IN" sz="1600" dirty="0"/>
                    </a:p>
                  </a:txBody>
                  <a:tcPr/>
                </a:tc>
                <a:tc>
                  <a:txBody>
                    <a:bodyPr/>
                    <a:lstStyle/>
                    <a:p>
                      <a:r>
                        <a:rPr lang="en-US" sz="1600" dirty="0"/>
                        <a:t>Deep learning based image processing</a:t>
                      </a:r>
                      <a:endParaRPr lang="en-IN" sz="16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dirty="0"/>
                        <a:t>This paper revolutionized the field of neural style transfer by introducing a method to combine content and style in images using deep learning.</a:t>
                      </a:r>
                    </a:p>
                  </a:txBody>
                  <a:tcPr/>
                </a:tc>
                <a:tc>
                  <a:txBody>
                    <a:bodyPr/>
                    <a:lstStyle/>
                    <a:p>
                      <a:r>
                        <a:rPr lang="en-IN"/>
                        <a:t> </a:t>
                      </a:r>
                      <a:endParaRPr lang="en-IN" dirty="0"/>
                    </a:p>
                  </a:txBody>
                  <a:tcPr/>
                </a:tc>
                <a:extLst>
                  <a:ext uri="{0D108BD9-81ED-4DB2-BD59-A6C34878D82A}">
                    <a16:rowId xmlns:a16="http://schemas.microsoft.com/office/drawing/2014/main" val="4149369611"/>
                  </a:ext>
                </a:extLst>
              </a:tr>
              <a:tr h="3062491">
                <a:tc>
                  <a:txBody>
                    <a:bodyPr/>
                    <a:lstStyle/>
                    <a:p>
                      <a:r>
                        <a:rPr lang="en-IN" sz="1600" dirty="0" err="1"/>
                        <a:t>CycleGAN</a:t>
                      </a:r>
                      <a:r>
                        <a:rPr lang="en-IN" sz="1600" dirty="0"/>
                        <a:t> Horse-to-Zebra</a:t>
                      </a:r>
                    </a:p>
                  </a:txBody>
                  <a:tcPr/>
                </a:tc>
                <a:tc>
                  <a:txBody>
                    <a:bodyPr/>
                    <a:lstStyle/>
                    <a:p>
                      <a:r>
                        <a:rPr lang="en-US" sz="1600" dirty="0"/>
                        <a:t>Visually appealing images, Consistency, Quality </a:t>
                      </a:r>
                      <a:endParaRPr lang="en-IN" sz="1600" dirty="0"/>
                    </a:p>
                  </a:txBody>
                  <a:tcPr/>
                </a:tc>
                <a:tc>
                  <a:txBody>
                    <a:bodyPr/>
                    <a:lstStyle/>
                    <a:p>
                      <a:r>
                        <a:rPr lang="en-US" sz="1600" dirty="0"/>
                        <a:t>Cycle-Consistency for Unpaired Image Translation</a:t>
                      </a:r>
                      <a:endParaRPr lang="en-IN" sz="1600" dirty="0"/>
                    </a:p>
                  </a:txBody>
                  <a:tcPr/>
                </a:tc>
                <a:tc>
                  <a:txBody>
                    <a:bodyPr/>
                    <a:lstStyle/>
                    <a:p>
                      <a:r>
                        <a:rPr lang="en-US" sz="1600" dirty="0" err="1"/>
                        <a:t>CycleGAN</a:t>
                      </a:r>
                      <a:endParaRPr lang="en-IN" sz="1600" dirty="0"/>
                    </a:p>
                  </a:txBody>
                  <a:tcPr/>
                </a:tc>
                <a:tc>
                  <a:txBody>
                    <a:bodyPr/>
                    <a:lstStyle/>
                    <a:p>
                      <a:r>
                        <a:rPr lang="en-IN" sz="1200" dirty="0"/>
                        <a:t>It addresses the challenging problem of translating images</a:t>
                      </a:r>
                    </a:p>
                    <a:p>
                      <a:r>
                        <a:rPr lang="en-IN" sz="1200" dirty="0"/>
                        <a:t>from one domain to another without requiring paired training data, which is significant</a:t>
                      </a:r>
                    </a:p>
                    <a:p>
                      <a:r>
                        <a:rPr lang="en-IN" sz="1200" dirty="0"/>
                        <a:t>Advancement in the field of image-to-image translation.</a:t>
                      </a:r>
                    </a:p>
                  </a:txBody>
                  <a:tcPr/>
                </a:tc>
                <a:tc>
                  <a:txBody>
                    <a:bodyPr/>
                    <a:lstStyle/>
                    <a:p>
                      <a:r>
                        <a:rPr lang="en-US" sz="1600" dirty="0"/>
                        <a:t>Novel Architectural Design</a:t>
                      </a:r>
                      <a:endParaRPr lang="en-IN" sz="1600" dirty="0"/>
                    </a:p>
                  </a:txBody>
                  <a:tcPr/>
                </a:tc>
                <a:extLst>
                  <a:ext uri="{0D108BD9-81ED-4DB2-BD59-A6C34878D82A}">
                    <a16:rowId xmlns:a16="http://schemas.microsoft.com/office/drawing/2014/main" val="3920877118"/>
                  </a:ext>
                </a:extLst>
              </a:tr>
            </a:tbl>
          </a:graphicData>
        </a:graphic>
      </p:graphicFrame>
    </p:spTree>
    <p:extLst>
      <p:ext uri="{BB962C8B-B14F-4D97-AF65-F5344CB8AC3E}">
        <p14:creationId xmlns:p14="http://schemas.microsoft.com/office/powerpoint/2010/main" val="318411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0AE94CAB-97C7-21B2-C956-AE48F9C1397A}"/>
              </a:ext>
            </a:extLst>
          </p:cNvPr>
          <p:cNvSpPr txBox="1"/>
          <p:nvPr/>
        </p:nvSpPr>
        <p:spPr>
          <a:xfrm>
            <a:off x="533400" y="1676400"/>
            <a:ext cx="8304960" cy="4524315"/>
          </a:xfrm>
          <a:prstGeom prst="rect">
            <a:avLst/>
          </a:prstGeom>
          <a:noFill/>
        </p:spPr>
        <p:txBody>
          <a:bodyPr wrap="square" rtlCol="0">
            <a:spAutoFit/>
          </a:bodyPr>
          <a:lstStyle/>
          <a:p>
            <a:r>
              <a:rPr lang="en-IN" dirty="0"/>
              <a:t>The primary research objectives of Neural Style Transfer are:</a:t>
            </a:r>
          </a:p>
          <a:p>
            <a:endParaRPr lang="en-IN" dirty="0"/>
          </a:p>
          <a:p>
            <a:pPr marL="285750" indent="-285750" algn="just">
              <a:buFont typeface="Arial" panose="020B0604020202020204" pitchFamily="34" charset="0"/>
              <a:buChar char="•"/>
            </a:pPr>
            <a:r>
              <a:rPr lang="en-IN" dirty="0"/>
              <a:t>To improve </a:t>
            </a:r>
            <a:r>
              <a:rPr lang="en-US" dirty="0"/>
              <a:t>the visual quality of stylized images produced by neural style transfer algorithms.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preserve the content of the input image while transferring the style from the reference image.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provide users with greater flexibility and control over the style transfer process.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explore and develop various style transfer techniques or more advanced methods, to achieve the desired artistic effects.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CC2BC11C-AF5B-D267-8342-997D613256BD}"/>
              </a:ext>
            </a:extLst>
          </p:cNvPr>
          <p:cNvSpPr txBox="1"/>
          <p:nvPr/>
        </p:nvSpPr>
        <p:spPr>
          <a:xfrm>
            <a:off x="461818" y="2057400"/>
            <a:ext cx="8381160" cy="2308324"/>
          </a:xfrm>
          <a:prstGeom prst="rect">
            <a:avLst/>
          </a:prstGeom>
          <a:noFill/>
        </p:spPr>
        <p:txBody>
          <a:bodyPr wrap="square">
            <a:spAutoFit/>
          </a:bodyPr>
          <a:lstStyle/>
          <a:p>
            <a:pPr algn="just"/>
            <a:r>
              <a:rPr lang="en-US" dirty="0"/>
              <a:t>In the dominance of digital media and creative content generation, there is a growing need for automated tools that can seamlessly blend the artistic style of one image with the content of another. The problem at hand is to develop a robust and efficient style transfer algorithm capable of preserving the content of an input image while applying the desired artistic style from a reference image. This project aims to address the challenges of creating a user-friendly, real-time style transfer solution that produces high-quality results across various domains, including art, photography, and graphic design.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Picture 1">
            <a:extLst>
              <a:ext uri="{FF2B5EF4-FFF2-40B4-BE49-F238E27FC236}">
                <a16:creationId xmlns:a16="http://schemas.microsoft.com/office/drawing/2014/main" id="{623C019C-64E5-E122-0CC0-95DB1683F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66454"/>
            <a:ext cx="6095160" cy="5522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47DE71AB-9DAD-667F-68A8-91E74200AF40}"/>
              </a:ext>
            </a:extLst>
          </p:cNvPr>
          <p:cNvSpPr txBox="1"/>
          <p:nvPr/>
        </p:nvSpPr>
        <p:spPr>
          <a:xfrm>
            <a:off x="457200" y="1600200"/>
            <a:ext cx="84582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Framework Components: The framework consists of two main components: the picture transformation network </a:t>
            </a:r>
            <a:r>
              <a:rPr lang="en-US" dirty="0" err="1"/>
              <a:t>fW</a:t>
            </a:r>
            <a:r>
              <a:rPr lang="en-US" dirty="0"/>
              <a:t> and the loss network ϕ.</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Training Objective: The goal is to minimize the weighted combination of loss functions using stochastic gradient descent.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Utilizing Pretrained Networks for Loss Computation: It uses a pre-trained CNN</a:t>
            </a:r>
          </a:p>
          <a:p>
            <a:pPr algn="just"/>
            <a:r>
              <a:rPr lang="en-US" dirty="0"/>
              <a:t>     which is trained for image classification.</a:t>
            </a:r>
          </a:p>
          <a:p>
            <a:pPr algn="just"/>
            <a:endParaRPr lang="en-US" dirty="0"/>
          </a:p>
          <a:p>
            <a:pPr marL="285750" indent="-285750" algn="just">
              <a:buFont typeface="Arial" panose="020B0604020202020204" pitchFamily="34" charset="0"/>
              <a:buChar char="•"/>
            </a:pPr>
            <a:r>
              <a:rPr lang="en-US" dirty="0"/>
              <a:t>Content and Style Losses: The framework uses two main loss functions: content loss that measures the difference between features of the output image and a target content image. And Style loss measures the difference in style between the output image and a target style image.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Total Loss and Training: The total loss is a combination of content and style losses, controlled by parameters α and β. The aim is to minimize this total loss.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8CA6-D288-7076-A125-0F4B456CE2EB}"/>
              </a:ext>
            </a:extLst>
          </p:cNvPr>
          <p:cNvSpPr>
            <a:spLocks noGrp="1"/>
          </p:cNvSpPr>
          <p:nvPr>
            <p:ph type="title"/>
          </p:nvPr>
        </p:nvSpPr>
        <p:spPr>
          <a:xfrm>
            <a:off x="420624" y="228600"/>
            <a:ext cx="7771680" cy="762000"/>
          </a:xfrm>
        </p:spPr>
        <p:txBody>
          <a:bodyPr/>
          <a:lstStyle/>
          <a:p>
            <a:r>
              <a:rPr lang="en-US" sz="3200" b="1" dirty="0">
                <a:solidFill>
                  <a:srgbClr val="C00000"/>
                </a:solidFill>
                <a:latin typeface="Calibri" pitchFamily="34" charset="0"/>
              </a:rPr>
              <a:t>Proposed Methods</a:t>
            </a:r>
            <a:br>
              <a:rPr lang="en-US" sz="1800" b="1" dirty="0">
                <a:solidFill>
                  <a:srgbClr val="C00000"/>
                </a:solidFill>
                <a:latin typeface="Calibri" pitchFamily="34" charset="0"/>
              </a:rPr>
            </a:br>
            <a:endParaRPr lang="en-IN" dirty="0"/>
          </a:p>
        </p:txBody>
      </p:sp>
      <p:sp>
        <p:nvSpPr>
          <p:cNvPr id="4" name="CustomShape 1">
            <a:extLst>
              <a:ext uri="{FF2B5EF4-FFF2-40B4-BE49-F238E27FC236}">
                <a16:creationId xmlns:a16="http://schemas.microsoft.com/office/drawing/2014/main" id="{2C80651E-FCEB-4BAA-C36A-09028CEF7F01}"/>
              </a:ext>
            </a:extLst>
          </p:cNvPr>
          <p:cNvSpPr/>
          <p:nvPr/>
        </p:nvSpPr>
        <p:spPr>
          <a:xfrm>
            <a:off x="326976" y="899760"/>
            <a:ext cx="8381160" cy="75600"/>
          </a:xfrm>
          <a:prstGeom prst="rect">
            <a:avLst/>
          </a:prstGeom>
          <a:solidFill>
            <a:srgbClr val="7030A0"/>
          </a:solidFill>
          <a:ln w="25560">
            <a:solidFill>
              <a:srgbClr val="3A5F8B"/>
            </a:solidFill>
            <a:round/>
          </a:ln>
        </p:spPr>
      </p:sp>
      <p:sp>
        <p:nvSpPr>
          <p:cNvPr id="7" name="TextBox 6">
            <a:extLst>
              <a:ext uri="{FF2B5EF4-FFF2-40B4-BE49-F238E27FC236}">
                <a16:creationId xmlns:a16="http://schemas.microsoft.com/office/drawing/2014/main" id="{C2B092B3-2DA1-98B0-2ED1-3AE2228092A1}"/>
              </a:ext>
            </a:extLst>
          </p:cNvPr>
          <p:cNvSpPr txBox="1"/>
          <p:nvPr/>
        </p:nvSpPr>
        <p:spPr>
          <a:xfrm>
            <a:off x="326976" y="1447800"/>
            <a:ext cx="8381160" cy="3970318"/>
          </a:xfrm>
          <a:prstGeom prst="rect">
            <a:avLst/>
          </a:prstGeom>
          <a:noFill/>
        </p:spPr>
        <p:txBody>
          <a:bodyPr wrap="square" rtlCol="0">
            <a:spAutoFit/>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Convolutional Neural Network (CNN): </a:t>
            </a:r>
            <a:r>
              <a:rPr lang="en-US" dirty="0">
                <a:latin typeface="Calibri" panose="020F0502020204030204" pitchFamily="34" charset="0"/>
                <a:ea typeface="Calibri" panose="020F0502020204030204" pitchFamily="34" charset="0"/>
                <a:cs typeface="Calibri" panose="020F0502020204030204" pitchFamily="34" charset="0"/>
              </a:rPr>
              <a:t>A Convolutional Neural Network is a type of artificial intelligence system inspired by how the human brain processes visual information. A CNN can learn to recognize patterns and features in images. It does this by breaking down the image into smaller parts, called convolutional layers, and analyzing them to understand what's in the picture. This helps CNNs good at tasks like image recognition, object detection.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Visual Geometry Group 16: </a:t>
            </a:r>
            <a:r>
              <a:rPr lang="en-US" dirty="0">
                <a:latin typeface="Calibri" panose="020F0502020204030204" pitchFamily="34" charset="0"/>
                <a:ea typeface="Calibri" panose="020F0502020204030204" pitchFamily="34" charset="0"/>
                <a:cs typeface="Calibri" panose="020F0502020204030204" pitchFamily="34" charset="0"/>
              </a:rPr>
              <a:t>VGG-16 is a specific type of Convolutional Neural Network (CNN) that can recognize images. It's called "VGG-16" because it has 16 layers, including 13 convolutional layers and 3 fully connected layers. These layers work together to process and analyze different aspects of an image, gradually building up a detailed understanding of what's in the picture. VGG-16 is known for its simplicity and effectiveness, making it a popular choice for various computer vision tasks, like image classification and object detection.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203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136EC995-1095-CB9B-781A-9FC2E55232E8}"/>
              </a:ext>
            </a:extLst>
          </p:cNvPr>
          <p:cNvSpPr txBox="1"/>
          <p:nvPr/>
        </p:nvSpPr>
        <p:spPr>
          <a:xfrm>
            <a:off x="457200" y="2057400"/>
            <a:ext cx="8381160" cy="3139321"/>
          </a:xfrm>
          <a:prstGeom prst="rect">
            <a:avLst/>
          </a:prstGeom>
          <a:noFill/>
        </p:spPr>
        <p:txBody>
          <a:bodyPr wrap="square" rtlCol="0">
            <a:spAutoFit/>
          </a:bodyPr>
          <a:lstStyle/>
          <a:p>
            <a:r>
              <a:rPr lang="en-IN" dirty="0"/>
              <a:t>We can measure the performance of neural style transfer by:</a:t>
            </a:r>
          </a:p>
          <a:p>
            <a:endParaRPr lang="en-IN" dirty="0"/>
          </a:p>
          <a:p>
            <a:pPr marL="285750" indent="-285750">
              <a:buFont typeface="Arial" panose="020B0604020202020204" pitchFamily="34" charset="0"/>
              <a:buChar char="•"/>
            </a:pPr>
            <a:r>
              <a:rPr lang="en-US" dirty="0"/>
              <a:t>Measuring how well the important content and features of the input image are retained in the output.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Evaluating the accuracy of the artistic style from the reference image to the input image, capturing its unique textures, colors, and patterns.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Evaluating the speed of the neural style transfer process and ensuring it can be performed efficiently.</a:t>
            </a:r>
          </a:p>
          <a:p>
            <a:pPr marL="285750" indent="-285750">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136EC995-1095-CB9B-781A-9FC2E55232E8}"/>
              </a:ext>
            </a:extLst>
          </p:cNvPr>
          <p:cNvSpPr txBox="1"/>
          <p:nvPr/>
        </p:nvSpPr>
        <p:spPr>
          <a:xfrm>
            <a:off x="457200" y="2057400"/>
            <a:ext cx="5181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x-axis represents the epoch.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y-axis represents the loss.</a:t>
            </a:r>
          </a:p>
          <a:p>
            <a:endParaRPr lang="en-US" dirty="0"/>
          </a:p>
          <a:p>
            <a:pPr marL="285750" indent="-285750">
              <a:buFont typeface="Arial" panose="020B0604020202020204" pitchFamily="34" charset="0"/>
              <a:buChar char="•"/>
            </a:pPr>
            <a:r>
              <a:rPr lang="en-US" dirty="0"/>
              <a:t>The two lines on the graph represent the content loss(blue) and the style loss(orange).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the number of epochs increases, the content loss and style loss both decrease. Which </a:t>
            </a:r>
            <a:r>
              <a:rPr lang="en-US"/>
              <a:t>results our </a:t>
            </a:r>
            <a:r>
              <a:rPr lang="en-US" dirty="0"/>
              <a:t>model is getting better at capturing the content of the content image and the style of the style image.</a:t>
            </a:r>
          </a:p>
        </p:txBody>
      </p:sp>
      <p:pic>
        <p:nvPicPr>
          <p:cNvPr id="4" name="Picture 3">
            <a:extLst>
              <a:ext uri="{FF2B5EF4-FFF2-40B4-BE49-F238E27FC236}">
                <a16:creationId xmlns:a16="http://schemas.microsoft.com/office/drawing/2014/main" id="{3E12716D-A7E8-8185-CA61-1D7DFA25F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106706"/>
            <a:ext cx="3199560" cy="2541494"/>
          </a:xfrm>
          <a:prstGeom prst="rect">
            <a:avLst/>
          </a:prstGeom>
        </p:spPr>
      </p:pic>
    </p:spTree>
    <p:extLst>
      <p:ext uri="{BB962C8B-B14F-4D97-AF65-F5344CB8AC3E}">
        <p14:creationId xmlns:p14="http://schemas.microsoft.com/office/powerpoint/2010/main" val="155938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34196" y="381477"/>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CB40D3C5-BAE9-37BA-6D48-E146621501EB}"/>
              </a:ext>
            </a:extLst>
          </p:cNvPr>
          <p:cNvSpPr txBox="1"/>
          <p:nvPr/>
        </p:nvSpPr>
        <p:spPr>
          <a:xfrm>
            <a:off x="457200" y="1752600"/>
            <a:ext cx="8381160"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The result of a neural style transfer project is the creation of visually striking images by carefully blending the content of one image with the artistic style of another. </a:t>
            </a:r>
          </a:p>
          <a:p>
            <a:pPr algn="just"/>
            <a:endParaRPr lang="en-US" dirty="0"/>
          </a:p>
          <a:p>
            <a:pPr marL="285750" indent="-285750" algn="just">
              <a:buFont typeface="Arial" panose="020B0604020202020204" pitchFamily="34" charset="0"/>
              <a:buChar char="•"/>
            </a:pPr>
            <a:r>
              <a:rPr lang="en-US" dirty="0"/>
              <a:t>These stylized images showcase unique and artistic effects, making them suitable for a range of applications in design, art, and visual content enhancement.</a:t>
            </a:r>
          </a:p>
          <a:p>
            <a:pPr algn="just"/>
            <a:endParaRPr lang="en-US" dirty="0"/>
          </a:p>
          <a:p>
            <a:pPr marL="285750" indent="-285750" algn="just">
              <a:buFont typeface="Arial" panose="020B0604020202020204" pitchFamily="34" charset="0"/>
              <a:buChar char="•"/>
            </a:pPr>
            <a:r>
              <a:rPr lang="en-US" dirty="0"/>
              <a:t>This technology is applicable in fields like graphic design, fine arts, and visual content enhancement, also provides a visually engaging and creative approach to image processing.</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288A1E-8681-EBAF-CBAE-E8480717D9B2}"/>
              </a:ext>
            </a:extLst>
          </p:cNvPr>
          <p:cNvPicPr>
            <a:picLocks noChangeAspect="1"/>
          </p:cNvPicPr>
          <p:nvPr/>
        </p:nvPicPr>
        <p:blipFill>
          <a:blip r:embed="rId2"/>
          <a:stretch>
            <a:fillRect/>
          </a:stretch>
        </p:blipFill>
        <p:spPr>
          <a:xfrm>
            <a:off x="1066800" y="1752600"/>
            <a:ext cx="7010400" cy="3962399"/>
          </a:xfrm>
          <a:prstGeom prst="rect">
            <a:avLst/>
          </a:prstGeom>
        </p:spPr>
      </p:pic>
      <p:sp>
        <p:nvSpPr>
          <p:cNvPr id="5" name="TextBox 4">
            <a:extLst>
              <a:ext uri="{FF2B5EF4-FFF2-40B4-BE49-F238E27FC236}">
                <a16:creationId xmlns:a16="http://schemas.microsoft.com/office/drawing/2014/main" id="{1906240C-23A6-9E9C-970D-8CBE0E998A78}"/>
              </a:ext>
            </a:extLst>
          </p:cNvPr>
          <p:cNvSpPr txBox="1"/>
          <p:nvPr/>
        </p:nvSpPr>
        <p:spPr>
          <a:xfrm>
            <a:off x="293298" y="228600"/>
            <a:ext cx="4572000" cy="584775"/>
          </a:xfrm>
          <a:prstGeom prst="rect">
            <a:avLst/>
          </a:prstGeom>
          <a:noFill/>
        </p:spPr>
        <p:txBody>
          <a:bodyPr wrap="square">
            <a:spAutoFit/>
          </a:bodyPr>
          <a:lstStyle/>
          <a:p>
            <a:r>
              <a:rPr lang="en-US" sz="3200" b="1" dirty="0">
                <a:solidFill>
                  <a:srgbClr val="C00000"/>
                </a:solidFill>
                <a:latin typeface="Calibri" pitchFamily="34" charset="0"/>
              </a:rPr>
              <a:t>Result Analysis</a:t>
            </a:r>
          </a:p>
        </p:txBody>
      </p:sp>
      <p:sp>
        <p:nvSpPr>
          <p:cNvPr id="6" name="CustomShape 1">
            <a:extLst>
              <a:ext uri="{FF2B5EF4-FFF2-40B4-BE49-F238E27FC236}">
                <a16:creationId xmlns:a16="http://schemas.microsoft.com/office/drawing/2014/main" id="{B7564270-B37B-0AAF-1767-061ABA778F98}"/>
              </a:ext>
            </a:extLst>
          </p:cNvPr>
          <p:cNvSpPr/>
          <p:nvPr/>
        </p:nvSpPr>
        <p:spPr>
          <a:xfrm>
            <a:off x="293298" y="9144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42189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06240C-23A6-9E9C-970D-8CBE0E998A78}"/>
              </a:ext>
            </a:extLst>
          </p:cNvPr>
          <p:cNvSpPr txBox="1"/>
          <p:nvPr/>
        </p:nvSpPr>
        <p:spPr>
          <a:xfrm>
            <a:off x="293298" y="228600"/>
            <a:ext cx="4572000" cy="584775"/>
          </a:xfrm>
          <a:prstGeom prst="rect">
            <a:avLst/>
          </a:prstGeom>
          <a:noFill/>
        </p:spPr>
        <p:txBody>
          <a:bodyPr wrap="square">
            <a:spAutoFit/>
          </a:bodyPr>
          <a:lstStyle/>
          <a:p>
            <a:r>
              <a:rPr lang="en-US" sz="3200" b="1" dirty="0">
                <a:solidFill>
                  <a:srgbClr val="C00000"/>
                </a:solidFill>
                <a:latin typeface="Calibri" pitchFamily="34" charset="0"/>
              </a:rPr>
              <a:t>Result Analysis</a:t>
            </a:r>
          </a:p>
        </p:txBody>
      </p:sp>
      <p:sp>
        <p:nvSpPr>
          <p:cNvPr id="6" name="CustomShape 1">
            <a:extLst>
              <a:ext uri="{FF2B5EF4-FFF2-40B4-BE49-F238E27FC236}">
                <a16:creationId xmlns:a16="http://schemas.microsoft.com/office/drawing/2014/main" id="{B7564270-B37B-0AAF-1767-061ABA778F98}"/>
              </a:ext>
            </a:extLst>
          </p:cNvPr>
          <p:cNvSpPr/>
          <p:nvPr/>
        </p:nvSpPr>
        <p:spPr>
          <a:xfrm>
            <a:off x="293298" y="914400"/>
            <a:ext cx="8381160" cy="75600"/>
          </a:xfrm>
          <a:prstGeom prst="rect">
            <a:avLst/>
          </a:prstGeom>
          <a:solidFill>
            <a:srgbClr val="7030A0"/>
          </a:solidFill>
          <a:ln w="25560">
            <a:solidFill>
              <a:srgbClr val="3A5F8B"/>
            </a:solidFill>
            <a:round/>
          </a:ln>
        </p:spPr>
      </p:sp>
      <p:pic>
        <p:nvPicPr>
          <p:cNvPr id="4" name="Picture 3">
            <a:extLst>
              <a:ext uri="{FF2B5EF4-FFF2-40B4-BE49-F238E27FC236}">
                <a16:creationId xmlns:a16="http://schemas.microsoft.com/office/drawing/2014/main" id="{4D7DB9DE-3A33-45D7-BDA8-EEED7992C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7543800" cy="3810600"/>
          </a:xfrm>
          <a:prstGeom prst="rect">
            <a:avLst/>
          </a:prstGeom>
        </p:spPr>
      </p:pic>
    </p:spTree>
    <p:extLst>
      <p:ext uri="{BB962C8B-B14F-4D97-AF65-F5344CB8AC3E}">
        <p14:creationId xmlns:p14="http://schemas.microsoft.com/office/powerpoint/2010/main" val="385999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56720E8F-76C1-2D7B-7E24-8F9940793954}"/>
              </a:ext>
            </a:extLst>
          </p:cNvPr>
          <p:cNvSpPr txBox="1"/>
          <p:nvPr/>
        </p:nvSpPr>
        <p:spPr>
          <a:xfrm>
            <a:off x="461818" y="1720840"/>
            <a:ext cx="8381160" cy="3416320"/>
          </a:xfrm>
          <a:prstGeom prst="rect">
            <a:avLst/>
          </a:prstGeom>
          <a:noFill/>
        </p:spPr>
        <p:txBody>
          <a:bodyPr wrap="square">
            <a:spAutoFit/>
          </a:bodyPr>
          <a:lstStyle/>
          <a:p>
            <a:r>
              <a:rPr lang="en-US" b="1" dirty="0"/>
              <a:t>In conclusion:</a:t>
            </a:r>
          </a:p>
          <a:p>
            <a:endParaRPr lang="en-US" dirty="0"/>
          </a:p>
          <a:p>
            <a:pPr marL="285750" indent="-285750" algn="just">
              <a:buFont typeface="Arial" panose="020B0604020202020204" pitchFamily="34" charset="0"/>
              <a:buChar char="•"/>
            </a:pPr>
            <a:r>
              <a:rPr lang="en-US" dirty="0"/>
              <a:t>This style transfer project has successfully developed an innovative algorithm that allows users to transform their images by blending content with artistic styles.</a:t>
            </a:r>
          </a:p>
          <a:p>
            <a:pPr algn="just"/>
            <a:r>
              <a:rPr lang="en-US" dirty="0"/>
              <a:t> </a:t>
            </a:r>
          </a:p>
          <a:p>
            <a:pPr marL="285750" indent="-285750" algn="just">
              <a:buFont typeface="Arial" panose="020B0604020202020204" pitchFamily="34" charset="0"/>
              <a:buChar char="•"/>
            </a:pPr>
            <a:r>
              <a:rPr lang="en-US" dirty="0"/>
              <a:t>The project achieved real-time performance, user-friendliness, and high-quality results.</a:t>
            </a:r>
          </a:p>
          <a:p>
            <a:pPr algn="just"/>
            <a:endParaRPr lang="en-US" dirty="0"/>
          </a:p>
          <a:p>
            <a:pPr marL="285750" indent="-285750" algn="just">
              <a:buFont typeface="Arial" panose="020B0604020202020204" pitchFamily="34" charset="0"/>
              <a:buChar char="•"/>
            </a:pPr>
            <a:r>
              <a:rPr lang="en-US" dirty="0"/>
              <a:t>This solution opens up new creative possibilities and practical applications across various domains, marking a significant advancement in the field of digital image manipulation."</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9" name="TextBox 8">
            <a:extLst>
              <a:ext uri="{FF2B5EF4-FFF2-40B4-BE49-F238E27FC236}">
                <a16:creationId xmlns:a16="http://schemas.microsoft.com/office/drawing/2014/main" id="{44628E0F-0213-27C4-BE51-0CA28E3E306E}"/>
              </a:ext>
            </a:extLst>
          </p:cNvPr>
          <p:cNvSpPr txBox="1"/>
          <p:nvPr/>
        </p:nvSpPr>
        <p:spPr>
          <a:xfrm>
            <a:off x="381420" y="1905000"/>
            <a:ext cx="8381160"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Neural style transfer in future may be seen  focusing on developing more advanced algorithms that can be capable of  producing higher-quality stylized images with improved accuracy of image in content and style.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In future, there might be a discovery that enables users to interactively control and manipulate the style transfer process in real-time.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In future research, neural style transfer techniques may be able to apply to specific domains and industries, such as fashion, interior design, gaming, or virtual reality. </a:t>
            </a:r>
          </a:p>
          <a:p>
            <a:pPr marL="285750" indent="-285750">
              <a:buFont typeface="Arial" panose="020B0604020202020204" pitchFamily="34" charset="0"/>
              <a:buChar char="•"/>
            </a:pPr>
            <a:endParaRPr lang="en-US"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80A82989-DCC9-BA45-51E7-7687C2F31C4D}"/>
              </a:ext>
            </a:extLst>
          </p:cNvPr>
          <p:cNvSpPr txBox="1"/>
          <p:nvPr/>
        </p:nvSpPr>
        <p:spPr>
          <a:xfrm>
            <a:off x="254000" y="1652861"/>
            <a:ext cx="8381160" cy="3416320"/>
          </a:xfrm>
          <a:prstGeom prst="rect">
            <a:avLst/>
          </a:prstGeom>
          <a:noFill/>
        </p:spPr>
        <p:txBody>
          <a:bodyPr wrap="square">
            <a:spAutoFit/>
          </a:bodyPr>
          <a:lstStyle/>
          <a:p>
            <a:r>
              <a:rPr lang="en-IN" dirty="0"/>
              <a:t>1. Dong, C., Loy, C.C., He, K., Tang, X.: Image super-resolution using deep convolutional networks. (2015)</a:t>
            </a:r>
          </a:p>
          <a:p>
            <a:endParaRPr lang="en-IN" dirty="0"/>
          </a:p>
          <a:p>
            <a:r>
              <a:rPr lang="en-IN" dirty="0"/>
              <a:t>2. Cheng, Z., Yang, Q., Sheng, B.: Deep colorization. In: Proceedings of the IEEE</a:t>
            </a:r>
          </a:p>
          <a:p>
            <a:r>
              <a:rPr lang="en-IN" dirty="0"/>
              <a:t>International Conference on Computer Vision. (2015) 415–423</a:t>
            </a:r>
          </a:p>
          <a:p>
            <a:endParaRPr lang="en-IN" dirty="0"/>
          </a:p>
          <a:p>
            <a:r>
              <a:rPr lang="en-IN" dirty="0"/>
              <a:t>3. Long, J., </a:t>
            </a:r>
            <a:r>
              <a:rPr lang="en-IN" dirty="0" err="1"/>
              <a:t>Shelhamer</a:t>
            </a:r>
            <a:r>
              <a:rPr lang="en-IN" dirty="0"/>
              <a:t>, E., Darrell, T.: Fully convolutional networks for semantic</a:t>
            </a:r>
          </a:p>
          <a:p>
            <a:r>
              <a:rPr lang="en-IN" dirty="0"/>
              <a:t>segmentation. CVPR (2015)</a:t>
            </a:r>
          </a:p>
          <a:p>
            <a:endParaRPr lang="en-IN" dirty="0"/>
          </a:p>
          <a:p>
            <a:r>
              <a:rPr lang="en-IN" dirty="0"/>
              <a:t>4. </a:t>
            </a:r>
            <a:r>
              <a:rPr lang="en-IN" b="0" i="0" dirty="0">
                <a:solidFill>
                  <a:srgbClr val="242424"/>
                </a:solidFill>
                <a:effectLst/>
              </a:rPr>
              <a:t>Leon A. </a:t>
            </a:r>
            <a:r>
              <a:rPr lang="en-IN" b="0" i="0" dirty="0" err="1">
                <a:solidFill>
                  <a:srgbClr val="242424"/>
                </a:solidFill>
                <a:effectLst/>
              </a:rPr>
              <a:t>Gatys</a:t>
            </a:r>
            <a:r>
              <a:rPr lang="en-IN" b="0" i="0" dirty="0">
                <a:solidFill>
                  <a:srgbClr val="242424"/>
                </a:solidFill>
                <a:effectLst/>
              </a:rPr>
              <a:t>, Alexander S. Ecker, Matthias </a:t>
            </a:r>
            <a:r>
              <a:rPr lang="en-IN" b="0" i="0" dirty="0" err="1">
                <a:solidFill>
                  <a:srgbClr val="242424"/>
                </a:solidFill>
                <a:effectLst/>
              </a:rPr>
              <a:t>Bethge</a:t>
            </a:r>
            <a:r>
              <a:rPr lang="en-IN" dirty="0"/>
              <a:t>.: A Neural Algorithm of Artistic Style</a:t>
            </a:r>
            <a:r>
              <a:rPr lang="en-IN" dirty="0">
                <a:solidFill>
                  <a:srgbClr val="242424"/>
                </a:solidFill>
                <a:latin typeface="source-serif-pro"/>
              </a:rPr>
              <a:t>.</a:t>
            </a:r>
            <a:r>
              <a:rPr lang="en-IN" dirty="0"/>
              <a:t> (2015)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DFE717F2-6C4D-B4B5-113F-C28F9A9B2BF7}"/>
              </a:ext>
            </a:extLst>
          </p:cNvPr>
          <p:cNvSpPr txBox="1"/>
          <p:nvPr/>
        </p:nvSpPr>
        <p:spPr>
          <a:xfrm>
            <a:off x="457200" y="1447800"/>
            <a:ext cx="8381160" cy="5078313"/>
          </a:xfrm>
          <a:prstGeom prst="rect">
            <a:avLst/>
          </a:prstGeom>
          <a:noFill/>
        </p:spPr>
        <p:txBody>
          <a:bodyPr wrap="square">
            <a:spAutoFit/>
          </a:bodyPr>
          <a:lstStyle/>
          <a:p>
            <a:pPr algn="just"/>
            <a:r>
              <a:rPr lang="en-US" dirty="0"/>
              <a:t>The problem statement for the proposed project, Neural Style Transfer, is to design and implement an efficient deep learning model for style transfer, aiming to combine the artistic style of one image with the content of another image(content image). </a:t>
            </a:r>
          </a:p>
          <a:p>
            <a:pPr algn="just"/>
            <a:endParaRPr lang="en-US" dirty="0"/>
          </a:p>
          <a:p>
            <a:pPr algn="just"/>
            <a:r>
              <a:rPr lang="en-US" dirty="0"/>
              <a:t>We came with a solution to design and implement an efficient deep learning model for style transfer. </a:t>
            </a:r>
          </a:p>
          <a:p>
            <a:pPr algn="just"/>
            <a:endParaRPr lang="en-US" dirty="0"/>
          </a:p>
          <a:p>
            <a:pPr algn="just"/>
            <a:r>
              <a:rPr lang="en-US" dirty="0"/>
              <a:t>This model takes a content image ‘C’ and a style image ‘S’ and merge both images to produce a new image that contains the content of image ‘C’ and the style of image ‘S’. This can be implemented by neural style transferring using deep learning which involves transferring the artistic style of one image onto the content of another, resulting in creative and visually appealing images as outputs. It will be implemented through Convolutional Neural Networks(CNNs), utilizing pre-trained models. The process involves extracting features from both content and style images through pre-trained network, pre-processing of images, optimizing a generated image to minimize content and style loss and iteratively refining the results.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725FCA4C-333D-96C8-1B87-6659BA0114C2}"/>
              </a:ext>
            </a:extLst>
          </p:cNvPr>
          <p:cNvSpPr txBox="1"/>
          <p:nvPr/>
        </p:nvSpPr>
        <p:spPr>
          <a:xfrm>
            <a:off x="457200" y="1981200"/>
            <a:ext cx="8381160"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In this project, we will explore neural style transfer using deep learning. The neural style transfer involves taking a content image C and a style image P and combine them to produce a new image that has the content of C and the style of P.</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Style transfer is a fascinating field that combines art and technology, allowing us to transform the visual appearance of images in creative and unique ways.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this project, we explore the neural networks and deep learning to seamlessly blend the artistic style of one image with the content of another, producing captivating and eye-catching results.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2"/>
          <p:cNvSpPr/>
          <p:nvPr/>
        </p:nvSpPr>
        <p:spPr>
          <a:xfrm>
            <a:off x="304800" y="0"/>
            <a:ext cx="8381160" cy="577440"/>
          </a:xfrm>
          <a:prstGeom prst="rect">
            <a:avLst/>
          </a:prstGeom>
        </p:spPr>
        <p:txBody>
          <a:bodyPr lIns="90000" tIns="45000" rIns="90000" bIns="45000"/>
          <a:lstStyle/>
          <a:p>
            <a:pPr>
              <a:lnSpc>
                <a:spcPct val="100000"/>
              </a:lnSpc>
            </a:pPr>
            <a:r>
              <a:rPr lang="en-US" b="1" dirty="0">
                <a:solidFill>
                  <a:srgbClr val="C00000"/>
                </a:solidFill>
              </a:rPr>
              <a:t>Existing system Comparison Table </a:t>
            </a:r>
            <a:endParaRPr b="1" dirty="0">
              <a:solidFill>
                <a:srgbClr val="C00000"/>
              </a:solidFill>
            </a:endParaRPr>
          </a:p>
        </p:txBody>
      </p:sp>
      <p:graphicFrame>
        <p:nvGraphicFramePr>
          <p:cNvPr id="4" name="Table 2">
            <a:extLst>
              <a:ext uri="{FF2B5EF4-FFF2-40B4-BE49-F238E27FC236}">
                <a16:creationId xmlns:a16="http://schemas.microsoft.com/office/drawing/2014/main" id="{94B2A536-E368-6127-116A-59E4AF0BB95F}"/>
              </a:ext>
            </a:extLst>
          </p:cNvPr>
          <p:cNvGraphicFramePr>
            <a:graphicFrameLocks noGrp="1"/>
          </p:cNvGraphicFramePr>
          <p:nvPr>
            <p:extLst>
              <p:ext uri="{D42A27DB-BD31-4B8C-83A1-F6EECF244321}">
                <p14:modId xmlns:p14="http://schemas.microsoft.com/office/powerpoint/2010/main" val="3137178607"/>
              </p:ext>
            </p:extLst>
          </p:nvPr>
        </p:nvGraphicFramePr>
        <p:xfrm>
          <a:off x="0" y="451726"/>
          <a:ext cx="9143999" cy="6406273"/>
        </p:xfrm>
        <a:graphic>
          <a:graphicData uri="http://schemas.openxmlformats.org/drawingml/2006/table">
            <a:tbl>
              <a:tblPr firstRow="1" bandRow="1">
                <a:tableStyleId>{5C22544A-7EE6-4342-B048-85BDC9FD1C3A}</a:tableStyleId>
              </a:tblPr>
              <a:tblGrid>
                <a:gridCol w="326810">
                  <a:extLst>
                    <a:ext uri="{9D8B030D-6E8A-4147-A177-3AD203B41FA5}">
                      <a16:colId xmlns:a16="http://schemas.microsoft.com/office/drawing/2014/main" val="432745929"/>
                    </a:ext>
                  </a:extLst>
                </a:gridCol>
                <a:gridCol w="1411075">
                  <a:extLst>
                    <a:ext uri="{9D8B030D-6E8A-4147-A177-3AD203B41FA5}">
                      <a16:colId xmlns:a16="http://schemas.microsoft.com/office/drawing/2014/main" val="1998233565"/>
                    </a:ext>
                  </a:extLst>
                </a:gridCol>
                <a:gridCol w="1767315">
                  <a:extLst>
                    <a:ext uri="{9D8B030D-6E8A-4147-A177-3AD203B41FA5}">
                      <a16:colId xmlns:a16="http://schemas.microsoft.com/office/drawing/2014/main" val="3760181125"/>
                    </a:ext>
                  </a:extLst>
                </a:gridCol>
                <a:gridCol w="1981200">
                  <a:extLst>
                    <a:ext uri="{9D8B030D-6E8A-4147-A177-3AD203B41FA5}">
                      <a16:colId xmlns:a16="http://schemas.microsoft.com/office/drawing/2014/main" val="1470764825"/>
                    </a:ext>
                  </a:extLst>
                </a:gridCol>
                <a:gridCol w="2209800">
                  <a:extLst>
                    <a:ext uri="{9D8B030D-6E8A-4147-A177-3AD203B41FA5}">
                      <a16:colId xmlns:a16="http://schemas.microsoft.com/office/drawing/2014/main" val="3423994347"/>
                    </a:ext>
                  </a:extLst>
                </a:gridCol>
                <a:gridCol w="1447799">
                  <a:extLst>
                    <a:ext uri="{9D8B030D-6E8A-4147-A177-3AD203B41FA5}">
                      <a16:colId xmlns:a16="http://schemas.microsoft.com/office/drawing/2014/main" val="635663868"/>
                    </a:ext>
                  </a:extLst>
                </a:gridCol>
              </a:tblGrid>
              <a:tr h="83613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94197">
                <a:tc>
                  <a:txBody>
                    <a:bodyPr/>
                    <a:lstStyle/>
                    <a:p>
                      <a:r>
                        <a:rPr lang="en-US" dirty="0"/>
                        <a:t>1</a:t>
                      </a:r>
                      <a:endParaRPr lang="en-IN" dirty="0"/>
                    </a:p>
                  </a:txBody>
                  <a:tcPr/>
                </a:tc>
                <a:tc>
                  <a:txBody>
                    <a:bodyPr/>
                    <a:lstStyle/>
                    <a:p>
                      <a:r>
                        <a:rPr lang="en-IN" sz="1200" dirty="0"/>
                        <a:t>Leon A. </a:t>
                      </a:r>
                      <a:r>
                        <a:rPr lang="en-IN" sz="1200" dirty="0" err="1"/>
                        <a:t>Gatys</a:t>
                      </a:r>
                      <a:r>
                        <a:rPr lang="en-IN" sz="1200" dirty="0"/>
                        <a:t>, Alexander S. Ecker, Matthias </a:t>
                      </a:r>
                      <a:r>
                        <a:rPr lang="en-IN" sz="1200" dirty="0" err="1"/>
                        <a:t>Bethge</a:t>
                      </a:r>
                      <a:r>
                        <a:rPr lang="en-IN" sz="1200" dirty="0"/>
                        <a:t>, IEEE, 2 Sep 2015.</a:t>
                      </a:r>
                    </a:p>
                    <a:p>
                      <a:endParaRPr lang="en-IN" dirty="0"/>
                    </a:p>
                  </a:txBody>
                  <a:tcPr/>
                </a:tc>
                <a:tc>
                  <a:txBody>
                    <a:bodyPr/>
                    <a:lstStyle/>
                    <a:p>
                      <a:r>
                        <a:rPr lang="en-US" sz="1200" dirty="0"/>
                        <a:t>In fine art, especially painting, humans have mastered the skill to create unique visual experiences through composing a complex interplay between the content and style of an image. Thus far the algorithmic basis of this process is unknown and there exists no artificial system with similar capabilities. </a:t>
                      </a:r>
                      <a:endParaRPr lang="en-IN" sz="1200" dirty="0"/>
                    </a:p>
                  </a:txBody>
                  <a:tcPr/>
                </a:tc>
                <a:tc>
                  <a:txBody>
                    <a:bodyPr/>
                    <a:lstStyle/>
                    <a:p>
                      <a:r>
                        <a:rPr lang="en-US" sz="1200" dirty="0"/>
                        <a:t>A Neural Algorithm of Artistic Style</a:t>
                      </a:r>
                      <a:endParaRPr lang="en-IN" sz="1200" dirty="0"/>
                    </a:p>
                  </a:txBody>
                  <a:tcPr/>
                </a:tc>
                <a:tc>
                  <a:txBody>
                    <a:bodyPr/>
                    <a:lstStyle/>
                    <a:p>
                      <a:r>
                        <a:rPr lang="en-US" sz="1200" dirty="0"/>
                        <a:t>Here we introduce an</a:t>
                      </a:r>
                    </a:p>
                    <a:p>
                      <a:r>
                        <a:rPr lang="en-US" sz="1200" dirty="0"/>
                        <a:t>artificial system based on a Deep Neural Network that creates artistic images of high perceptual quality. The system uses neural representations to separate and recombine content and style of arbitrary images, providing a neural algorithm for the creation of artistic images.</a:t>
                      </a:r>
                      <a:endParaRPr lang="en-IN" sz="1200" dirty="0"/>
                    </a:p>
                  </a:txBody>
                  <a:tcPr/>
                </a:tc>
                <a:tc>
                  <a:txBody>
                    <a:bodyPr/>
                    <a:lstStyle/>
                    <a:p>
                      <a:r>
                        <a:rPr lang="en-IN" sz="1200" dirty="0"/>
                        <a:t>High computational cost, limited control, and </a:t>
                      </a:r>
                      <a:r>
                        <a:rPr lang="en-IN" sz="1200" dirty="0" err="1"/>
                        <a:t>artifiacts</a:t>
                      </a:r>
                      <a:r>
                        <a:rPr lang="en-IN" sz="1200" dirty="0"/>
                        <a:t>.</a:t>
                      </a:r>
                    </a:p>
                  </a:txBody>
                  <a:tcPr/>
                </a:tc>
                <a:extLst>
                  <a:ext uri="{0D108BD9-81ED-4DB2-BD59-A6C34878D82A}">
                    <a16:rowId xmlns:a16="http://schemas.microsoft.com/office/drawing/2014/main" val="3097843794"/>
                  </a:ext>
                </a:extLst>
              </a:tr>
              <a:tr h="2875946">
                <a:tc>
                  <a:txBody>
                    <a:bodyPr/>
                    <a:lstStyle/>
                    <a:p>
                      <a:r>
                        <a:rPr lang="en-US" dirty="0"/>
                        <a:t>2</a:t>
                      </a:r>
                      <a:endParaRPr lang="en-IN" dirty="0"/>
                    </a:p>
                  </a:txBody>
                  <a:tcPr/>
                </a:tc>
                <a:tc>
                  <a:txBody>
                    <a:bodyPr/>
                    <a:lstStyle/>
                    <a:p>
                      <a:r>
                        <a:rPr lang="en-IN" sz="1200" dirty="0"/>
                        <a:t>Jun-Yan Zhu, </a:t>
                      </a:r>
                      <a:r>
                        <a:rPr lang="en-IN" sz="1200" dirty="0" err="1"/>
                        <a:t>Taesung</a:t>
                      </a:r>
                      <a:r>
                        <a:rPr lang="en-IN" sz="1200" dirty="0"/>
                        <a:t> Park, Phillip Isola, Alexei A. </a:t>
                      </a:r>
                      <a:r>
                        <a:rPr lang="en-IN" sz="1200" dirty="0" err="1"/>
                        <a:t>Efros</a:t>
                      </a:r>
                      <a:r>
                        <a:rPr lang="en-IN" sz="1200" dirty="0"/>
                        <a:t>, IEEE, 24 Aug 2020</a:t>
                      </a:r>
                    </a:p>
                  </a:txBody>
                  <a:tcPr/>
                </a:tc>
                <a:tc>
                  <a:txBody>
                    <a:bodyPr/>
                    <a:lstStyle/>
                    <a:p>
                      <a:r>
                        <a:rPr lang="en-US" sz="1200" dirty="0"/>
                        <a:t>Image-to-image translation is a class of vision and graphics problems where the goal is to learn the mapping between an input image and an output image using a training set of aligned image pairs. However, for many tasks, paired training data will not be available.</a:t>
                      </a:r>
                      <a:endParaRPr lang="en-IN" sz="1200" dirty="0"/>
                    </a:p>
                  </a:txBody>
                  <a:tcPr/>
                </a:tc>
                <a:tc>
                  <a:txBody>
                    <a:bodyPr/>
                    <a:lstStyle/>
                    <a:p>
                      <a:r>
                        <a:rPr lang="en-US" sz="1200" dirty="0"/>
                        <a:t>Unpaired Image-to-Image Translation</a:t>
                      </a:r>
                    </a:p>
                    <a:p>
                      <a:r>
                        <a:rPr lang="en-US" sz="1200" dirty="0"/>
                        <a:t>using Cycle-Consistent Adversarial Networks</a:t>
                      </a:r>
                      <a:endParaRPr lang="en-IN" sz="1200" dirty="0"/>
                    </a:p>
                  </a:txBody>
                  <a:tcPr/>
                </a:tc>
                <a:tc>
                  <a:txBody>
                    <a:bodyPr/>
                    <a:lstStyle/>
                    <a:p>
                      <a:r>
                        <a:rPr lang="en-US" sz="1100" dirty="0"/>
                        <a:t>We present an approach for learning to translate an image from a domain X to a target domain Y in the absence of paired examples. Our goal is to learn a mapping G : X → Y such that the distribution of images from G(X) is indistinguishable from the distribution Y using an adversarial loss. Because this mapping is highly under-constrained, we couple it with an inverse mapping F : Y → X and introduce a cycle consistency loss to enforce F(G(X)) ≈ X.</a:t>
                      </a:r>
                      <a:endParaRPr lang="en-IN" sz="1100" dirty="0"/>
                    </a:p>
                  </a:txBody>
                  <a:tcPr/>
                </a:tc>
                <a:tc>
                  <a:txBody>
                    <a:bodyPr/>
                    <a:lstStyle/>
                    <a:p>
                      <a:pPr marL="0" indent="0">
                        <a:buFont typeface="Arial" panose="020B0604020202020204" pitchFamily="34" charset="0"/>
                        <a:buNone/>
                      </a:pPr>
                      <a:r>
                        <a:rPr lang="en-IN" sz="1200" dirty="0"/>
                        <a:t>Lack of fine grained control, generation of unrealistic results in complex scenarios.</a:t>
                      </a: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09610D1-9A0A-F85E-A58D-44102176B515}"/>
              </a:ext>
            </a:extLst>
          </p:cNvPr>
          <p:cNvGraphicFramePr>
            <a:graphicFrameLocks noGrp="1"/>
          </p:cNvGraphicFramePr>
          <p:nvPr>
            <p:extLst>
              <p:ext uri="{D42A27DB-BD31-4B8C-83A1-F6EECF244321}">
                <p14:modId xmlns:p14="http://schemas.microsoft.com/office/powerpoint/2010/main" val="1859598743"/>
              </p:ext>
            </p:extLst>
          </p:nvPr>
        </p:nvGraphicFramePr>
        <p:xfrm>
          <a:off x="84482" y="193765"/>
          <a:ext cx="8975036" cy="6470469"/>
        </p:xfrm>
        <a:graphic>
          <a:graphicData uri="http://schemas.openxmlformats.org/drawingml/2006/table">
            <a:tbl>
              <a:tblPr firstRow="1" bandRow="1">
                <a:tableStyleId>{5C22544A-7EE6-4342-B048-85BDC9FD1C3A}</a:tableStyleId>
              </a:tblPr>
              <a:tblGrid>
                <a:gridCol w="563539">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660443">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037570">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80702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3</a:t>
                      </a:r>
                      <a:endParaRPr lang="en-IN" dirty="0"/>
                    </a:p>
                  </a:txBody>
                  <a:tcPr/>
                </a:tc>
                <a:tc>
                  <a:txBody>
                    <a:bodyPr/>
                    <a:lstStyle/>
                    <a:p>
                      <a:r>
                        <a:rPr lang="en-IN" sz="1200" dirty="0"/>
                        <a:t>Justin Johnson, Alexandre </a:t>
                      </a:r>
                      <a:r>
                        <a:rPr lang="en-IN" sz="1200" dirty="0" err="1"/>
                        <a:t>Alahi</a:t>
                      </a:r>
                      <a:r>
                        <a:rPr lang="en-IN" sz="1200" dirty="0"/>
                        <a:t>, Li Fei-Fei, IEEE, </a:t>
                      </a:r>
                      <a:r>
                        <a:rPr lang="en-IN" sz="1200" b="0" i="0" dirty="0">
                          <a:solidFill>
                            <a:schemeClr val="dk1"/>
                          </a:solidFill>
                          <a:effectLst/>
                          <a:latin typeface="+mn-lt"/>
                          <a:ea typeface="+mn-ea"/>
                          <a:cs typeface="+mn-cs"/>
                        </a:rPr>
                        <a:t>27 Mar 2016</a:t>
                      </a:r>
                      <a:endParaRPr lang="en-IN" sz="1200" dirty="0"/>
                    </a:p>
                  </a:txBody>
                  <a:tcPr/>
                </a:tc>
                <a:tc>
                  <a:txBody>
                    <a:bodyPr/>
                    <a:lstStyle/>
                    <a:p>
                      <a:r>
                        <a:rPr lang="en-US" sz="1200" dirty="0"/>
                        <a:t>We consider image transformation problems, where an input image is transformed into an output image. Recent methods for such problems typically train feed-forward convolutional neural networks using a per-pixel loss between the output and ground-truth images. Parallel</a:t>
                      </a:r>
                    </a:p>
                    <a:p>
                      <a:r>
                        <a:rPr lang="en-US" sz="1200" dirty="0"/>
                        <a:t>work has shown that high-quality images can be generated by defining and optimizing perceptual loss functions based on high-level features extracted from pretrained networks.</a:t>
                      </a:r>
                      <a:endParaRPr lang="en-IN" sz="1200" dirty="0"/>
                    </a:p>
                  </a:txBody>
                  <a:tcPr/>
                </a:tc>
                <a:tc>
                  <a:txBody>
                    <a:bodyPr/>
                    <a:lstStyle/>
                    <a:p>
                      <a:r>
                        <a:rPr lang="en-US" sz="1200" dirty="0"/>
                        <a:t>Perceptual Losses for Real-Time Style Transfer</a:t>
                      </a:r>
                    </a:p>
                    <a:p>
                      <a:r>
                        <a:rPr lang="en-US" sz="1200" dirty="0"/>
                        <a:t>and Super-Resolution</a:t>
                      </a:r>
                      <a:endParaRPr lang="en-IN" sz="1200" dirty="0"/>
                    </a:p>
                  </a:txBody>
                  <a:tcPr/>
                </a:tc>
                <a:tc>
                  <a:txBody>
                    <a:bodyPr/>
                    <a:lstStyle/>
                    <a:p>
                      <a:r>
                        <a:rPr lang="en-US" sz="1200" dirty="0"/>
                        <a:t>We combine the benefits of both approaches, and propose the use of perceptual loss functions for training feed-forward networks for image transformation tasks. We show results on image style transfer, where a feed-forward network is trained to solve the optimization problem proposed by </a:t>
                      </a:r>
                      <a:r>
                        <a:rPr lang="en-US" sz="1200" dirty="0" err="1"/>
                        <a:t>Gatys</a:t>
                      </a:r>
                      <a:r>
                        <a:rPr lang="en-US" sz="1200" dirty="0"/>
                        <a:t> et al in real-time. Compared to the optimization-based method, our network gives similar qualitative results but is three orders of magnitude faster. We also experiment with single-image super-resolution, where replacing a per-pixel loss with a perceptual loss gives visually pleasing results.</a:t>
                      </a:r>
                      <a:endParaRPr lang="en-IN" sz="1200" dirty="0"/>
                    </a:p>
                  </a:txBody>
                  <a:tcPr/>
                </a:tc>
                <a:tc>
                  <a:txBody>
                    <a:bodyPr/>
                    <a:lstStyle/>
                    <a:p>
                      <a:r>
                        <a:rPr lang="en-IN" sz="1200" dirty="0"/>
                        <a:t>It can struggle to handle wide range of artistic styles effectively, as the models are typically pretrained on a fixed set of artistic styles.</a:t>
                      </a:r>
                    </a:p>
                  </a:txBody>
                  <a:tcPr/>
                </a:tc>
                <a:extLst>
                  <a:ext uri="{0D108BD9-81ED-4DB2-BD59-A6C34878D82A}">
                    <a16:rowId xmlns:a16="http://schemas.microsoft.com/office/drawing/2014/main" val="3097843794"/>
                  </a:ext>
                </a:extLst>
              </a:tr>
            </a:tbl>
          </a:graphicData>
        </a:graphic>
      </p:graphicFrame>
    </p:spTree>
    <p:extLst>
      <p:ext uri="{BB962C8B-B14F-4D97-AF65-F5344CB8AC3E}">
        <p14:creationId xmlns:p14="http://schemas.microsoft.com/office/powerpoint/2010/main" val="1776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10246</TotalTime>
  <Words>2232</Words>
  <Application>Microsoft Office PowerPoint</Application>
  <PresentationFormat>On-screen Show (4:3)</PresentationFormat>
  <Paragraphs>209</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Bookman Old Style</vt:lpstr>
      <vt:lpstr>Calibri</vt:lpstr>
      <vt:lpstr>source-serif-pro</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Pavan M</cp:lastModifiedBy>
  <cp:revision>709</cp:revision>
  <dcterms:modified xsi:type="dcterms:W3CDTF">2024-03-28T09:31:25Z</dcterms:modified>
</cp:coreProperties>
</file>