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7" r:id="rId4"/>
    <p:sldId id="258" r:id="rId5"/>
    <p:sldId id="268" r:id="rId6"/>
    <p:sldId id="262" r:id="rId7"/>
    <p:sldId id="269" r:id="rId8"/>
    <p:sldId id="265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uri manval" userId="ca0eab0d64ae127f" providerId="LiveId" clId="{DB8341B2-2F2C-4C1D-A6FE-D5ED68F6FB81}"/>
    <pc:docChg chg="undo custSel addSld delSld modSld sldOrd">
      <pc:chgData name="mathuri manval" userId="ca0eab0d64ae127f" providerId="LiveId" clId="{DB8341B2-2F2C-4C1D-A6FE-D5ED68F6FB81}" dt="2025-09-27T12:06:43.570" v="1324" actId="14100"/>
      <pc:docMkLst>
        <pc:docMk/>
      </pc:docMkLst>
      <pc:sldChg chg="addSp delSp modSp mod chgLayout">
        <pc:chgData name="mathuri manval" userId="ca0eab0d64ae127f" providerId="LiveId" clId="{DB8341B2-2F2C-4C1D-A6FE-D5ED68F6FB81}" dt="2025-09-27T11:38:52.577" v="910" actId="20577"/>
        <pc:sldMkLst>
          <pc:docMk/>
          <pc:sldMk cId="3927602063" sldId="256"/>
        </pc:sldMkLst>
        <pc:spChg chg="mod ord">
          <ac:chgData name="mathuri manval" userId="ca0eab0d64ae127f" providerId="LiveId" clId="{DB8341B2-2F2C-4C1D-A6FE-D5ED68F6FB81}" dt="2025-09-27T11:38:52.577" v="910" actId="20577"/>
          <ac:spMkLst>
            <pc:docMk/>
            <pc:sldMk cId="3927602063" sldId="256"/>
            <ac:spMk id="2" creationId="{5A173B85-FDBC-55A0-9425-74D05BF494C2}"/>
          </ac:spMkLst>
        </pc:spChg>
        <pc:spChg chg="mod ord">
          <ac:chgData name="mathuri manval" userId="ca0eab0d64ae127f" providerId="LiveId" clId="{DB8341B2-2F2C-4C1D-A6FE-D5ED68F6FB81}" dt="2025-09-27T10:23:56.064" v="214" actId="700"/>
          <ac:spMkLst>
            <pc:docMk/>
            <pc:sldMk cId="3927602063" sldId="256"/>
            <ac:spMk id="3" creationId="{96985A58-9CBE-5C4E-938B-4EC3B90702D1}"/>
          </ac:spMkLst>
        </pc:spChg>
        <pc:picChg chg="add del mod">
          <ac:chgData name="mathuri manval" userId="ca0eab0d64ae127f" providerId="LiveId" clId="{DB8341B2-2F2C-4C1D-A6FE-D5ED68F6FB81}" dt="2025-09-27T10:24:25.615" v="216" actId="478"/>
          <ac:picMkLst>
            <pc:docMk/>
            <pc:sldMk cId="3927602063" sldId="256"/>
            <ac:picMk id="5" creationId="{37936E48-300E-711D-2DDE-EF773F5E52AD}"/>
          </ac:picMkLst>
        </pc:picChg>
      </pc:sldChg>
      <pc:sldChg chg="modSp mod ord">
        <pc:chgData name="mathuri manval" userId="ca0eab0d64ae127f" providerId="LiveId" clId="{DB8341B2-2F2C-4C1D-A6FE-D5ED68F6FB81}" dt="2025-09-27T12:03:56.569" v="1300" actId="20577"/>
        <pc:sldMkLst>
          <pc:docMk/>
          <pc:sldMk cId="1267982023" sldId="257"/>
        </pc:sldMkLst>
        <pc:spChg chg="mod">
          <ac:chgData name="mathuri manval" userId="ca0eab0d64ae127f" providerId="LiveId" clId="{DB8341B2-2F2C-4C1D-A6FE-D5ED68F6FB81}" dt="2025-09-27T12:03:56.569" v="1300" actId="20577"/>
          <ac:spMkLst>
            <pc:docMk/>
            <pc:sldMk cId="1267982023" sldId="257"/>
            <ac:spMk id="3" creationId="{5E5CC560-DB51-A022-7983-37D23FD65634}"/>
          </ac:spMkLst>
        </pc:spChg>
      </pc:sldChg>
      <pc:sldChg chg="modSp new del mod">
        <pc:chgData name="mathuri manval" userId="ca0eab0d64ae127f" providerId="LiveId" clId="{DB8341B2-2F2C-4C1D-A6FE-D5ED68F6FB81}" dt="2025-09-27T10:19:52.807" v="171" actId="47"/>
        <pc:sldMkLst>
          <pc:docMk/>
          <pc:sldMk cId="2145983770" sldId="260"/>
        </pc:sldMkLst>
        <pc:spChg chg="mod">
          <ac:chgData name="mathuri manval" userId="ca0eab0d64ae127f" providerId="LiveId" clId="{DB8341B2-2F2C-4C1D-A6FE-D5ED68F6FB81}" dt="2025-09-27T10:17:42.409" v="170" actId="6549"/>
          <ac:spMkLst>
            <pc:docMk/>
            <pc:sldMk cId="2145983770" sldId="260"/>
            <ac:spMk id="2" creationId="{AF49E219-4356-C3C9-C0CB-1A957162290A}"/>
          </ac:spMkLst>
        </pc:spChg>
      </pc:sldChg>
      <pc:sldChg chg="addSp delSp modSp new mod">
        <pc:chgData name="mathuri manval" userId="ca0eab0d64ae127f" providerId="LiveId" clId="{DB8341B2-2F2C-4C1D-A6FE-D5ED68F6FB81}" dt="2025-09-27T10:12:13.525" v="30" actId="20577"/>
        <pc:sldMkLst>
          <pc:docMk/>
          <pc:sldMk cId="2014094388" sldId="261"/>
        </pc:sldMkLst>
        <pc:spChg chg="mod">
          <ac:chgData name="mathuri manval" userId="ca0eab0d64ae127f" providerId="LiveId" clId="{DB8341B2-2F2C-4C1D-A6FE-D5ED68F6FB81}" dt="2025-09-27T10:12:13.525" v="30" actId="20577"/>
          <ac:spMkLst>
            <pc:docMk/>
            <pc:sldMk cId="2014094388" sldId="261"/>
            <ac:spMk id="2" creationId="{5DACB103-4A14-7198-0EF7-2DDE7294A2AA}"/>
          </ac:spMkLst>
        </pc:spChg>
        <pc:spChg chg="del">
          <ac:chgData name="mathuri manval" userId="ca0eab0d64ae127f" providerId="LiveId" clId="{DB8341B2-2F2C-4C1D-A6FE-D5ED68F6FB81}" dt="2025-09-27T10:10:22.358" v="9" actId="931"/>
          <ac:spMkLst>
            <pc:docMk/>
            <pc:sldMk cId="2014094388" sldId="261"/>
            <ac:spMk id="3" creationId="{0B1EE5D2-1717-65E2-BF87-B2035ADC5EE6}"/>
          </ac:spMkLst>
        </pc:spChg>
        <pc:picChg chg="add mod">
          <ac:chgData name="mathuri manval" userId="ca0eab0d64ae127f" providerId="LiveId" clId="{DB8341B2-2F2C-4C1D-A6FE-D5ED68F6FB81}" dt="2025-09-27T10:12:06.742" v="18" actId="14100"/>
          <ac:picMkLst>
            <pc:docMk/>
            <pc:sldMk cId="2014094388" sldId="261"/>
            <ac:picMk id="5" creationId="{CAC327F5-39CF-85C1-1073-52CEE3D75B86}"/>
          </ac:picMkLst>
        </pc:picChg>
      </pc:sldChg>
      <pc:sldChg chg="addSp delSp modSp new mod">
        <pc:chgData name="mathuri manval" userId="ca0eab0d64ae127f" providerId="LiveId" clId="{DB8341B2-2F2C-4C1D-A6FE-D5ED68F6FB81}" dt="2025-09-27T11:58:00.131" v="1216" actId="20577"/>
        <pc:sldMkLst>
          <pc:docMk/>
          <pc:sldMk cId="3170474380" sldId="262"/>
        </pc:sldMkLst>
        <pc:spChg chg="mod">
          <ac:chgData name="mathuri manval" userId="ca0eab0d64ae127f" providerId="LiveId" clId="{DB8341B2-2F2C-4C1D-A6FE-D5ED68F6FB81}" dt="2025-09-27T11:19:20.658" v="714" actId="1076"/>
          <ac:spMkLst>
            <pc:docMk/>
            <pc:sldMk cId="3170474380" sldId="262"/>
            <ac:spMk id="2" creationId="{A950B626-DFC8-43F1-79B8-3C4C564F6ED5}"/>
          </ac:spMkLst>
        </pc:spChg>
        <pc:spChg chg="del">
          <ac:chgData name="mathuri manval" userId="ca0eab0d64ae127f" providerId="LiveId" clId="{DB8341B2-2F2C-4C1D-A6FE-D5ED68F6FB81}" dt="2025-09-27T10:20:24.595" v="176"/>
          <ac:spMkLst>
            <pc:docMk/>
            <pc:sldMk cId="3170474380" sldId="262"/>
            <ac:spMk id="3" creationId="{A8CCA159-6CA3-6EC0-F282-15CD1BFE9E68}"/>
          </ac:spMkLst>
        </pc:spChg>
        <pc:spChg chg="add mod">
          <ac:chgData name="mathuri manval" userId="ca0eab0d64ae127f" providerId="LiveId" clId="{DB8341B2-2F2C-4C1D-A6FE-D5ED68F6FB81}" dt="2025-09-27T11:58:00.131" v="1216" actId="20577"/>
          <ac:spMkLst>
            <pc:docMk/>
            <pc:sldMk cId="3170474380" sldId="262"/>
            <ac:spMk id="4" creationId="{A48015B0-744A-48F3-3FD4-9DDD0AEEFD87}"/>
          </ac:spMkLst>
        </pc:spChg>
      </pc:sldChg>
      <pc:sldChg chg="modSp new mod">
        <pc:chgData name="mathuri manval" userId="ca0eab0d64ae127f" providerId="LiveId" clId="{DB8341B2-2F2C-4C1D-A6FE-D5ED68F6FB81}" dt="2025-09-27T10:40:03.341" v="281" actId="2711"/>
        <pc:sldMkLst>
          <pc:docMk/>
          <pc:sldMk cId="3835063658" sldId="263"/>
        </pc:sldMkLst>
        <pc:spChg chg="mod">
          <ac:chgData name="mathuri manval" userId="ca0eab0d64ae127f" providerId="LiveId" clId="{DB8341B2-2F2C-4C1D-A6FE-D5ED68F6FB81}" dt="2025-09-27T10:39:01.145" v="274"/>
          <ac:spMkLst>
            <pc:docMk/>
            <pc:sldMk cId="3835063658" sldId="263"/>
            <ac:spMk id="2" creationId="{F451F381-C000-17FF-A597-148315049C34}"/>
          </ac:spMkLst>
        </pc:spChg>
        <pc:spChg chg="mod">
          <ac:chgData name="mathuri manval" userId="ca0eab0d64ae127f" providerId="LiveId" clId="{DB8341B2-2F2C-4C1D-A6FE-D5ED68F6FB81}" dt="2025-09-27T10:40:03.341" v="281" actId="2711"/>
          <ac:spMkLst>
            <pc:docMk/>
            <pc:sldMk cId="3835063658" sldId="263"/>
            <ac:spMk id="3" creationId="{67437A64-ED55-8DD0-54CF-2F7DF6F8611F}"/>
          </ac:spMkLst>
        </pc:spChg>
      </pc:sldChg>
      <pc:sldChg chg="addSp delSp modSp new del mod">
        <pc:chgData name="mathuri manval" userId="ca0eab0d64ae127f" providerId="LiveId" clId="{DB8341B2-2F2C-4C1D-A6FE-D5ED68F6FB81}" dt="2025-09-27T12:02:46.466" v="1239" actId="47"/>
        <pc:sldMkLst>
          <pc:docMk/>
          <pc:sldMk cId="1591377225" sldId="264"/>
        </pc:sldMkLst>
        <pc:spChg chg="mod">
          <ac:chgData name="mathuri manval" userId="ca0eab0d64ae127f" providerId="LiveId" clId="{DB8341B2-2F2C-4C1D-A6FE-D5ED68F6FB81}" dt="2025-09-27T10:59:39.292" v="413" actId="20577"/>
          <ac:spMkLst>
            <pc:docMk/>
            <pc:sldMk cId="1591377225" sldId="264"/>
            <ac:spMk id="2" creationId="{7E78D057-23E1-274A-F35B-BB24638BA0D7}"/>
          </ac:spMkLst>
        </pc:spChg>
        <pc:spChg chg="mod">
          <ac:chgData name="mathuri manval" userId="ca0eab0d64ae127f" providerId="LiveId" clId="{DB8341B2-2F2C-4C1D-A6FE-D5ED68F6FB81}" dt="2025-09-27T10:59:43.074" v="414" actId="6549"/>
          <ac:spMkLst>
            <pc:docMk/>
            <pc:sldMk cId="1591377225" sldId="264"/>
            <ac:spMk id="3" creationId="{AD4ED9EC-C626-022C-90A6-D5F596A7C4CC}"/>
          </ac:spMkLst>
        </pc:spChg>
        <pc:spChg chg="add del mod">
          <ac:chgData name="mathuri manval" userId="ca0eab0d64ae127f" providerId="LiveId" clId="{DB8341B2-2F2C-4C1D-A6FE-D5ED68F6FB81}" dt="2025-09-27T12:02:40.144" v="1237" actId="478"/>
          <ac:spMkLst>
            <pc:docMk/>
            <pc:sldMk cId="1591377225" sldId="264"/>
            <ac:spMk id="4" creationId="{0D3707EA-72F3-5ED4-00B6-F5809A2A9FA1}"/>
          </ac:spMkLst>
        </pc:spChg>
        <pc:picChg chg="add del mod">
          <ac:chgData name="mathuri manval" userId="ca0eab0d64ae127f" providerId="LiveId" clId="{DB8341B2-2F2C-4C1D-A6FE-D5ED68F6FB81}" dt="2025-09-27T12:02:41.778" v="1238" actId="478"/>
          <ac:picMkLst>
            <pc:docMk/>
            <pc:sldMk cId="1591377225" sldId="264"/>
            <ac:picMk id="5" creationId="{0A884D98-FB13-4106-5BDB-6DEF5C05792A}"/>
          </ac:picMkLst>
        </pc:picChg>
      </pc:sldChg>
      <pc:sldChg chg="new del">
        <pc:chgData name="mathuri manval" userId="ca0eab0d64ae127f" providerId="LiveId" clId="{DB8341B2-2F2C-4C1D-A6FE-D5ED68F6FB81}" dt="2025-09-27T11:22:24.270" v="734" actId="47"/>
        <pc:sldMkLst>
          <pc:docMk/>
          <pc:sldMk cId="1415930259" sldId="265"/>
        </pc:sldMkLst>
      </pc:sldChg>
      <pc:sldChg chg="modSp new del mod">
        <pc:chgData name="mathuri manval" userId="ca0eab0d64ae127f" providerId="LiveId" clId="{DB8341B2-2F2C-4C1D-A6FE-D5ED68F6FB81}" dt="2025-09-27T11:24:58.763" v="774" actId="47"/>
        <pc:sldMkLst>
          <pc:docMk/>
          <pc:sldMk cId="1416108082" sldId="265"/>
        </pc:sldMkLst>
        <pc:spChg chg="mod">
          <ac:chgData name="mathuri manval" userId="ca0eab0d64ae127f" providerId="LiveId" clId="{DB8341B2-2F2C-4C1D-A6FE-D5ED68F6FB81}" dt="2025-09-27T11:24:48.854" v="773" actId="20577"/>
          <ac:spMkLst>
            <pc:docMk/>
            <pc:sldMk cId="1416108082" sldId="265"/>
            <ac:spMk id="2" creationId="{23584CDA-194E-2042-3491-AC37EF139F42}"/>
          </ac:spMkLst>
        </pc:spChg>
      </pc:sldChg>
      <pc:sldChg chg="addSp delSp modSp new mod">
        <pc:chgData name="mathuri manval" userId="ca0eab0d64ae127f" providerId="LiveId" clId="{DB8341B2-2F2C-4C1D-A6FE-D5ED68F6FB81}" dt="2025-09-27T12:02:11.505" v="1236" actId="20577"/>
        <pc:sldMkLst>
          <pc:docMk/>
          <pc:sldMk cId="2278538955" sldId="265"/>
        </pc:sldMkLst>
        <pc:spChg chg="add del">
          <ac:chgData name="mathuri manval" userId="ca0eab0d64ae127f" providerId="LiveId" clId="{DB8341B2-2F2C-4C1D-A6FE-D5ED68F6FB81}" dt="2025-09-27T11:25:22.796" v="778" actId="478"/>
          <ac:spMkLst>
            <pc:docMk/>
            <pc:sldMk cId="2278538955" sldId="265"/>
            <ac:spMk id="2" creationId="{EC9DCC9D-C922-7103-5FB7-3EE091709365}"/>
          </ac:spMkLst>
        </pc:spChg>
        <pc:spChg chg="mod">
          <ac:chgData name="mathuri manval" userId="ca0eab0d64ae127f" providerId="LiveId" clId="{DB8341B2-2F2C-4C1D-A6FE-D5ED68F6FB81}" dt="2025-09-27T12:02:11.505" v="1236" actId="20577"/>
          <ac:spMkLst>
            <pc:docMk/>
            <pc:sldMk cId="2278538955" sldId="265"/>
            <ac:spMk id="3" creationId="{79FFB65D-0370-CA28-D56F-8913150D4670}"/>
          </ac:spMkLst>
        </pc:spChg>
      </pc:sldChg>
      <pc:sldChg chg="modSp new mod">
        <pc:chgData name="mathuri manval" userId="ca0eab0d64ae127f" providerId="LiveId" clId="{DB8341B2-2F2C-4C1D-A6FE-D5ED68F6FB81}" dt="2025-09-27T12:06:03.367" v="1311" actId="27636"/>
        <pc:sldMkLst>
          <pc:docMk/>
          <pc:sldMk cId="169317756" sldId="266"/>
        </pc:sldMkLst>
        <pc:spChg chg="mod">
          <ac:chgData name="mathuri manval" userId="ca0eab0d64ae127f" providerId="LiveId" clId="{DB8341B2-2F2C-4C1D-A6FE-D5ED68F6FB81}" dt="2025-09-27T12:05:39.384" v="1304" actId="1076"/>
          <ac:spMkLst>
            <pc:docMk/>
            <pc:sldMk cId="169317756" sldId="266"/>
            <ac:spMk id="2" creationId="{321F68AF-0FBE-E5A0-4C0A-6DBA5E69DC96}"/>
          </ac:spMkLst>
        </pc:spChg>
        <pc:spChg chg="mod">
          <ac:chgData name="mathuri manval" userId="ca0eab0d64ae127f" providerId="LiveId" clId="{DB8341B2-2F2C-4C1D-A6FE-D5ED68F6FB81}" dt="2025-09-27T12:06:03.367" v="1311" actId="27636"/>
          <ac:spMkLst>
            <pc:docMk/>
            <pc:sldMk cId="169317756" sldId="266"/>
            <ac:spMk id="3" creationId="{02A7A587-9C88-89EB-7528-A5410D0D3BB9}"/>
          </ac:spMkLst>
        </pc:spChg>
      </pc:sldChg>
      <pc:sldChg chg="modSp new mod">
        <pc:chgData name="mathuri manval" userId="ca0eab0d64ae127f" providerId="LiveId" clId="{DB8341B2-2F2C-4C1D-A6FE-D5ED68F6FB81}" dt="2025-09-27T12:06:43.570" v="1324" actId="14100"/>
        <pc:sldMkLst>
          <pc:docMk/>
          <pc:sldMk cId="3700466405" sldId="267"/>
        </pc:sldMkLst>
        <pc:spChg chg="mod">
          <ac:chgData name="mathuri manval" userId="ca0eab0d64ae127f" providerId="LiveId" clId="{DB8341B2-2F2C-4C1D-A6FE-D5ED68F6FB81}" dt="2025-09-27T12:06:43.570" v="1324" actId="14100"/>
          <ac:spMkLst>
            <pc:docMk/>
            <pc:sldMk cId="3700466405" sldId="267"/>
            <ac:spMk id="2" creationId="{231593C4-7EFD-CF58-5427-8EF19F840F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9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8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30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623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46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950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49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994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9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4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3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5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30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3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82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87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864D-684C-45F4-A311-8BD69BF6405F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F77C3-914A-4461-9BF8-BF9395843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426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173B85-FDBC-55A0-9425-74D05BF49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20520" cy="21335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“Team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d.i.g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985A58-9CBE-5C4E-938B-4EC3B9070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Jay, Aanchal, Pawan, Siddhesh</a:t>
            </a:r>
          </a:p>
        </p:txBody>
      </p:sp>
    </p:spTree>
    <p:extLst>
      <p:ext uri="{BB962C8B-B14F-4D97-AF65-F5344CB8AC3E}">
        <p14:creationId xmlns:p14="http://schemas.microsoft.com/office/powerpoint/2010/main" val="39276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1F68AF-0FBE-E5A0-4C0A-6DBA5E69D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905" y="-1074655"/>
            <a:ext cx="9001462" cy="23876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A7A587-9C88-89EB-7528-A5410D0D3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867" y="2243580"/>
            <a:ext cx="9001462" cy="2516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accident data is </a:t>
            </a:r>
            <a:r>
              <a:rPr lang="en-US" b="1" dirty="0"/>
              <a:t>heavily dominated by low-severity (slight) incidents</a:t>
            </a:r>
            <a:r>
              <a:rPr lang="en-US" dirty="0"/>
              <a:t>, which make up the overwhelming majority of vehicle involvement. More severe outcomes — serious and fatal — are relatively rare in terms of vehicle counts, but their smaller share does not diminish their importance in terms of cost, risk, and human impact.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1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593C4-7EFD-CF58-5427-8EF19F84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42" y="2337847"/>
            <a:ext cx="11548440" cy="175431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046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ACB103-4A14-7198-0EF7-2DDE7294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5394"/>
            <a:ext cx="10353761" cy="568751"/>
          </a:xfrm>
        </p:spPr>
        <p:txBody>
          <a:bodyPr/>
          <a:lstStyle/>
          <a:p>
            <a:r>
              <a:rPr lang="en-IN" dirty="0"/>
              <a:t>Topic 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AC327F5-39CF-85C1-1073-52CEE3D75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6" y="952107"/>
            <a:ext cx="10545660" cy="5505254"/>
          </a:xfrm>
        </p:spPr>
      </p:pic>
    </p:spTree>
    <p:extLst>
      <p:ext uri="{BB962C8B-B14F-4D97-AF65-F5344CB8AC3E}">
        <p14:creationId xmlns:p14="http://schemas.microsoft.com/office/powerpoint/2010/main" val="201409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D6866-8660-C00F-E982-B6AD3290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5CC560-DB51-A022-7983-37D23FD65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61" y="480767"/>
            <a:ext cx="9851010" cy="583519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Contents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Objectives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Priorities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98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89A8C-DD34-DDCC-D02B-4C25B06AC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09016"/>
            <a:ext cx="9001462" cy="8668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Objectives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E5CD07-CB5D-B730-9798-2DFFDAF6E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149643"/>
            <a:ext cx="9001462" cy="310815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purpose of this analysis?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 understand how many vehicles are involved in accidents of varying severity, and draw insights for policy, safety, infrastructure”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3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512763"/>
            <a:ext cx="9001462" cy="1630073"/>
          </a:xfrm>
        </p:spPr>
        <p:txBody>
          <a:bodyPr>
            <a:normAutofit/>
          </a:bodyPr>
          <a:lstStyle/>
          <a:p>
            <a:r>
              <a:rPr lang="en-IN" sz="4400" dirty="0"/>
              <a:t>Data Overview &amp; Severity Definitions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95269" y="3183424"/>
            <a:ext cx="822052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Covers accident data from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January 2019 to late 2022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Definitions (Accident Severity Levels):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Fatal: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accident where at least one person is killed.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Serious: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accident where at least one person is seriously injured.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Slight: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accident where all injuries are slight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3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0B626-DFC8-43F1-79B8-3C4C564F6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10771"/>
            <a:ext cx="9001462" cy="112179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48015B0-744A-48F3-3FD4-9DDD0AEEFD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0831" y="1516036"/>
            <a:ext cx="1115033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effectLst/>
              </a:rPr>
              <a:t>     </a:t>
            </a:r>
            <a:endParaRPr lang="en-US" sz="2800" dirty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effectLst/>
              </a:rPr>
              <a:t>This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</a:rPr>
              <a:t>line chart displays monthly casualties data from January 2019 to late 2022, highlighting    long-term accident trends and variations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ffectLst/>
              </a:rPr>
              <a:t>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ffectLst/>
              </a:rPr>
              <a:t>There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effectLst/>
              </a:rPr>
              <a:t>are noticeable dips in early 2021 and again in early 2022 which may align with   pandemic lockdowns or seasonal changes—leading to fewer road users and thus fewer casualties.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effectLst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effectLst/>
              </a:rPr>
              <a:t>   </a:t>
            </a:r>
            <a:r>
              <a:rPr lang="en-IN" sz="2800" b="1" dirty="0">
                <a:effectLst/>
              </a:rPr>
              <a:t>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800" b="1" dirty="0">
                <a:effectLst/>
              </a:rPr>
              <a:t>     </a:t>
            </a:r>
            <a:endParaRPr lang="en-US" sz="2800" b="1" dirty="0">
              <a:effectLst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7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346509"/>
            <a:ext cx="9001462" cy="835746"/>
          </a:xfrm>
        </p:spPr>
        <p:txBody>
          <a:bodyPr>
            <a:normAutofit fontScale="90000"/>
          </a:bodyPr>
          <a:lstStyle/>
          <a:p>
            <a:r>
              <a:rPr lang="en-IN" dirty="0"/>
              <a:t>Key Analytical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669" y="1422256"/>
            <a:ext cx="9001462" cy="40133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1) Accident Severity By Number Of Casualties(Column Chart):</a:t>
            </a:r>
            <a:endParaRPr lang="en-US" dirty="0" smtClean="0"/>
          </a:p>
          <a:p>
            <a:pPr algn="l"/>
            <a:r>
              <a:rPr lang="en-US" dirty="0" smtClean="0"/>
              <a:t>The </a:t>
            </a:r>
            <a:r>
              <a:rPr lang="en-US" dirty="0"/>
              <a:t>vast majority of casualties fall into the "slight" category, with 751K slight casualties versus 129K serious and 16K fatal </a:t>
            </a:r>
            <a:r>
              <a:rPr lang="en-US" dirty="0" smtClean="0"/>
              <a:t>casualties. Insight: </a:t>
            </a:r>
            <a:r>
              <a:rPr lang="en-US" dirty="0"/>
              <a:t>The current safety strategy should emphasize preventing slight accidents due to their high volume, while still prioritizing interventions for high-consequence serious and fatal incidents</a:t>
            </a:r>
            <a:r>
              <a:rPr lang="en-US" dirty="0" smtClean="0"/>
              <a:t>.</a:t>
            </a:r>
          </a:p>
          <a:p>
            <a:pPr algn="l"/>
            <a:endParaRPr lang="en-US" b="1" dirty="0"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Number of casualties by year &amp; month(Line chart): </a:t>
            </a:r>
            <a:endParaRPr lang="en-US" dirty="0"/>
          </a:p>
          <a:p>
            <a:pPr algn="l"/>
            <a:r>
              <a:rPr lang="en-US" dirty="0"/>
              <a:t>Monthly casualty data shows a long-term trend with noticeable dips in early 2021 and early 2022.Insight: These dips likely correlate with external factors like pandemic lockdowns or seasonal changes, suggesting a direct link between the number of road users and casualty rates.</a:t>
            </a:r>
          </a:p>
          <a:p>
            <a:pPr algn="l"/>
            <a:endParaRPr lang="en-US" b="1" dirty="0" smtClean="0"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45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FFB65D-0370-CA28-D56F-8913150D4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748" y="340363"/>
            <a:ext cx="11196904" cy="6051010"/>
          </a:xfrm>
        </p:spPr>
        <p:txBody>
          <a:bodyPr>
            <a:noAutofit/>
          </a:bodyPr>
          <a:lstStyle/>
          <a:p>
            <a:pPr algn="l"/>
            <a:r>
              <a:rPr lang="en-IN" sz="1600" b="1" dirty="0">
                <a:solidFill>
                  <a:srgbClr val="FFC000"/>
                </a:solidFill>
              </a:rPr>
              <a:t>3) Number of casualties by weather risk &amp; day type(donut chart):</a:t>
            </a:r>
          </a:p>
          <a:p>
            <a:pPr algn="l"/>
            <a:r>
              <a:rPr lang="en-US" sz="1600" dirty="0"/>
              <a:t>The provided donut charts illustrate the distribution of casualty numbers by weather risk and by day type, giving clear visual insights for a dashboard.</a:t>
            </a:r>
            <a:r>
              <a:rPr lang="en-IN" sz="1600" dirty="0"/>
              <a:t>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Weather Risk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/>
              <a:t> The vast majority of casualties occur under "Normal" weather conditions, with a smaller portion under "High Risk" weather, indicating that while hazardous weather increases risk, most incidents still happen during ordinary conditions. 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Day Type</a:t>
            </a:r>
            <a:r>
              <a:rPr lang="en-US" sz="1600" dirty="0"/>
              <a:t>:</a:t>
            </a:r>
          </a:p>
          <a:p>
            <a:pPr algn="l"/>
            <a:r>
              <a:rPr lang="en-US" sz="1600" dirty="0"/>
              <a:t>Casualties are more frequent on weekdays compared to weekends, suggesting daily commuting and routine weekday traffic contribute significantly to overall accident rates, while weekends account for a smaller, yet still notable share.</a:t>
            </a:r>
          </a:p>
          <a:p>
            <a:pPr algn="l"/>
            <a:r>
              <a:rPr lang="en-US" sz="1600" b="1" dirty="0">
                <a:solidFill>
                  <a:srgbClr val="FFC000"/>
                </a:solidFill>
              </a:rPr>
              <a:t>4) District area by number of casualties &amp; vehicle category (matrix):</a:t>
            </a:r>
          </a:p>
          <a:p>
            <a:pPr algn="l"/>
            <a:r>
              <a:rPr lang="en-US" sz="1600" dirty="0"/>
              <a:t> Advantage: Delivers granular details useful for localized investigation or export to reports.</a:t>
            </a:r>
          </a:p>
          <a:p>
            <a:pPr algn="l"/>
            <a:r>
              <a:rPr lang="en-US" sz="1600" dirty="0"/>
              <a:t> Disadvantage: Large tables are hard to scan visually for trends or outliers without supplementary charts.</a:t>
            </a:r>
          </a:p>
          <a:p>
            <a:pPr algn="l"/>
            <a:r>
              <a:rPr lang="en-US" sz="1600" b="1" dirty="0">
                <a:solidFill>
                  <a:srgbClr val="FFC000"/>
                </a:solidFill>
              </a:rPr>
              <a:t>5) Number of vehicles by light condition(Funnel Chart):</a:t>
            </a:r>
          </a:p>
          <a:p>
            <a:pPr algn="l"/>
            <a:r>
              <a:rPr lang="en-US" sz="1600" dirty="0"/>
              <a:t>Most accidents involve vehicles during daylight, indicating higher exposure and activity levels in these hours.</a:t>
            </a:r>
          </a:p>
          <a:p>
            <a:pPr algn="l"/>
            <a:r>
              <a:rPr lang="en-US" sz="1600" dirty="0"/>
              <a:t>A significant portion of incidents also occurs under "Darkness - lights lit", suggesting continued risk after dark despite illumination.</a:t>
            </a:r>
          </a:p>
          <a:p>
            <a:pPr algn="l"/>
            <a:endParaRPr lang="en-US" sz="1600" dirty="0"/>
          </a:p>
          <a:p>
            <a:pPr algn="l"/>
            <a:endParaRPr lang="en-US" sz="1600" dirty="0">
              <a:solidFill>
                <a:srgbClr val="FFC000"/>
              </a:solidFill>
            </a:endParaRP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7853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51F381-C000-17FF-A597-148315049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50" y="754143"/>
            <a:ext cx="11828500" cy="914401"/>
          </a:xfrm>
        </p:spPr>
        <p:txBody>
          <a:bodyPr/>
          <a:lstStyle/>
          <a:p>
            <a:r>
              <a:rPr lang="en-IN" dirty="0"/>
              <a:t>Strategic Priorities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437A64-ED55-8DD0-54CF-2F7DF6F86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979629"/>
            <a:ext cx="9001462" cy="3278171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strategy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Emphasize preventing slight accidents (which occur most), but don’t ignore the serious / fatal ones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Where should policing, enforcement, infrastructure improvements be focused?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modeling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Even though fatalities are rare, their per-incident costs are extremely high — so any reduction here is high value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/ education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Risk perception — people may underestimate rare but high-consequence events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Need to watch whether the share of serious/fatal accidents is rising over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063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168</TotalTime>
  <Words>504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Rockwell</vt:lpstr>
      <vt:lpstr>Times New Roman</vt:lpstr>
      <vt:lpstr>Wingdings</vt:lpstr>
      <vt:lpstr>Damask</vt:lpstr>
      <vt:lpstr>“Team d.i.g”</vt:lpstr>
      <vt:lpstr>Topic name</vt:lpstr>
      <vt:lpstr>  </vt:lpstr>
      <vt:lpstr>Introduction &amp; Objectives</vt:lpstr>
      <vt:lpstr>Data Overview &amp; Severity Definitions</vt:lpstr>
      <vt:lpstr>Key Insights</vt:lpstr>
      <vt:lpstr>Key Analytical Insights</vt:lpstr>
      <vt:lpstr>PowerPoint Presentation</vt:lpstr>
      <vt:lpstr>Strategic Priorities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“Team d.i.g”</dc:title>
  <dc:creator>mathuri manval</dc:creator>
  <cp:lastModifiedBy>Pavankumar</cp:lastModifiedBy>
  <cp:revision>4</cp:revision>
  <dcterms:created xsi:type="dcterms:W3CDTF">2025-09-27T09:28:01Z</dcterms:created>
  <dcterms:modified xsi:type="dcterms:W3CDTF">2025-09-27T13:26:05Z</dcterms:modified>
</cp:coreProperties>
</file>