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F69E8B-9526-0B1C-3162-9FFE4F26DEAF}" v="898" dt="2025-02-24T15:52:27.5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sz="3200" b="1" dirty="0">
                <a:solidFill>
                  <a:schemeClr val="accent1"/>
                </a:solidFill>
                <a:latin typeface="Arial"/>
                <a:cs typeface="Arial"/>
              </a:rPr>
              <a:t>Secure Data Hiding in image using Steganography</a:t>
            </a:r>
            <a:endParaRPr lang="en-US" dirty="0">
              <a:solidFill>
                <a:schemeClr val="accent1"/>
              </a:solidFill>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561820" y="4127355"/>
            <a:ext cx="11056404" cy="1323439"/>
          </a:xfrm>
          <a:prstGeom prst="rect">
            <a:avLst/>
          </a:prstGeom>
          <a:noFill/>
        </p:spPr>
        <p:txBody>
          <a:bodyPr wrap="square" lIns="91440" tIns="45720" rIns="91440" bIns="45720" rtlCol="0" anchor="t">
            <a:spAutoFit/>
          </a:bodyPr>
          <a:lstStyle/>
          <a:p>
            <a:r>
              <a:rPr lang="en-US" sz="2000" b="1" dirty="0">
                <a:solidFill>
                  <a:schemeClr val="bg1"/>
                </a:solidFill>
                <a:latin typeface="Times New Roman"/>
                <a:cs typeface="Arial"/>
              </a:rPr>
              <a:t>Presented By:</a:t>
            </a:r>
          </a:p>
          <a:p>
            <a:r>
              <a:rPr lang="en-US" sz="2000" b="1" dirty="0">
                <a:solidFill>
                  <a:schemeClr val="bg1"/>
                </a:solidFill>
                <a:latin typeface="Times New Roman"/>
                <a:cs typeface="Arial"/>
              </a:rPr>
              <a:t>Student Name : Pavan Manikumar Pinisetti</a:t>
            </a:r>
          </a:p>
          <a:p>
            <a:r>
              <a:rPr lang="en-US" sz="2000" b="1" dirty="0">
                <a:solidFill>
                  <a:schemeClr val="bg1"/>
                </a:solidFill>
                <a:latin typeface="Times New Roman"/>
                <a:cs typeface="Arial"/>
              </a:rPr>
              <a:t>College Name &amp; Department : Swarnandhra College of Engineering and Technology (CSE)</a:t>
            </a:r>
          </a:p>
          <a:p>
            <a:endParaRPr lang="en-US" sz="2000" b="1" dirty="0">
              <a:solidFill>
                <a:schemeClr val="bg1"/>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buFont typeface="Wingdings" panose="05020102010507070707" pitchFamily="18" charset="2"/>
              <a:buChar char="Ø"/>
            </a:pPr>
            <a:r>
              <a:rPr lang="en-US" sz="2200" b="1" dirty="0">
                <a:latin typeface="Times New Roman"/>
                <a:ea typeface="+mn-lt"/>
                <a:cs typeface="+mn-lt"/>
              </a:rPr>
              <a:t>AI-Powered Steganography and Steganalysis:</a:t>
            </a:r>
            <a:r>
              <a:rPr lang="en-US" sz="2200" dirty="0">
                <a:latin typeface="Times New Roman"/>
                <a:ea typeface="+mn-lt"/>
                <a:cs typeface="+mn-lt"/>
              </a:rPr>
              <a:t> Deep learning models will enhance both hiding and detection. AI can optimize embedding for imperceptibility and create robust steganalysis tools.</a:t>
            </a:r>
            <a:endParaRPr lang="en-US" sz="2200" dirty="0">
              <a:latin typeface="Times New Roman"/>
              <a:cs typeface="Times New Roman"/>
            </a:endParaRPr>
          </a:p>
          <a:p>
            <a:pPr marL="305435" indent="-305435">
              <a:buFont typeface="Wingdings" panose="05020102010507070707" pitchFamily="18" charset="2"/>
              <a:buChar char="Ø"/>
            </a:pPr>
            <a:r>
              <a:rPr lang="en-US" sz="2200" b="1" dirty="0">
                <a:latin typeface="Times New Roman"/>
                <a:ea typeface="+mn-lt"/>
                <a:cs typeface="+mn-lt"/>
              </a:rPr>
              <a:t>Integration with Emerging Technologies:</a:t>
            </a:r>
            <a:r>
              <a:rPr lang="en-US" sz="2200" dirty="0">
                <a:latin typeface="Times New Roman"/>
                <a:ea typeface="+mn-lt"/>
                <a:cs typeface="+mn-lt"/>
              </a:rPr>
              <a:t> Steganography will find applications in IoT, blockchain, and augmented reality, embedding data within digital assets and sensor data.</a:t>
            </a:r>
            <a:endParaRPr lang="en-US" sz="2200" dirty="0">
              <a:latin typeface="Times New Roman"/>
              <a:cs typeface="Times New Roman"/>
            </a:endParaRPr>
          </a:p>
          <a:p>
            <a:pPr marL="305435" indent="-305435">
              <a:buFont typeface="Wingdings" panose="05020102010507070707" pitchFamily="18" charset="2"/>
              <a:buChar char="Ø"/>
            </a:pPr>
            <a:r>
              <a:rPr lang="en-US" sz="2200" b="1" dirty="0">
                <a:latin typeface="Times New Roman"/>
                <a:ea typeface="+mn-lt"/>
                <a:cs typeface="+mn-lt"/>
              </a:rPr>
              <a:t>Adaptive and Dynamic Steganography:</a:t>
            </a:r>
            <a:r>
              <a:rPr lang="en-US" sz="2200" dirty="0">
                <a:latin typeface="Times New Roman"/>
                <a:ea typeface="+mn-lt"/>
                <a:cs typeface="+mn-lt"/>
              </a:rPr>
              <a:t> Systems will dynamically adjust embedding based on image content, network conditions, and potential threats, improving robustness and security.</a:t>
            </a:r>
            <a:endParaRPr lang="en-US" sz="2200" dirty="0">
              <a:latin typeface="Times New Roman"/>
              <a:cs typeface="Times New Roman"/>
            </a:endParaRPr>
          </a:p>
          <a:p>
            <a:pPr marL="305435" indent="-305435">
              <a:buFont typeface="Wingdings" panose="05020102010507070707" pitchFamily="18" charset="2"/>
              <a:buChar char="Ø"/>
            </a:pPr>
            <a:endParaRPr lang="en-US" sz="2200" dirty="0">
              <a:latin typeface="Times New Roman"/>
              <a:cs typeface="Times New Roman"/>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610996"/>
            <a:ext cx="9298744" cy="1480785"/>
          </a:xfrm>
        </p:spPr>
        <p:txBody>
          <a:bodyPr vert="horz" lIns="91440" tIns="45720" rIns="91440" bIns="45720" rtlCol="0" anchor="ctr">
            <a:normAutofit/>
          </a:bodyPr>
          <a:lstStyle/>
          <a:p>
            <a:pPr algn="ctr"/>
            <a:r>
              <a:rPr lang="en-US" b="1" dirty="0">
                <a:solidFill>
                  <a:srgbClr val="002060"/>
                </a:solidFill>
                <a:latin typeface="Times New Roman"/>
                <a:cs typeface="Arial"/>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400" b="1" dirty="0">
                <a:latin typeface="Times New Roman"/>
                <a:ea typeface="+mn-lt"/>
                <a:cs typeface="Arial"/>
              </a:rPr>
              <a:t>Problem Statement </a:t>
            </a:r>
          </a:p>
          <a:p>
            <a:pPr marL="305435" indent="-305435">
              <a:buFont typeface="Arial" panose="05020102010507070707" pitchFamily="18" charset="2"/>
              <a:buChar char="•"/>
            </a:pPr>
            <a:r>
              <a:rPr lang="en-US" sz="2400" b="1" dirty="0">
                <a:latin typeface="Times New Roman"/>
                <a:ea typeface="+mn-lt"/>
                <a:cs typeface="Arial"/>
              </a:rPr>
              <a:t>Technology used</a:t>
            </a:r>
            <a:endParaRPr lang="en-US" sz="2400">
              <a:latin typeface="Times New Roman"/>
              <a:cs typeface="Arial"/>
            </a:endParaRPr>
          </a:p>
          <a:p>
            <a:pPr marL="305435" indent="-305435">
              <a:buFont typeface="Arial" panose="05020102010507070707" pitchFamily="18" charset="2"/>
              <a:buChar char="•"/>
            </a:pPr>
            <a:r>
              <a:rPr lang="en-US" sz="2400" b="1" dirty="0">
                <a:latin typeface="Times New Roman"/>
                <a:ea typeface="+mn-lt"/>
                <a:cs typeface="+mn-lt"/>
              </a:rPr>
              <a:t>Wow factor </a:t>
            </a:r>
            <a:endParaRPr lang="en-US" sz="2400">
              <a:latin typeface="Times New Roman"/>
              <a:ea typeface="+mn-lt"/>
              <a:cs typeface="+mn-lt"/>
            </a:endParaRPr>
          </a:p>
          <a:p>
            <a:pPr marL="305435" indent="-305435">
              <a:buFont typeface="Arial" panose="05020102010507070707" pitchFamily="18" charset="2"/>
              <a:buChar char="•"/>
            </a:pPr>
            <a:r>
              <a:rPr lang="en-US" sz="2400" b="1" dirty="0">
                <a:latin typeface="Times New Roman"/>
                <a:ea typeface="+mn-lt"/>
                <a:cs typeface="+mn-lt"/>
              </a:rPr>
              <a:t>End users</a:t>
            </a:r>
          </a:p>
          <a:p>
            <a:pPr marL="305435" indent="-305435">
              <a:buFont typeface="Arial" panose="05020102010507070707" pitchFamily="18" charset="2"/>
              <a:buChar char="•"/>
            </a:pPr>
            <a:r>
              <a:rPr lang="en-US" sz="2400" b="1" dirty="0">
                <a:latin typeface="Times New Roman"/>
                <a:ea typeface="+mn-lt"/>
                <a:cs typeface="+mn-lt"/>
              </a:rPr>
              <a:t>Result</a:t>
            </a:r>
          </a:p>
          <a:p>
            <a:pPr marL="305435" indent="-305435">
              <a:buFont typeface="Arial" panose="05020102010507070707" pitchFamily="18" charset="2"/>
              <a:buChar char="•"/>
            </a:pPr>
            <a:r>
              <a:rPr lang="en-US" sz="2400" b="1" dirty="0">
                <a:latin typeface="Times New Roman"/>
                <a:ea typeface="+mn-lt"/>
                <a:cs typeface="+mn-lt"/>
              </a:rPr>
              <a:t>Conclusion</a:t>
            </a:r>
          </a:p>
          <a:p>
            <a:pPr marL="305435" indent="-305435">
              <a:buFont typeface="Arial" panose="05020102010507070707" pitchFamily="18" charset="2"/>
              <a:buChar char="•"/>
            </a:pPr>
            <a:r>
              <a:rPr lang="en-US" sz="2400" b="1" dirty="0">
                <a:latin typeface="Times New Roman"/>
                <a:ea typeface="+mn-lt"/>
                <a:cs typeface="+mn-lt"/>
              </a:rPr>
              <a:t>Git-hub Link</a:t>
            </a:r>
          </a:p>
          <a:p>
            <a:pPr marL="305435" indent="-305435">
              <a:buFont typeface="Arial" panose="05020102010507070707" pitchFamily="18" charset="2"/>
              <a:buChar char="•"/>
            </a:pPr>
            <a:r>
              <a:rPr lang="en-US" sz="2400" b="1" dirty="0">
                <a:latin typeface="Times New Roman"/>
                <a:ea typeface="+mn-lt"/>
                <a:cs typeface="+mn-lt"/>
              </a:rPr>
              <a:t>Future scope</a:t>
            </a:r>
          </a:p>
          <a:p>
            <a:pPr marL="0" indent="0">
              <a:buNone/>
            </a:pPr>
            <a:endParaRPr lang="en-US" sz="2000" b="1" dirty="0">
              <a:latin typeface="Arial"/>
              <a:ea typeface="+mn-lt"/>
              <a:cs typeface="+mn-lt"/>
            </a:endParaRPr>
          </a:p>
          <a:p>
            <a:pPr marL="305435" indent="-305435">
              <a:buFont typeface="Arial" panose="05020102010507070707" pitchFamily="18" charset="2"/>
              <a:buChar char="•"/>
            </a:pPr>
            <a:endParaRPr lang="en-US" sz="2000" b="1" dirty="0">
              <a:latin typeface="Arial"/>
              <a:ea typeface="+mn-lt"/>
              <a:cs typeface="+mn-lt"/>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3200" dirty="0">
                <a:latin typeface="Times New Roman"/>
                <a:cs typeface="Times New Roman"/>
              </a:rPr>
              <a:t>Design a Python Application for Secure Image Steganography</a:t>
            </a:r>
          </a:p>
          <a:p>
            <a:pPr marL="0" indent="0">
              <a:buNone/>
            </a:pPr>
            <a:r>
              <a:rPr lang="en-US" sz="3200" b="1" dirty="0">
                <a:latin typeface="Times New Roman"/>
                <a:cs typeface="Times New Roman"/>
              </a:rPr>
              <a:t>Sensitive Information:</a:t>
            </a:r>
            <a:r>
              <a:rPr lang="en-US" sz="3200" dirty="0">
                <a:latin typeface="Times New Roman"/>
                <a:cs typeface="Times New Roman"/>
              </a:rPr>
              <a:t> How do we securely transmit messages without drawing attention?</a:t>
            </a:r>
            <a:endParaRPr lang="en-IN" sz="3200">
              <a:solidFill>
                <a:srgbClr val="0F0F0F"/>
              </a:solidFill>
              <a:latin typeface="Times New Roman"/>
              <a:cs typeface="Times New Roman"/>
            </a:endParaRPr>
          </a:p>
          <a:p>
            <a:pPr marL="0" indent="0">
              <a:buNone/>
            </a:pPr>
            <a:r>
              <a:rPr lang="en-US" sz="3200" b="1" dirty="0">
                <a:latin typeface="Times New Roman"/>
                <a:cs typeface="Times New Roman"/>
              </a:rPr>
              <a:t>Digital Vulnerability:</a:t>
            </a:r>
            <a:r>
              <a:rPr lang="en-US" sz="3200" dirty="0">
                <a:latin typeface="Times New Roman"/>
                <a:cs typeface="Times New Roman"/>
              </a:rPr>
              <a:t> Traditional communication methods are easily intercepted.</a:t>
            </a:r>
            <a:endParaRPr lang="en-IN" sz="3200" dirty="0">
              <a:solidFill>
                <a:srgbClr val="0F0F0F"/>
              </a:solidFill>
              <a:latin typeface="Times New Roman"/>
              <a:cs typeface="Times New Roman"/>
            </a:endParaRPr>
          </a:p>
          <a:p>
            <a:pPr marL="0" indent="0">
              <a:buNone/>
            </a:pPr>
            <a:r>
              <a:rPr lang="en-US" sz="3200" b="1" dirty="0">
                <a:latin typeface="Times New Roman"/>
                <a:cs typeface="Times New Roman"/>
              </a:rPr>
              <a:t>Need for Concealment:</a:t>
            </a:r>
            <a:r>
              <a:rPr lang="en-US" sz="3200" dirty="0">
                <a:latin typeface="Times New Roman"/>
                <a:cs typeface="Times New Roman"/>
              </a:rPr>
              <a:t> There's a growing demand for discreet data exchange.</a:t>
            </a:r>
            <a:endParaRPr lang="en-IN" sz="3200">
              <a:solidFill>
                <a:srgbClr val="0F0F0F"/>
              </a:solidFill>
              <a:latin typeface="Times New Roman"/>
              <a:cs typeface="Times New Roman"/>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800" b="1" dirty="0">
                <a:latin typeface="Times New Roman"/>
                <a:cs typeface="Times New Roman"/>
              </a:rPr>
              <a:t>Programming Language</a:t>
            </a:r>
            <a:r>
              <a:rPr lang="en-IN" sz="2800" dirty="0">
                <a:latin typeface="Times New Roman"/>
                <a:cs typeface="Times New Roman"/>
              </a:rPr>
              <a:t>: Python </a:t>
            </a:r>
          </a:p>
          <a:p>
            <a:pPr marL="0" indent="0">
              <a:buNone/>
            </a:pPr>
            <a:r>
              <a:rPr lang="en-IN" sz="2800" b="1" dirty="0">
                <a:latin typeface="Times New Roman"/>
                <a:cs typeface="Times New Roman"/>
              </a:rPr>
              <a:t>Libraries</a:t>
            </a:r>
            <a:r>
              <a:rPr lang="en-IN" sz="2800" dirty="0">
                <a:latin typeface="Times New Roman"/>
                <a:cs typeface="Times New Roman"/>
              </a:rPr>
              <a:t>: OpenCV </a:t>
            </a:r>
          </a:p>
          <a:p>
            <a:pPr marL="0" indent="0">
              <a:buNone/>
            </a:pPr>
            <a:r>
              <a:rPr lang="en-IN" sz="2800" b="1" dirty="0">
                <a:latin typeface="Times New Roman"/>
                <a:ea typeface="+mn-lt"/>
                <a:cs typeface="+mn-lt"/>
              </a:rPr>
              <a:t>Operating System</a:t>
            </a:r>
            <a:r>
              <a:rPr lang="en-IN" sz="2800" dirty="0">
                <a:latin typeface="Times New Roman"/>
                <a:ea typeface="+mn-lt"/>
                <a:cs typeface="+mn-lt"/>
              </a:rPr>
              <a:t>: Windows 10</a:t>
            </a:r>
          </a:p>
          <a:p>
            <a:pPr marL="0" indent="0">
              <a:buNone/>
            </a:pPr>
            <a:r>
              <a:rPr lang="en-IN" sz="2800" b="1" dirty="0">
                <a:latin typeface="Times New Roman"/>
                <a:ea typeface="+mn-lt"/>
                <a:cs typeface="+mn-lt"/>
              </a:rPr>
              <a:t>Operating System Interaction</a:t>
            </a:r>
            <a:r>
              <a:rPr lang="en-IN" sz="2800" dirty="0">
                <a:latin typeface="Times New Roman"/>
                <a:ea typeface="+mn-lt"/>
                <a:cs typeface="+mn-lt"/>
              </a:rPr>
              <a:t>: OS module</a:t>
            </a:r>
          </a:p>
          <a:p>
            <a:pPr marL="0" indent="0">
              <a:buNone/>
            </a:pPr>
            <a:r>
              <a:rPr lang="en-IN" sz="2800" b="1" dirty="0">
                <a:latin typeface="Times New Roman"/>
                <a:cs typeface="Times New Roman"/>
              </a:rPr>
              <a:t>Coding Platform</a:t>
            </a:r>
            <a:r>
              <a:rPr lang="en-IN" sz="2800" dirty="0">
                <a:latin typeface="Times New Roman"/>
                <a:cs typeface="Times New Roman"/>
              </a:rPr>
              <a:t>: Visual Studio Code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buFont typeface="Wingdings" panose="05020102010507070707" pitchFamily="18" charset="2"/>
              <a:buChar char="Ø"/>
            </a:pPr>
            <a:r>
              <a:rPr lang="en-IN" sz="2400" b="1" dirty="0">
                <a:solidFill>
                  <a:srgbClr val="0F0F0F"/>
                </a:solidFill>
                <a:latin typeface="Times New Roman"/>
                <a:ea typeface="+mn-lt"/>
                <a:cs typeface="+mn-lt"/>
              </a:rPr>
              <a:t>Hidden Communication:</a:t>
            </a:r>
            <a:r>
              <a:rPr lang="en-IN" sz="2400" dirty="0">
                <a:solidFill>
                  <a:srgbClr val="0F0F0F"/>
                </a:solidFill>
                <a:latin typeface="Times New Roman"/>
                <a:ea typeface="+mn-lt"/>
                <a:cs typeface="+mn-lt"/>
              </a:rPr>
              <a:t> Python enables concealing data within images, offering invisible information transfer.</a:t>
            </a:r>
            <a:endParaRPr lang="en-IN" sz="2400" dirty="0">
              <a:latin typeface="Times New Roman"/>
              <a:cs typeface="Times New Roman"/>
            </a:endParaRPr>
          </a:p>
          <a:p>
            <a:pPr marL="305435" indent="-305435">
              <a:buFont typeface="Wingdings" panose="05020102010507070707" pitchFamily="18" charset="2"/>
              <a:buChar char="Ø"/>
            </a:pPr>
            <a:r>
              <a:rPr lang="en-IN" sz="2400" b="1" dirty="0">
                <a:solidFill>
                  <a:srgbClr val="0F0F0F"/>
                </a:solidFill>
                <a:latin typeface="Times New Roman"/>
                <a:ea typeface="+mn-lt"/>
                <a:cs typeface="+mn-lt"/>
              </a:rPr>
              <a:t>Enhanced Security:</a:t>
            </a:r>
            <a:r>
              <a:rPr lang="en-IN" sz="2400" dirty="0">
                <a:solidFill>
                  <a:srgbClr val="0F0F0F"/>
                </a:solidFill>
                <a:latin typeface="Times New Roman"/>
                <a:ea typeface="+mn-lt"/>
                <a:cs typeface="+mn-lt"/>
              </a:rPr>
              <a:t> Steganography provides a layer of privacy by hiding the very existence of a message.</a:t>
            </a:r>
            <a:endParaRPr lang="en-IN" sz="2400" dirty="0">
              <a:solidFill>
                <a:srgbClr val="0F0F0F"/>
              </a:solidFill>
              <a:latin typeface="Times New Roman"/>
              <a:cs typeface="Times New Roman"/>
            </a:endParaRPr>
          </a:p>
          <a:p>
            <a:pPr marL="305435" indent="-305435">
              <a:buFont typeface="Wingdings" panose="05020102010507070707" pitchFamily="18" charset="2"/>
              <a:buChar char="Ø"/>
            </a:pPr>
            <a:r>
              <a:rPr lang="en-IN" sz="2400" b="1" dirty="0">
                <a:solidFill>
                  <a:srgbClr val="0F0F0F"/>
                </a:solidFill>
                <a:latin typeface="Times New Roman"/>
                <a:ea typeface="+mn-lt"/>
                <a:cs typeface="+mn-lt"/>
              </a:rPr>
              <a:t>Creative Potential:</a:t>
            </a:r>
            <a:r>
              <a:rPr lang="en-IN" sz="2400" dirty="0">
                <a:solidFill>
                  <a:srgbClr val="0F0F0F"/>
                </a:solidFill>
                <a:latin typeface="Times New Roman"/>
                <a:ea typeface="+mn-lt"/>
                <a:cs typeface="+mn-lt"/>
              </a:rPr>
              <a:t> From subtle watermarks to hidden art, Python unlocks diverse steganographic applications.</a:t>
            </a:r>
            <a:endParaRPr lang="en-IN" sz="2400" dirty="0">
              <a:solidFill>
                <a:srgbClr val="0F0F0F"/>
              </a:solidFill>
              <a:latin typeface="Times New Roman"/>
              <a:cs typeface="Times New Roman"/>
            </a:endParaRPr>
          </a:p>
          <a:p>
            <a:pPr marL="305435" indent="-305435">
              <a:buFont typeface="Wingdings" panose="05020102010507070707" pitchFamily="18" charset="2"/>
              <a:buChar char="Ø"/>
            </a:pPr>
            <a:r>
              <a:rPr lang="en-IN" sz="2400" b="1" dirty="0">
                <a:solidFill>
                  <a:srgbClr val="0F0F0F"/>
                </a:solidFill>
                <a:latin typeface="Times New Roman"/>
                <a:ea typeface="+mn-lt"/>
                <a:cs typeface="+mn-lt"/>
              </a:rPr>
              <a:t>Technical Power:</a:t>
            </a:r>
            <a:r>
              <a:rPr lang="en-IN" sz="2400" dirty="0">
                <a:solidFill>
                  <a:srgbClr val="0F0F0F"/>
                </a:solidFill>
                <a:latin typeface="Times New Roman"/>
                <a:ea typeface="+mn-lt"/>
                <a:cs typeface="+mn-lt"/>
              </a:rPr>
              <a:t> Python's libraries facilitate sophisticated techniques, making robust data hiding possible.</a:t>
            </a:r>
            <a:endParaRPr lang="en-IN" sz="2400" dirty="0">
              <a:latin typeface="Times New Roman"/>
              <a:cs typeface="Times New Roman"/>
            </a:endParaRPr>
          </a:p>
          <a:p>
            <a:pPr marL="305435" indent="-305435">
              <a:buFont typeface="Wingdings" panose="05020102010507070707" pitchFamily="18" charset="2"/>
              <a:buChar char="Ø"/>
            </a:pPr>
            <a:endParaRPr lang="en-IN" sz="2400" b="1" dirty="0">
              <a:solidFill>
                <a:srgbClr val="0F0F0F"/>
              </a:solidFill>
              <a:latin typeface="Times New Roman"/>
              <a:cs typeface="Times New Roman"/>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buFont typeface="Wingdings" panose="05020102010507070707" pitchFamily="18" charset="2"/>
              <a:buChar char="Ø"/>
            </a:pPr>
            <a:r>
              <a:rPr lang="en-IN" sz="2200" b="1" dirty="0">
                <a:latin typeface="Times New Roman"/>
                <a:ea typeface="+mn-lt"/>
                <a:cs typeface="+mn-lt"/>
              </a:rPr>
              <a:t>Security-Conscious Individuals:</a:t>
            </a:r>
            <a:r>
              <a:rPr lang="en-IN" sz="2200" dirty="0">
                <a:latin typeface="Times New Roman"/>
                <a:ea typeface="+mn-lt"/>
                <a:cs typeface="+mn-lt"/>
              </a:rPr>
              <a:t> Users seeking private communication channels to protect sensitive information.</a:t>
            </a:r>
            <a:endParaRPr lang="en-IN" sz="2200" dirty="0">
              <a:latin typeface="Times New Roman"/>
              <a:cs typeface="Times New Roman"/>
            </a:endParaRPr>
          </a:p>
          <a:p>
            <a:pPr marL="305435" indent="-305435">
              <a:buFont typeface="Wingdings" panose="05020102010507070707" pitchFamily="18" charset="2"/>
              <a:buChar char="Ø"/>
            </a:pPr>
            <a:r>
              <a:rPr lang="en-IN" sz="2200" b="1" dirty="0">
                <a:latin typeface="Times New Roman"/>
                <a:ea typeface="+mn-lt"/>
                <a:cs typeface="+mn-lt"/>
              </a:rPr>
              <a:t>Digital Artists &amp; Content Creators:</a:t>
            </a:r>
            <a:r>
              <a:rPr lang="en-IN" sz="2200" dirty="0">
                <a:latin typeface="Times New Roman"/>
                <a:ea typeface="+mn-lt"/>
                <a:cs typeface="+mn-lt"/>
              </a:rPr>
              <a:t> For embedding hidden watermarks, copyright information, or secret messages in their work.</a:t>
            </a:r>
            <a:endParaRPr lang="en-IN" sz="2200" dirty="0">
              <a:latin typeface="Times New Roman"/>
              <a:cs typeface="Times New Roman"/>
            </a:endParaRPr>
          </a:p>
          <a:p>
            <a:pPr marL="305435" indent="-305435">
              <a:buFont typeface="Wingdings" panose="05020102010507070707" pitchFamily="18" charset="2"/>
              <a:buChar char="Ø"/>
            </a:pPr>
            <a:r>
              <a:rPr lang="en-IN" sz="2200" b="1" dirty="0">
                <a:latin typeface="Times New Roman"/>
                <a:ea typeface="+mn-lt"/>
                <a:cs typeface="+mn-lt"/>
              </a:rPr>
              <a:t>Cybersecurity Professionals &amp; Researchers:</a:t>
            </a:r>
            <a:r>
              <a:rPr lang="en-IN" sz="2200" dirty="0">
                <a:latin typeface="Times New Roman"/>
                <a:ea typeface="+mn-lt"/>
                <a:cs typeface="+mn-lt"/>
              </a:rPr>
              <a:t> Analysing and developing steganography/steganalysis tools for digital forensics and security testing.</a:t>
            </a:r>
            <a:endParaRPr lang="en-IN" sz="2200">
              <a:latin typeface="Times New Roman"/>
              <a:cs typeface="Times New Roman"/>
            </a:endParaRPr>
          </a:p>
          <a:p>
            <a:pPr marL="305435" indent="-305435">
              <a:buFont typeface="Wingdings" panose="05020102010507070707" pitchFamily="18" charset="2"/>
              <a:buChar char="Ø"/>
            </a:pPr>
            <a:r>
              <a:rPr lang="en-IN" sz="2200" b="1" dirty="0">
                <a:latin typeface="Times New Roman"/>
                <a:ea typeface="+mn-lt"/>
                <a:cs typeface="+mn-lt"/>
              </a:rPr>
              <a:t>Educators &amp; Students:</a:t>
            </a:r>
            <a:r>
              <a:rPr lang="en-IN" sz="2200" dirty="0">
                <a:latin typeface="Times New Roman"/>
                <a:ea typeface="+mn-lt"/>
                <a:cs typeface="+mn-lt"/>
              </a:rPr>
              <a:t> Exploring image processing, security concepts, and data manipulation through practical Python projects.</a:t>
            </a:r>
            <a:endParaRPr lang="en-IN" sz="2200" dirty="0">
              <a:latin typeface="Times New Roman"/>
              <a:cs typeface="Times New Roman"/>
            </a:endParaRPr>
          </a:p>
          <a:p>
            <a:pPr marL="305435" indent="-305435">
              <a:buFont typeface="Wingdings" panose="05020102010507070707" pitchFamily="18" charset="2"/>
              <a:buChar char="Ø"/>
            </a:pPr>
            <a:endParaRPr lang="en-IN" sz="2200" dirty="0">
              <a:latin typeface="Times New Roman"/>
              <a:cs typeface="Times New Roman"/>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descr="A screenshot of a computer&#10;&#10;AI-generated content may be incorrect.">
            <a:extLst>
              <a:ext uri="{FF2B5EF4-FFF2-40B4-BE49-F238E27FC236}">
                <a16:creationId xmlns:a16="http://schemas.microsoft.com/office/drawing/2014/main" id="{AA91B023-FD30-E757-71BA-8D441CF0EA72}"/>
              </a:ext>
            </a:extLst>
          </p:cNvPr>
          <p:cNvPicPr>
            <a:picLocks noGrp="1" noChangeAspect="1"/>
          </p:cNvPicPr>
          <p:nvPr>
            <p:ph idx="1"/>
          </p:nvPr>
        </p:nvPicPr>
        <p:blipFill>
          <a:blip r:embed="rId2"/>
          <a:srcRect l="102" t="33766" r="46934" b="29437"/>
          <a:stretch/>
        </p:blipFill>
        <p:spPr>
          <a:xfrm>
            <a:off x="581307" y="4771586"/>
            <a:ext cx="5399679" cy="1923422"/>
          </a:xfrm>
        </p:spPr>
      </p:pic>
      <p:pic>
        <p:nvPicPr>
          <p:cNvPr id="5" name="Picture 4" descr="A screenshot of a computer&#10;&#10;AI-generated content may be incorrect.">
            <a:extLst>
              <a:ext uri="{FF2B5EF4-FFF2-40B4-BE49-F238E27FC236}">
                <a16:creationId xmlns:a16="http://schemas.microsoft.com/office/drawing/2014/main" id="{1B3EA604-DF1A-9DDF-ED4A-EE45CBE19203}"/>
              </a:ext>
            </a:extLst>
          </p:cNvPr>
          <p:cNvPicPr>
            <a:picLocks noChangeAspect="1"/>
          </p:cNvPicPr>
          <p:nvPr/>
        </p:nvPicPr>
        <p:blipFill>
          <a:blip r:embed="rId3"/>
          <a:srcRect l="-71" t="30535" r="52948" b="31265"/>
          <a:stretch/>
        </p:blipFill>
        <p:spPr>
          <a:xfrm>
            <a:off x="581308" y="1888829"/>
            <a:ext cx="5399640" cy="2304561"/>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D160CE2F-ECAD-E8CB-8B5D-AB508C797BC8}"/>
              </a:ext>
            </a:extLst>
          </p:cNvPr>
          <p:cNvPicPr>
            <a:picLocks noChangeAspect="1"/>
          </p:cNvPicPr>
          <p:nvPr/>
        </p:nvPicPr>
        <p:blipFill>
          <a:blip r:embed="rId4"/>
          <a:srcRect r="30106" b="3691"/>
          <a:stretch/>
        </p:blipFill>
        <p:spPr>
          <a:xfrm>
            <a:off x="6592019" y="2521527"/>
            <a:ext cx="5278002" cy="3837376"/>
          </a:xfrm>
          <a:prstGeom prst="rect">
            <a:avLst/>
          </a:prstGeom>
        </p:spPr>
      </p:pic>
      <p:sp>
        <p:nvSpPr>
          <p:cNvPr id="8" name="TextBox 7">
            <a:extLst>
              <a:ext uri="{FF2B5EF4-FFF2-40B4-BE49-F238E27FC236}">
                <a16:creationId xmlns:a16="http://schemas.microsoft.com/office/drawing/2014/main" id="{92B22780-EA22-619E-7973-36A081BE368D}"/>
              </a:ext>
            </a:extLst>
          </p:cNvPr>
          <p:cNvSpPr txBox="1"/>
          <p:nvPr/>
        </p:nvSpPr>
        <p:spPr>
          <a:xfrm>
            <a:off x="585744" y="1339756"/>
            <a:ext cx="81634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Encryption and Decryption with Correct Passcode</a:t>
            </a:r>
          </a:p>
        </p:txBody>
      </p:sp>
      <p:sp>
        <p:nvSpPr>
          <p:cNvPr id="10" name="TextBox 9">
            <a:extLst>
              <a:ext uri="{FF2B5EF4-FFF2-40B4-BE49-F238E27FC236}">
                <a16:creationId xmlns:a16="http://schemas.microsoft.com/office/drawing/2014/main" id="{182D743C-42BD-2264-98F7-5622459C73EB}"/>
              </a:ext>
            </a:extLst>
          </p:cNvPr>
          <p:cNvSpPr txBox="1"/>
          <p:nvPr/>
        </p:nvSpPr>
        <p:spPr>
          <a:xfrm>
            <a:off x="592400" y="4300960"/>
            <a:ext cx="540301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Encryption and Decryption with Incorrect Passcode</a:t>
            </a:r>
          </a:p>
          <a:p>
            <a:pPr algn="l"/>
            <a:endParaRPr lang="en-US" dirty="0"/>
          </a:p>
        </p:txBody>
      </p:sp>
      <p:sp>
        <p:nvSpPr>
          <p:cNvPr id="12" name="TextBox 11">
            <a:extLst>
              <a:ext uri="{FF2B5EF4-FFF2-40B4-BE49-F238E27FC236}">
                <a16:creationId xmlns:a16="http://schemas.microsoft.com/office/drawing/2014/main" id="{EAB5812D-13BC-1514-ABCE-2FD00183804B}"/>
              </a:ext>
            </a:extLst>
          </p:cNvPr>
          <p:cNvSpPr txBox="1"/>
          <p:nvPr/>
        </p:nvSpPr>
        <p:spPr>
          <a:xfrm>
            <a:off x="6593616" y="2042195"/>
            <a:ext cx="5287991"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b="1" dirty="0">
                <a:latin typeface="Times New Roman"/>
                <a:cs typeface="Times New Roman"/>
              </a:rPr>
              <a:t>Output Encrypted Image</a:t>
            </a:r>
            <a:endParaRPr lang="en-US"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IN" sz="2800" dirty="0">
                <a:latin typeface="Times New Roman"/>
                <a:ea typeface="+mn-lt"/>
                <a:cs typeface="+mn-lt"/>
              </a:rPr>
              <a:t>Python-based image steganography offers a powerful blend of security and creativity. It caters to diverse users, from those seeking private communication to artists embedding hidden messages. Its versatility extends to cybersecurity research and educational exploration. As digital landscapes evolve, Python's steganographic capabilities remain a valuable tool for secure and innovative applications.</a:t>
            </a:r>
            <a:endParaRPr lang="en-US" sz="2800">
              <a:latin typeface="Times New Roman"/>
              <a:cs typeface="Times New Roman"/>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lgn="ctr">
              <a:buNone/>
            </a:pPr>
            <a:r>
              <a:rPr lang="en-IN" b="1" dirty="0">
                <a:latin typeface="Times New Roman"/>
                <a:ea typeface="+mn-lt"/>
                <a:cs typeface="+mn-lt"/>
              </a:rPr>
              <a:t>Link: https://github.com/PavanManikumarPinisetti/Steganography-Python</a:t>
            </a:r>
            <a:endParaRPr lang="en-US" b="1" dirty="0">
              <a:latin typeface="Times New Roman"/>
              <a:cs typeface="Times New Roman"/>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26</TotalTime>
  <Words>88</Words>
  <Application>Microsoft Office PowerPoint</Application>
  <PresentationFormat>Widescreen</PresentationFormat>
  <Paragraphs>32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311</cp:revision>
  <dcterms:created xsi:type="dcterms:W3CDTF">2021-05-26T16:50:10Z</dcterms:created>
  <dcterms:modified xsi:type="dcterms:W3CDTF">2025-02-24T15:55:29Z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