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63" r:id="rId3"/>
    <p:sldId id="257" r:id="rId4"/>
    <p:sldId id="260" r:id="rId5"/>
    <p:sldId id="262" r:id="rId6"/>
    <p:sldId id="306" r:id="rId7"/>
    <p:sldId id="307" r:id="rId8"/>
    <p:sldId id="308" r:id="rId9"/>
    <p:sldId id="25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286" r:id="rId24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6"/>
    </p:embeddedFont>
    <p:embeddedFont>
      <p:font typeface="Nunito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072F95-3241-4F06-9EDB-945C5080AEC4}">
  <a:tblStyle styleId="{7C072F95-3241-4F06-9EDB-945C5080AE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20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19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28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37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47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694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78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049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770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1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15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354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0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77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917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784685">
            <a:off x="-181759" y="-8212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783285" flipH="1">
            <a:off x="-385508" y="-12432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143200" y="-478825"/>
            <a:ext cx="1214376" cy="4636445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7641225" y="-691372"/>
            <a:ext cx="1756619" cy="207607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flipH="1">
            <a:off x="-243963" y="-2457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80715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7173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rot="880749">
            <a:off x="-109876" y="-360103"/>
            <a:ext cx="1253609" cy="3696848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966325" flipH="1">
            <a:off x="-97652" y="-885201"/>
            <a:ext cx="1064941" cy="3438159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8448000" y="-771525"/>
            <a:ext cx="1214376" cy="400264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rot="-784685" flipH="1">
            <a:off x="7733586" y="-3640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-1783285">
            <a:off x="8151242" y="-7860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408376" y="-174026"/>
            <a:ext cx="1214376" cy="412852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407300" y="1189100"/>
            <a:ext cx="6329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2008950" y="3153500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rot="2539665" flipH="1">
            <a:off x="7952801" y="67183"/>
            <a:ext cx="1899215" cy="944427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 rot="-1669522" flipH="1">
            <a:off x="-1115619" y="-369656"/>
            <a:ext cx="2074389" cy="2202054"/>
          </a:xfrm>
          <a:custGeom>
            <a:avLst/>
            <a:gdLst/>
            <a:ahLst/>
            <a:cxnLst/>
            <a:rect l="l" t="t" r="r" b="b"/>
            <a:pathLst>
              <a:path w="34236" h="36343" extrusionOk="0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 rot="-1532380">
            <a:off x="-1606285" y="-643205"/>
            <a:ext cx="2462769" cy="3479258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1" r:id="rId7"/>
    <p:sldLayoutId id="2147483665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Analysis of Superstore</a:t>
            </a:r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8140968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Superstore analysis : Sales, Profits, Regions, Products and shipping Insights</a:t>
            </a:r>
            <a:endParaRPr dirty="0"/>
          </a:p>
        </p:txBody>
      </p:sp>
      <p:cxnSp>
        <p:nvCxnSpPr>
          <p:cNvPr id="234" name="Google Shape;234;p33"/>
          <p:cNvCxnSpPr>
            <a:endCxn id="235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6331500" y="4630647"/>
            <a:ext cx="2585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By Pavan Sastry NVSS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Visualizations</a:t>
            </a:r>
            <a:endParaRPr sz="4400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1754460" y="699057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Copiers and Phones are the most profitable sub categories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CE549-E366-B161-7D55-E66AD361A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78" y="1353150"/>
            <a:ext cx="6901718" cy="34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6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Visualizations</a:t>
            </a:r>
            <a:endParaRPr sz="4400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1754460" y="699057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West Region has the highest sales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0377D-CB19-1ED1-653D-96F55B53B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68" y="1190713"/>
            <a:ext cx="5939883" cy="35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Visualizations</a:t>
            </a:r>
            <a:endParaRPr sz="4400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1754460" y="699057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ooks like quantity sold is same in all categories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4029E-EC51-FB97-62E3-DC19BF175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033" y="1175006"/>
            <a:ext cx="5354953" cy="36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3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Visualizations</a:t>
            </a:r>
            <a:endParaRPr sz="4400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1207008" y="699057"/>
            <a:ext cx="5673552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Furniture Category has the highest average Discount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8F8E6-28CA-6C4B-C87C-E737EEDCE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04" y="1227174"/>
            <a:ext cx="6014225" cy="367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3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Visualizations</a:t>
            </a:r>
            <a:endParaRPr sz="4400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1754460" y="699057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Copiers,Phones are the most profitable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E6DD4-818B-CADD-4345-B47D8880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05" y="1311978"/>
            <a:ext cx="7008999" cy="34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Visualizations</a:t>
            </a:r>
            <a:endParaRPr sz="4400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1754460" y="699057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Sales are from Standard Class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DBD3F-05BA-F967-1FCC-41CE7C95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34" y="1171268"/>
            <a:ext cx="6473351" cy="362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2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Visualizations</a:t>
            </a:r>
            <a:endParaRPr sz="4400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877229" y="699057"/>
            <a:ext cx="6754963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is weak positive correlation between quantity and profit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ABE02-EB59-D515-A3B0-56997B47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01" y="1282535"/>
            <a:ext cx="4211673" cy="35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6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Visualizations</a:t>
            </a:r>
            <a:endParaRPr sz="4400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1754460" y="699057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West Region has the highest total profit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04624-F25F-98B8-BCF2-F00C1772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8" y="1172471"/>
            <a:ext cx="6579219" cy="36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Visualizations</a:t>
            </a:r>
            <a:endParaRPr sz="4400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877229" y="699057"/>
            <a:ext cx="7047571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Consumer Segment contributes the most for both sales and profit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51911-44FE-648B-C611-7E49CE85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02" y="1173593"/>
            <a:ext cx="6452837" cy="36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1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Visualizations</a:t>
            </a:r>
            <a:endParaRPr sz="4400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949582" y="690980"/>
            <a:ext cx="6930112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Binders is the top selling sub category with highest quantity sold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42394-068B-334C-93B9-1031AD4E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20" y="1194500"/>
            <a:ext cx="7030436" cy="34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1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Internship Profile</a:t>
            </a:r>
            <a:endParaRPr b="1" dirty="0"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/>
          <a:srcRect t="4365" b="4365"/>
          <a:stretch/>
        </p:blipFill>
        <p:spPr>
          <a:xfrm flipH="1">
            <a:off x="4900827" y="858425"/>
            <a:ext cx="3199698" cy="374567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285;p38">
            <a:extLst>
              <a:ext uri="{FF2B5EF4-FFF2-40B4-BE49-F238E27FC236}">
                <a16:creationId xmlns:a16="http://schemas.microsoft.com/office/drawing/2014/main" id="{6E4F4B95-8488-D9AC-4FBF-B5514C52CCC0}"/>
              </a:ext>
            </a:extLst>
          </p:cNvPr>
          <p:cNvSpPr txBox="1">
            <a:spLocks/>
          </p:cNvSpPr>
          <p:nvPr/>
        </p:nvSpPr>
        <p:spPr>
          <a:xfrm>
            <a:off x="2027584" y="1551847"/>
            <a:ext cx="1786795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buFont typeface="Nunito"/>
              <a:buNone/>
            </a:pPr>
            <a:r>
              <a:rPr lang="en-US" dirty="0"/>
              <a:t>Pavan Sastry NVSS</a:t>
            </a:r>
          </a:p>
        </p:txBody>
      </p:sp>
      <p:sp>
        <p:nvSpPr>
          <p:cNvPr id="5" name="Google Shape;284;p38">
            <a:extLst>
              <a:ext uri="{FF2B5EF4-FFF2-40B4-BE49-F238E27FC236}">
                <a16:creationId xmlns:a16="http://schemas.microsoft.com/office/drawing/2014/main" id="{E469752D-DAB2-D101-7F2C-8F86682B3725}"/>
              </a:ext>
            </a:extLst>
          </p:cNvPr>
          <p:cNvSpPr txBox="1">
            <a:spLocks/>
          </p:cNvSpPr>
          <p:nvPr/>
        </p:nvSpPr>
        <p:spPr>
          <a:xfrm>
            <a:off x="220031" y="2083438"/>
            <a:ext cx="178679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r"/>
            <a:r>
              <a:rPr lang="en-IN" sz="2800" dirty="0"/>
              <a:t>E-Mail:</a:t>
            </a:r>
          </a:p>
        </p:txBody>
      </p:sp>
      <p:sp>
        <p:nvSpPr>
          <p:cNvPr id="6" name="Google Shape;284;p38">
            <a:extLst>
              <a:ext uri="{FF2B5EF4-FFF2-40B4-BE49-F238E27FC236}">
                <a16:creationId xmlns:a16="http://schemas.microsoft.com/office/drawing/2014/main" id="{07BD6316-1BC9-79BF-9B9D-180205E716CA}"/>
              </a:ext>
            </a:extLst>
          </p:cNvPr>
          <p:cNvSpPr txBox="1">
            <a:spLocks/>
          </p:cNvSpPr>
          <p:nvPr/>
        </p:nvSpPr>
        <p:spPr>
          <a:xfrm>
            <a:off x="-331799" y="2536738"/>
            <a:ext cx="233862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r"/>
            <a:r>
              <a:rPr lang="en-IN" sz="2800" dirty="0"/>
              <a:t>University:</a:t>
            </a:r>
          </a:p>
        </p:txBody>
      </p:sp>
      <p:sp>
        <p:nvSpPr>
          <p:cNvPr id="7" name="Google Shape;284;p38">
            <a:extLst>
              <a:ext uri="{FF2B5EF4-FFF2-40B4-BE49-F238E27FC236}">
                <a16:creationId xmlns:a16="http://schemas.microsoft.com/office/drawing/2014/main" id="{30E78FEB-63E2-E994-EF07-3FC51ECF89D5}"/>
              </a:ext>
            </a:extLst>
          </p:cNvPr>
          <p:cNvSpPr txBox="1">
            <a:spLocks/>
          </p:cNvSpPr>
          <p:nvPr/>
        </p:nvSpPr>
        <p:spPr>
          <a:xfrm>
            <a:off x="149088" y="2993938"/>
            <a:ext cx="185774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r"/>
            <a:r>
              <a:rPr lang="en-IN" sz="2800" dirty="0"/>
              <a:t>Domain:</a:t>
            </a:r>
          </a:p>
        </p:txBody>
      </p:sp>
      <p:sp>
        <p:nvSpPr>
          <p:cNvPr id="8" name="Google Shape;284;p38">
            <a:extLst>
              <a:ext uri="{FF2B5EF4-FFF2-40B4-BE49-F238E27FC236}">
                <a16:creationId xmlns:a16="http://schemas.microsoft.com/office/drawing/2014/main" id="{0F945A3E-5EB9-D88C-7ACB-34BD47C15C0A}"/>
              </a:ext>
            </a:extLst>
          </p:cNvPr>
          <p:cNvSpPr txBox="1">
            <a:spLocks/>
          </p:cNvSpPr>
          <p:nvPr/>
        </p:nvSpPr>
        <p:spPr>
          <a:xfrm>
            <a:off x="-506896" y="3424596"/>
            <a:ext cx="251372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r"/>
            <a:r>
              <a:rPr lang="en-IN" sz="2800" dirty="0"/>
              <a:t>Start Date:</a:t>
            </a:r>
          </a:p>
        </p:txBody>
      </p:sp>
      <p:sp>
        <p:nvSpPr>
          <p:cNvPr id="9" name="Google Shape;284;p38">
            <a:extLst>
              <a:ext uri="{FF2B5EF4-FFF2-40B4-BE49-F238E27FC236}">
                <a16:creationId xmlns:a16="http://schemas.microsoft.com/office/drawing/2014/main" id="{5260843F-6A3E-424C-8345-7FBC731914F0}"/>
              </a:ext>
            </a:extLst>
          </p:cNvPr>
          <p:cNvSpPr txBox="1">
            <a:spLocks/>
          </p:cNvSpPr>
          <p:nvPr/>
        </p:nvSpPr>
        <p:spPr>
          <a:xfrm>
            <a:off x="-159025" y="3842697"/>
            <a:ext cx="216585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r"/>
            <a:r>
              <a:rPr lang="en-IN" sz="2800" dirty="0"/>
              <a:t>End Date:</a:t>
            </a:r>
          </a:p>
        </p:txBody>
      </p:sp>
      <p:sp>
        <p:nvSpPr>
          <p:cNvPr id="11" name="Google Shape;284;p38">
            <a:extLst>
              <a:ext uri="{FF2B5EF4-FFF2-40B4-BE49-F238E27FC236}">
                <a16:creationId xmlns:a16="http://schemas.microsoft.com/office/drawing/2014/main" id="{9D9BDA6A-52D0-6136-6A9D-E65FC420A4D7}"/>
              </a:ext>
            </a:extLst>
          </p:cNvPr>
          <p:cNvSpPr txBox="1">
            <a:spLocks/>
          </p:cNvSpPr>
          <p:nvPr/>
        </p:nvSpPr>
        <p:spPr>
          <a:xfrm>
            <a:off x="566235" y="1589197"/>
            <a:ext cx="141983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r"/>
            <a:r>
              <a:rPr lang="en-IN" sz="2800" dirty="0"/>
              <a:t>Name:</a:t>
            </a:r>
          </a:p>
        </p:txBody>
      </p:sp>
      <p:sp>
        <p:nvSpPr>
          <p:cNvPr id="12" name="Google Shape;285;p38">
            <a:extLst>
              <a:ext uri="{FF2B5EF4-FFF2-40B4-BE49-F238E27FC236}">
                <a16:creationId xmlns:a16="http://schemas.microsoft.com/office/drawing/2014/main" id="{56AF4409-F687-68C4-81D7-4F23645F07B5}"/>
              </a:ext>
            </a:extLst>
          </p:cNvPr>
          <p:cNvSpPr txBox="1">
            <a:spLocks/>
          </p:cNvSpPr>
          <p:nvPr/>
        </p:nvSpPr>
        <p:spPr>
          <a:xfrm>
            <a:off x="2027584" y="2046088"/>
            <a:ext cx="2365512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buFont typeface="Nunito"/>
              <a:buNone/>
            </a:pPr>
            <a:r>
              <a:rPr lang="en-US" dirty="0"/>
              <a:t>Pavan3457.us@gmail.com</a:t>
            </a:r>
          </a:p>
        </p:txBody>
      </p:sp>
      <p:sp>
        <p:nvSpPr>
          <p:cNvPr id="13" name="Google Shape;285;p38">
            <a:extLst>
              <a:ext uri="{FF2B5EF4-FFF2-40B4-BE49-F238E27FC236}">
                <a16:creationId xmlns:a16="http://schemas.microsoft.com/office/drawing/2014/main" id="{FD3D252D-8C21-4A47-3252-E31CDB8989C3}"/>
              </a:ext>
            </a:extLst>
          </p:cNvPr>
          <p:cNvSpPr txBox="1">
            <a:spLocks/>
          </p:cNvSpPr>
          <p:nvPr/>
        </p:nvSpPr>
        <p:spPr>
          <a:xfrm>
            <a:off x="1986065" y="2499388"/>
            <a:ext cx="1910074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buFont typeface="Nunito"/>
              <a:buNone/>
            </a:pPr>
            <a:r>
              <a:rPr lang="en-US" dirty="0"/>
              <a:t>SRM University , AP</a:t>
            </a:r>
          </a:p>
        </p:txBody>
      </p:sp>
      <p:sp>
        <p:nvSpPr>
          <p:cNvPr id="14" name="Google Shape;285;p38">
            <a:extLst>
              <a:ext uri="{FF2B5EF4-FFF2-40B4-BE49-F238E27FC236}">
                <a16:creationId xmlns:a16="http://schemas.microsoft.com/office/drawing/2014/main" id="{FCFEDB36-5C93-5077-1AAD-33A0567A1504}"/>
              </a:ext>
            </a:extLst>
          </p:cNvPr>
          <p:cNvSpPr txBox="1">
            <a:spLocks/>
          </p:cNvSpPr>
          <p:nvPr/>
        </p:nvSpPr>
        <p:spPr>
          <a:xfrm>
            <a:off x="1672663" y="2977258"/>
            <a:ext cx="1786795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buFont typeface="Nunito"/>
              <a:buNone/>
            </a:pPr>
            <a:r>
              <a:rPr lang="en-US" dirty="0"/>
              <a:t>Data Analytics</a:t>
            </a:r>
          </a:p>
        </p:txBody>
      </p:sp>
      <p:sp>
        <p:nvSpPr>
          <p:cNvPr id="15" name="Google Shape;285;p38">
            <a:extLst>
              <a:ext uri="{FF2B5EF4-FFF2-40B4-BE49-F238E27FC236}">
                <a16:creationId xmlns:a16="http://schemas.microsoft.com/office/drawing/2014/main" id="{1FCBAF46-C157-5F6E-D5D1-63822BB2AB20}"/>
              </a:ext>
            </a:extLst>
          </p:cNvPr>
          <p:cNvSpPr txBox="1">
            <a:spLocks/>
          </p:cNvSpPr>
          <p:nvPr/>
        </p:nvSpPr>
        <p:spPr>
          <a:xfrm>
            <a:off x="1461302" y="3383154"/>
            <a:ext cx="1786795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buFont typeface="Nunito"/>
              <a:buNone/>
            </a:pPr>
            <a:r>
              <a:rPr lang="en-US" dirty="0"/>
              <a:t>12-06-2023</a:t>
            </a:r>
          </a:p>
        </p:txBody>
      </p:sp>
      <p:sp>
        <p:nvSpPr>
          <p:cNvPr id="16" name="Google Shape;285;p38">
            <a:extLst>
              <a:ext uri="{FF2B5EF4-FFF2-40B4-BE49-F238E27FC236}">
                <a16:creationId xmlns:a16="http://schemas.microsoft.com/office/drawing/2014/main" id="{5C0F7E0B-AF74-E47A-EAA9-CB3BC0F08F3E}"/>
              </a:ext>
            </a:extLst>
          </p:cNvPr>
          <p:cNvSpPr txBox="1">
            <a:spLocks/>
          </p:cNvSpPr>
          <p:nvPr/>
        </p:nvSpPr>
        <p:spPr>
          <a:xfrm>
            <a:off x="1499950" y="3848089"/>
            <a:ext cx="1786795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buFont typeface="Nunito"/>
              <a:buNone/>
            </a:pPr>
            <a:r>
              <a:rPr lang="en-US" dirty="0"/>
              <a:t>24-07-2023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Conclusion</a:t>
            </a:r>
            <a:endParaRPr sz="4400"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" name="Google Shape;401;p44">
            <a:extLst>
              <a:ext uri="{FF2B5EF4-FFF2-40B4-BE49-F238E27FC236}">
                <a16:creationId xmlns:a16="http://schemas.microsoft.com/office/drawing/2014/main" id="{8B00A3DA-7483-C21E-C7DF-583265348B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127" y="1066199"/>
            <a:ext cx="8237033" cy="3691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Nunito" pitchFamily="2" charset="0"/>
              </a:rPr>
              <a:t>The "Office Supplies" category stands out with the highest total sales, reflecting strong demand for everyday business essentials.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Nunito" pitchFamily="2" charset="0"/>
              </a:rPr>
              <a:t>"Phones" and "Chairs" emerge as the most profitable sub-categories, indicating potential growth areas for the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Nunito" pitchFamily="2" charset="0"/>
              </a:rPr>
              <a:t>The Central region leads in total sales, while the West region dominates in total profits.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Nunito" pitchFamily="2" charset="0"/>
              </a:rPr>
              <a:t>The "Technology" category boasts the highest average quantity sold, implying a popular choice among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Nunito" pitchFamily="2" charset="0"/>
              </a:rPr>
              <a:t>"Furniture" category offers the highest average discount, potentially attracting more customers with competitive pricing.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Nunito" pitchFamily="2" charset="0"/>
              </a:rPr>
              <a:t>The Consumer segment significantly contributes to both sales and profit, requiring targeted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09081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921834" y="174579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Conclusion</a:t>
            </a:r>
            <a:endParaRPr sz="4400"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" name="Google Shape;401;p44">
            <a:extLst>
              <a:ext uri="{FF2B5EF4-FFF2-40B4-BE49-F238E27FC236}">
                <a16:creationId xmlns:a16="http://schemas.microsoft.com/office/drawing/2014/main" id="{8B00A3DA-7483-C21E-C7DF-583265348B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128" y="838281"/>
            <a:ext cx="8237033" cy="3691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Nunito" pitchFamily="2" charset="0"/>
              </a:rPr>
              <a:t>"Standard Class" shipping mode is the most preferred choice among customers, possibly due to its cost-effectiveness.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>
                  <a:lumMod val="10000"/>
                </a:schemeClr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Nunito" pitchFamily="2" charset="0"/>
              </a:rPr>
              <a:t>There is a weak positive correlation between quantity sold and profit, implying that increasing sales may lead to higher profits.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>
                  <a:lumMod val="10000"/>
                </a:schemeClr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Nunito" pitchFamily="2" charset="0"/>
              </a:rPr>
              <a:t>The West region exhibits the highest total profit, highlighting its lucrative market potential.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>
                  <a:lumMod val="10000"/>
                </a:schemeClr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Nunito" pitchFamily="2" charset="0"/>
              </a:rPr>
              <a:t>In-depth discount analysis is essential to optimize pricing strategies and ensure sustainable profitability.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>
                  <a:lumMod val="10000"/>
                </a:schemeClr>
              </a:solidFill>
              <a:effectLst/>
              <a:latin typeface="Nunito" pitchFamily="2" charset="0"/>
            </a:endParaRPr>
          </a:p>
          <a:p>
            <a:pPr algn="l"/>
            <a:r>
              <a:rPr lang="en-US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Nunito" pitchFamily="2" charset="0"/>
              </a:rPr>
              <a:t>These insights provide valuable information to drive strategic decision-making and improve overall business performance for the Superstore.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47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w To Write A Thank You Note In Five Easy Steps">
            <a:extLst>
              <a:ext uri="{FF2B5EF4-FFF2-40B4-BE49-F238E27FC236}">
                <a16:creationId xmlns:a16="http://schemas.microsoft.com/office/drawing/2014/main" id="{8C0F40A0-2B6F-BBD8-6341-984EF57E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9128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6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7" name="Google Shape;827;p63"/>
          <p:cNvCxnSpPr>
            <a:endCxn id="828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8" name="Google Shape;828;p63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Elegant Lines Pitch Deck // 2021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9" name="Google Shape;829;p63"/>
          <p:cNvSpPr txBox="1">
            <a:spLocks noGrp="1"/>
          </p:cNvSpPr>
          <p:nvPr>
            <p:ph type="body" idx="1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https://github.com/PavanNVSS/Superstore_DA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Google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YouTube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Medium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Kaggle</a:t>
            </a:r>
            <a:endParaRPr dirty="0"/>
          </a:p>
        </p:txBody>
      </p:sp>
      <p:sp>
        <p:nvSpPr>
          <p:cNvPr id="830" name="Google Shape;830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References: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Menu of Contents:</a:t>
            </a:r>
            <a:endParaRPr b="0" dirty="0"/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By Pavan Sastry NVSS</a:t>
            </a:r>
          </a:p>
        </p:txBody>
      </p:sp>
      <p:sp>
        <p:nvSpPr>
          <p:cNvPr id="2" name="Google Shape;248;p35">
            <a:extLst>
              <a:ext uri="{FF2B5EF4-FFF2-40B4-BE49-F238E27FC236}">
                <a16:creationId xmlns:a16="http://schemas.microsoft.com/office/drawing/2014/main" id="{1B6B200C-1BFD-DEBA-E60D-3AF20FFEE0E0}"/>
              </a:ext>
            </a:extLst>
          </p:cNvPr>
          <p:cNvSpPr txBox="1">
            <a:spLocks/>
          </p:cNvSpPr>
          <p:nvPr/>
        </p:nvSpPr>
        <p:spPr>
          <a:xfrm>
            <a:off x="1005026" y="1093025"/>
            <a:ext cx="3989648" cy="89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N" dirty="0"/>
              <a:t>-Introduction</a:t>
            </a:r>
          </a:p>
        </p:txBody>
      </p:sp>
      <p:sp>
        <p:nvSpPr>
          <p:cNvPr id="3" name="Google Shape;248;p35">
            <a:extLst>
              <a:ext uri="{FF2B5EF4-FFF2-40B4-BE49-F238E27FC236}">
                <a16:creationId xmlns:a16="http://schemas.microsoft.com/office/drawing/2014/main" id="{2F5394C9-CCEE-5B01-DC63-F699DEE0D28E}"/>
              </a:ext>
            </a:extLst>
          </p:cNvPr>
          <p:cNvSpPr txBox="1">
            <a:spLocks/>
          </p:cNvSpPr>
          <p:nvPr/>
        </p:nvSpPr>
        <p:spPr>
          <a:xfrm>
            <a:off x="1442348" y="1985572"/>
            <a:ext cx="3989648" cy="89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N" dirty="0"/>
              <a:t>-Data Exploration</a:t>
            </a:r>
          </a:p>
        </p:txBody>
      </p:sp>
      <p:sp>
        <p:nvSpPr>
          <p:cNvPr id="4" name="Google Shape;248;p35">
            <a:extLst>
              <a:ext uri="{FF2B5EF4-FFF2-40B4-BE49-F238E27FC236}">
                <a16:creationId xmlns:a16="http://schemas.microsoft.com/office/drawing/2014/main" id="{B8E05016-D0EB-2AED-2FB0-105C87BA49F9}"/>
              </a:ext>
            </a:extLst>
          </p:cNvPr>
          <p:cNvSpPr txBox="1">
            <a:spLocks/>
          </p:cNvSpPr>
          <p:nvPr/>
        </p:nvSpPr>
        <p:spPr>
          <a:xfrm>
            <a:off x="1442348" y="2854669"/>
            <a:ext cx="4530175" cy="89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N" dirty="0"/>
              <a:t>-Data Visualizations</a:t>
            </a:r>
          </a:p>
        </p:txBody>
      </p:sp>
      <p:sp>
        <p:nvSpPr>
          <p:cNvPr id="5" name="Google Shape;248;p35">
            <a:extLst>
              <a:ext uri="{FF2B5EF4-FFF2-40B4-BE49-F238E27FC236}">
                <a16:creationId xmlns:a16="http://schemas.microsoft.com/office/drawing/2014/main" id="{BA7DE142-236E-0E38-9847-0793828AF549}"/>
              </a:ext>
            </a:extLst>
          </p:cNvPr>
          <p:cNvSpPr txBox="1">
            <a:spLocks/>
          </p:cNvSpPr>
          <p:nvPr/>
        </p:nvSpPr>
        <p:spPr>
          <a:xfrm>
            <a:off x="794280" y="3731999"/>
            <a:ext cx="3989648" cy="89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N" dirty="0"/>
              <a:t>-Conclusion</a:t>
            </a:r>
          </a:p>
        </p:txBody>
      </p:sp>
      <p:grpSp>
        <p:nvGrpSpPr>
          <p:cNvPr id="6" name="Google Shape;546;p52">
            <a:extLst>
              <a:ext uri="{FF2B5EF4-FFF2-40B4-BE49-F238E27FC236}">
                <a16:creationId xmlns:a16="http://schemas.microsoft.com/office/drawing/2014/main" id="{3F5EF619-02E9-4A34-A46E-98E39C695738}"/>
              </a:ext>
            </a:extLst>
          </p:cNvPr>
          <p:cNvGrpSpPr/>
          <p:nvPr/>
        </p:nvGrpSpPr>
        <p:grpSpPr>
          <a:xfrm>
            <a:off x="733669" y="1390979"/>
            <a:ext cx="271357" cy="356057"/>
            <a:chOff x="-46007225" y="3937825"/>
            <a:chExt cx="229225" cy="300775"/>
          </a:xfrm>
        </p:grpSpPr>
        <p:sp>
          <p:nvSpPr>
            <p:cNvPr id="7" name="Google Shape;547;p52">
              <a:extLst>
                <a:ext uri="{FF2B5EF4-FFF2-40B4-BE49-F238E27FC236}">
                  <a16:creationId xmlns:a16="http://schemas.microsoft.com/office/drawing/2014/main" id="{7EFB3CF5-72DA-0A80-70DB-75B8BF7E21A4}"/>
                </a:ext>
              </a:extLst>
            </p:cNvPr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8;p52">
              <a:extLst>
                <a:ext uri="{FF2B5EF4-FFF2-40B4-BE49-F238E27FC236}">
                  <a16:creationId xmlns:a16="http://schemas.microsoft.com/office/drawing/2014/main" id="{07AB15F7-83A6-59D0-DEBB-9EAB0A01C731}"/>
                </a:ext>
              </a:extLst>
            </p:cNvPr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52">
              <a:extLst>
                <a:ext uri="{FF2B5EF4-FFF2-40B4-BE49-F238E27FC236}">
                  <a16:creationId xmlns:a16="http://schemas.microsoft.com/office/drawing/2014/main" id="{E967B83F-1ED7-FDB6-52C5-B07A47631317}"/>
                </a:ext>
              </a:extLst>
            </p:cNvPr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;p52">
              <a:extLst>
                <a:ext uri="{FF2B5EF4-FFF2-40B4-BE49-F238E27FC236}">
                  <a16:creationId xmlns:a16="http://schemas.microsoft.com/office/drawing/2014/main" id="{2F2DE068-4311-DA31-ED2E-C0F5ACD12DF1}"/>
                </a:ext>
              </a:extLst>
            </p:cNvPr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1;p52">
              <a:extLst>
                <a:ext uri="{FF2B5EF4-FFF2-40B4-BE49-F238E27FC236}">
                  <a16:creationId xmlns:a16="http://schemas.microsoft.com/office/drawing/2014/main" id="{692F25EC-3618-9B40-0176-568CB6BFF163}"/>
                </a:ext>
              </a:extLst>
            </p:cNvPr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2;p52">
              <a:extLst>
                <a:ext uri="{FF2B5EF4-FFF2-40B4-BE49-F238E27FC236}">
                  <a16:creationId xmlns:a16="http://schemas.microsoft.com/office/drawing/2014/main" id="{5854BDA0-A4D2-4CBE-B870-31345DFBA4F9}"/>
                </a:ext>
              </a:extLst>
            </p:cNvPr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3;p52">
              <a:extLst>
                <a:ext uri="{FF2B5EF4-FFF2-40B4-BE49-F238E27FC236}">
                  <a16:creationId xmlns:a16="http://schemas.microsoft.com/office/drawing/2014/main" id="{0B51A362-A7F4-C39E-AB66-C769C2395EEB}"/>
                </a:ext>
              </a:extLst>
            </p:cNvPr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4;p52">
              <a:extLst>
                <a:ext uri="{FF2B5EF4-FFF2-40B4-BE49-F238E27FC236}">
                  <a16:creationId xmlns:a16="http://schemas.microsoft.com/office/drawing/2014/main" id="{AE9657C3-C2AA-5AD3-798C-CE6DF0A9BEA9}"/>
                </a:ext>
              </a:extLst>
            </p:cNvPr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5;p52">
              <a:extLst>
                <a:ext uri="{FF2B5EF4-FFF2-40B4-BE49-F238E27FC236}">
                  <a16:creationId xmlns:a16="http://schemas.microsoft.com/office/drawing/2014/main" id="{89D26433-D272-F0C6-2BA8-83764BAB61E3}"/>
                </a:ext>
              </a:extLst>
            </p:cNvPr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6;p52">
              <a:extLst>
                <a:ext uri="{FF2B5EF4-FFF2-40B4-BE49-F238E27FC236}">
                  <a16:creationId xmlns:a16="http://schemas.microsoft.com/office/drawing/2014/main" id="{F1678426-6E5D-5742-DC98-BA3EFC525ACD}"/>
                </a:ext>
              </a:extLst>
            </p:cNvPr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546;p52">
            <a:extLst>
              <a:ext uri="{FF2B5EF4-FFF2-40B4-BE49-F238E27FC236}">
                <a16:creationId xmlns:a16="http://schemas.microsoft.com/office/drawing/2014/main" id="{8131089E-5615-7274-FD3D-F1E0C57DE201}"/>
              </a:ext>
            </a:extLst>
          </p:cNvPr>
          <p:cNvGrpSpPr/>
          <p:nvPr/>
        </p:nvGrpSpPr>
        <p:grpSpPr>
          <a:xfrm>
            <a:off x="712671" y="2266206"/>
            <a:ext cx="271357" cy="356057"/>
            <a:chOff x="-46007225" y="3937825"/>
            <a:chExt cx="229225" cy="300775"/>
          </a:xfrm>
        </p:grpSpPr>
        <p:sp>
          <p:nvSpPr>
            <p:cNvPr id="18" name="Google Shape;547;p52">
              <a:extLst>
                <a:ext uri="{FF2B5EF4-FFF2-40B4-BE49-F238E27FC236}">
                  <a16:creationId xmlns:a16="http://schemas.microsoft.com/office/drawing/2014/main" id="{0E85AB01-582E-C2AC-485F-DA538A62138B}"/>
                </a:ext>
              </a:extLst>
            </p:cNvPr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8;p52">
              <a:extLst>
                <a:ext uri="{FF2B5EF4-FFF2-40B4-BE49-F238E27FC236}">
                  <a16:creationId xmlns:a16="http://schemas.microsoft.com/office/drawing/2014/main" id="{4143B7EE-0457-FDAA-9B01-C088CB7A2C41}"/>
                </a:ext>
              </a:extLst>
            </p:cNvPr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9;p52">
              <a:extLst>
                <a:ext uri="{FF2B5EF4-FFF2-40B4-BE49-F238E27FC236}">
                  <a16:creationId xmlns:a16="http://schemas.microsoft.com/office/drawing/2014/main" id="{8DBCC368-3AAF-0B79-B29B-51804C62339D}"/>
                </a:ext>
              </a:extLst>
            </p:cNvPr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0;p52">
              <a:extLst>
                <a:ext uri="{FF2B5EF4-FFF2-40B4-BE49-F238E27FC236}">
                  <a16:creationId xmlns:a16="http://schemas.microsoft.com/office/drawing/2014/main" id="{B736FD29-DADE-071D-E597-A961B12D6217}"/>
                </a:ext>
              </a:extLst>
            </p:cNvPr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1;p52">
              <a:extLst>
                <a:ext uri="{FF2B5EF4-FFF2-40B4-BE49-F238E27FC236}">
                  <a16:creationId xmlns:a16="http://schemas.microsoft.com/office/drawing/2014/main" id="{0D9F4161-DA0C-0C73-188F-20E89E991645}"/>
                </a:ext>
              </a:extLst>
            </p:cNvPr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2;p52">
              <a:extLst>
                <a:ext uri="{FF2B5EF4-FFF2-40B4-BE49-F238E27FC236}">
                  <a16:creationId xmlns:a16="http://schemas.microsoft.com/office/drawing/2014/main" id="{E0155696-4740-8AFB-B87F-65EDE119F700}"/>
                </a:ext>
              </a:extLst>
            </p:cNvPr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3;p52">
              <a:extLst>
                <a:ext uri="{FF2B5EF4-FFF2-40B4-BE49-F238E27FC236}">
                  <a16:creationId xmlns:a16="http://schemas.microsoft.com/office/drawing/2014/main" id="{E9618904-4690-DEB6-83B5-E4E66BADE0C7}"/>
                </a:ext>
              </a:extLst>
            </p:cNvPr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4;p52">
              <a:extLst>
                <a:ext uri="{FF2B5EF4-FFF2-40B4-BE49-F238E27FC236}">
                  <a16:creationId xmlns:a16="http://schemas.microsoft.com/office/drawing/2014/main" id="{E9EB97AB-6234-31A1-8686-8512187E8547}"/>
                </a:ext>
              </a:extLst>
            </p:cNvPr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5;p52">
              <a:extLst>
                <a:ext uri="{FF2B5EF4-FFF2-40B4-BE49-F238E27FC236}">
                  <a16:creationId xmlns:a16="http://schemas.microsoft.com/office/drawing/2014/main" id="{574C5966-661E-950A-0BD5-B418529E99AF}"/>
                </a:ext>
              </a:extLst>
            </p:cNvPr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6;p52">
              <a:extLst>
                <a:ext uri="{FF2B5EF4-FFF2-40B4-BE49-F238E27FC236}">
                  <a16:creationId xmlns:a16="http://schemas.microsoft.com/office/drawing/2014/main" id="{D188939F-D152-5A91-B63C-F83CE209560F}"/>
                </a:ext>
              </a:extLst>
            </p:cNvPr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46;p52">
            <a:extLst>
              <a:ext uri="{FF2B5EF4-FFF2-40B4-BE49-F238E27FC236}">
                <a16:creationId xmlns:a16="http://schemas.microsoft.com/office/drawing/2014/main" id="{B3DFD539-2B69-8E9F-6F30-FE06AE98AE12}"/>
              </a:ext>
            </a:extLst>
          </p:cNvPr>
          <p:cNvGrpSpPr/>
          <p:nvPr/>
        </p:nvGrpSpPr>
        <p:grpSpPr>
          <a:xfrm>
            <a:off x="728504" y="3191640"/>
            <a:ext cx="271357" cy="356057"/>
            <a:chOff x="-46007225" y="3937825"/>
            <a:chExt cx="229225" cy="300775"/>
          </a:xfrm>
        </p:grpSpPr>
        <p:sp>
          <p:nvSpPr>
            <p:cNvPr id="29" name="Google Shape;547;p52">
              <a:extLst>
                <a:ext uri="{FF2B5EF4-FFF2-40B4-BE49-F238E27FC236}">
                  <a16:creationId xmlns:a16="http://schemas.microsoft.com/office/drawing/2014/main" id="{4410011F-241D-F341-A7A7-0A10D04BEFD3}"/>
                </a:ext>
              </a:extLst>
            </p:cNvPr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8;p52">
              <a:extLst>
                <a:ext uri="{FF2B5EF4-FFF2-40B4-BE49-F238E27FC236}">
                  <a16:creationId xmlns:a16="http://schemas.microsoft.com/office/drawing/2014/main" id="{C927D122-A61D-DBCE-49FF-C27BB3504FDC}"/>
                </a:ext>
              </a:extLst>
            </p:cNvPr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9;p52">
              <a:extLst>
                <a:ext uri="{FF2B5EF4-FFF2-40B4-BE49-F238E27FC236}">
                  <a16:creationId xmlns:a16="http://schemas.microsoft.com/office/drawing/2014/main" id="{DA2F484D-363C-28B7-2289-B66823750CCD}"/>
                </a:ext>
              </a:extLst>
            </p:cNvPr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0;p52">
              <a:extLst>
                <a:ext uri="{FF2B5EF4-FFF2-40B4-BE49-F238E27FC236}">
                  <a16:creationId xmlns:a16="http://schemas.microsoft.com/office/drawing/2014/main" id="{C9B9BD4B-09AD-C6FB-60EE-456714E555AC}"/>
                </a:ext>
              </a:extLst>
            </p:cNvPr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1;p52">
              <a:extLst>
                <a:ext uri="{FF2B5EF4-FFF2-40B4-BE49-F238E27FC236}">
                  <a16:creationId xmlns:a16="http://schemas.microsoft.com/office/drawing/2014/main" id="{BA234834-6332-2695-C942-8104D11E2759}"/>
                </a:ext>
              </a:extLst>
            </p:cNvPr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2;p52">
              <a:extLst>
                <a:ext uri="{FF2B5EF4-FFF2-40B4-BE49-F238E27FC236}">
                  <a16:creationId xmlns:a16="http://schemas.microsoft.com/office/drawing/2014/main" id="{9B8F76E4-84BD-2829-59F4-EB83DFFE8C93}"/>
                </a:ext>
              </a:extLst>
            </p:cNvPr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3;p52">
              <a:extLst>
                <a:ext uri="{FF2B5EF4-FFF2-40B4-BE49-F238E27FC236}">
                  <a16:creationId xmlns:a16="http://schemas.microsoft.com/office/drawing/2014/main" id="{1E68E1B2-3531-CF4E-CE5D-7544CF2C8F32}"/>
                </a:ext>
              </a:extLst>
            </p:cNvPr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4;p52">
              <a:extLst>
                <a:ext uri="{FF2B5EF4-FFF2-40B4-BE49-F238E27FC236}">
                  <a16:creationId xmlns:a16="http://schemas.microsoft.com/office/drawing/2014/main" id="{A3FF9F45-638C-9EE1-EB0E-3FFBBEC4EAAD}"/>
                </a:ext>
              </a:extLst>
            </p:cNvPr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5;p52">
              <a:extLst>
                <a:ext uri="{FF2B5EF4-FFF2-40B4-BE49-F238E27FC236}">
                  <a16:creationId xmlns:a16="http://schemas.microsoft.com/office/drawing/2014/main" id="{E82E488B-0589-846D-B124-C63071F3EB1E}"/>
                </a:ext>
              </a:extLst>
            </p:cNvPr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6;p52">
              <a:extLst>
                <a:ext uri="{FF2B5EF4-FFF2-40B4-BE49-F238E27FC236}">
                  <a16:creationId xmlns:a16="http://schemas.microsoft.com/office/drawing/2014/main" id="{CEDB9B88-00FC-EB56-9E07-409F3FCC7DFF}"/>
                </a:ext>
              </a:extLst>
            </p:cNvPr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46;p52">
            <a:extLst>
              <a:ext uri="{FF2B5EF4-FFF2-40B4-BE49-F238E27FC236}">
                <a16:creationId xmlns:a16="http://schemas.microsoft.com/office/drawing/2014/main" id="{ED674EBF-84EB-E852-9B4D-CEEF1E514409}"/>
              </a:ext>
            </a:extLst>
          </p:cNvPr>
          <p:cNvGrpSpPr/>
          <p:nvPr/>
        </p:nvGrpSpPr>
        <p:grpSpPr>
          <a:xfrm>
            <a:off x="712671" y="3984419"/>
            <a:ext cx="271357" cy="356057"/>
            <a:chOff x="-46007225" y="3937825"/>
            <a:chExt cx="229225" cy="300775"/>
          </a:xfrm>
        </p:grpSpPr>
        <p:sp>
          <p:nvSpPr>
            <p:cNvPr id="40" name="Google Shape;547;p52">
              <a:extLst>
                <a:ext uri="{FF2B5EF4-FFF2-40B4-BE49-F238E27FC236}">
                  <a16:creationId xmlns:a16="http://schemas.microsoft.com/office/drawing/2014/main" id="{7775A45A-1FD0-3F99-3136-E8066E6E6848}"/>
                </a:ext>
              </a:extLst>
            </p:cNvPr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8;p52">
              <a:extLst>
                <a:ext uri="{FF2B5EF4-FFF2-40B4-BE49-F238E27FC236}">
                  <a16:creationId xmlns:a16="http://schemas.microsoft.com/office/drawing/2014/main" id="{F8788E01-FA39-A13D-E722-3CC6A743E040}"/>
                </a:ext>
              </a:extLst>
            </p:cNvPr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9;p52">
              <a:extLst>
                <a:ext uri="{FF2B5EF4-FFF2-40B4-BE49-F238E27FC236}">
                  <a16:creationId xmlns:a16="http://schemas.microsoft.com/office/drawing/2014/main" id="{1FF0FA0F-99B7-9CCC-170A-B31B4263A47D}"/>
                </a:ext>
              </a:extLst>
            </p:cNvPr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0;p52">
              <a:extLst>
                <a:ext uri="{FF2B5EF4-FFF2-40B4-BE49-F238E27FC236}">
                  <a16:creationId xmlns:a16="http://schemas.microsoft.com/office/drawing/2014/main" id="{5B53B0A9-6A7D-9077-A2ED-28C7CAB2A72B}"/>
                </a:ext>
              </a:extLst>
            </p:cNvPr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1;p52">
              <a:extLst>
                <a:ext uri="{FF2B5EF4-FFF2-40B4-BE49-F238E27FC236}">
                  <a16:creationId xmlns:a16="http://schemas.microsoft.com/office/drawing/2014/main" id="{E4978990-69DF-F256-97B3-8B539DD3E474}"/>
                </a:ext>
              </a:extLst>
            </p:cNvPr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2;p52">
              <a:extLst>
                <a:ext uri="{FF2B5EF4-FFF2-40B4-BE49-F238E27FC236}">
                  <a16:creationId xmlns:a16="http://schemas.microsoft.com/office/drawing/2014/main" id="{FBEF6F9A-1533-96EF-CEFF-ECCCF240174E}"/>
                </a:ext>
              </a:extLst>
            </p:cNvPr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3;p52">
              <a:extLst>
                <a:ext uri="{FF2B5EF4-FFF2-40B4-BE49-F238E27FC236}">
                  <a16:creationId xmlns:a16="http://schemas.microsoft.com/office/drawing/2014/main" id="{5976F3EF-1160-23F5-C693-90AC7B019215}"/>
                </a:ext>
              </a:extLst>
            </p:cNvPr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4;p52">
              <a:extLst>
                <a:ext uri="{FF2B5EF4-FFF2-40B4-BE49-F238E27FC236}">
                  <a16:creationId xmlns:a16="http://schemas.microsoft.com/office/drawing/2014/main" id="{4D3318F0-3874-2DC9-305F-2B146DE62753}"/>
                </a:ext>
              </a:extLst>
            </p:cNvPr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5;p52">
              <a:extLst>
                <a:ext uri="{FF2B5EF4-FFF2-40B4-BE49-F238E27FC236}">
                  <a16:creationId xmlns:a16="http://schemas.microsoft.com/office/drawing/2014/main" id="{3232D5FF-73FD-AEBF-EC77-88C6810FCA3E}"/>
                </a:ext>
              </a:extLst>
            </p:cNvPr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6;p52">
              <a:extLst>
                <a:ext uri="{FF2B5EF4-FFF2-40B4-BE49-F238E27FC236}">
                  <a16:creationId xmlns:a16="http://schemas.microsoft.com/office/drawing/2014/main" id="{BF104A70-464A-6277-B010-D3E9B87C10F2}"/>
                </a:ext>
              </a:extLst>
            </p:cNvPr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Exploring Superstore data for insights using pandas and seaborn</a:t>
            </a:r>
            <a:endParaRPr dirty="0"/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9"/>
          <p:cNvCxnSpPr>
            <a:endCxn id="30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9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7ACFD-39B2-FFAB-AEA2-0BF67BB5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56" y="841219"/>
            <a:ext cx="4778887" cy="1560005"/>
          </a:xfrm>
          <a:prstGeom prst="rect">
            <a:avLst/>
          </a:prstGeom>
        </p:spPr>
      </p:pic>
      <p:sp>
        <p:nvSpPr>
          <p:cNvPr id="8" name="Google Shape;249;p35">
            <a:extLst>
              <a:ext uri="{FF2B5EF4-FFF2-40B4-BE49-F238E27FC236}">
                <a16:creationId xmlns:a16="http://schemas.microsoft.com/office/drawing/2014/main" id="{7FA46703-8264-7B83-35CF-B35EDABE17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8587" y="2736058"/>
            <a:ext cx="6386823" cy="1321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 this analysis , the Python libraries pandas , matplotlib and seaborn have been imported to manipulate and visualize data. The Dataset has been successfully loaded into a Data frame variable named “df” for further exploration.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20000" y="2195100"/>
            <a:ext cx="5383434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Understanding Superstore Insights with usage of methods like “info” and “describe”</a:t>
            </a:r>
            <a:endParaRPr dirty="0"/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3840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9"/>
          <p:cNvCxnSpPr>
            <a:endCxn id="30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9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56784-FFE9-721C-5235-7FB005A75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3" y="1595960"/>
            <a:ext cx="2844225" cy="3034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86AE03-A9D1-BC71-6D31-070294465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259" y="205189"/>
            <a:ext cx="4892464" cy="2781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186F9-5C67-4B3E-DF1E-588A70911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086" y="3021741"/>
            <a:ext cx="3920558" cy="267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5F13CE-EE5A-1313-7B63-573519DB5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544" y="3289672"/>
            <a:ext cx="3920559" cy="14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20000" y="2171256"/>
            <a:ext cx="59856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Visualizations</a:t>
            </a:r>
            <a:endParaRPr dirty="0"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Visualizing Superstore Data: Gaining Insights with Seaborn and Matplotlib.</a:t>
            </a:r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9600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77229" y="298668"/>
            <a:ext cx="6579219" cy="80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Visualizations</a:t>
            </a:r>
            <a:endParaRPr sz="4400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1754460" y="699057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category has the highest total sales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By Pavan Sastry NVSS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71949-3FA3-DC8A-F396-60364512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83" y="1223419"/>
            <a:ext cx="6977609" cy="36214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562</Words>
  <Application>Microsoft Office PowerPoint</Application>
  <PresentationFormat>On-screen Show (16:9)</PresentationFormat>
  <Paragraphs>97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Nunito</vt:lpstr>
      <vt:lpstr>Roboto Condensed Light</vt:lpstr>
      <vt:lpstr>Abril Fatface</vt:lpstr>
      <vt:lpstr>Arial</vt:lpstr>
      <vt:lpstr>Elegant Lines Pitch Deck by Slidesgo</vt:lpstr>
      <vt:lpstr>Analysis of Superstore</vt:lpstr>
      <vt:lpstr>Internship Profile</vt:lpstr>
      <vt:lpstr>Menu of Contents:</vt:lpstr>
      <vt:lpstr>Introduction</vt:lpstr>
      <vt:lpstr>PowerPoint Presentation</vt:lpstr>
      <vt:lpstr>Data Exploration</vt:lpstr>
      <vt:lpstr>PowerPoint Presentation</vt:lpstr>
      <vt:lpstr>Data Visualizations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Conclusion</vt:lpstr>
      <vt:lpstr>Conclusion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Superstore</dc:title>
  <cp:lastModifiedBy>N Pavan VSSS</cp:lastModifiedBy>
  <cp:revision>8</cp:revision>
  <dcterms:modified xsi:type="dcterms:W3CDTF">2023-07-23T18:18:25Z</dcterms:modified>
</cp:coreProperties>
</file>