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1" r:id="rId6"/>
    <p:sldId id="300" r:id="rId7"/>
    <p:sldId id="308" r:id="rId8"/>
    <p:sldId id="302" r:id="rId9"/>
    <p:sldId id="303" r:id="rId10"/>
    <p:sldId id="304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unakbanik/ted-talks/version/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84558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Predicting Majority Rating of TED Talks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Pavan Poosarla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Springboard Capstone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0DEE91-8B68-4412-9A60-05254465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7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F934-87E8-4DEB-9CD7-2970DC0D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F39A-0263-4CD2-B5D8-AEB3DC0B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the most prominent audience rating to a TED talk based on the transcript of the talk and available metadata</a:t>
            </a:r>
          </a:p>
          <a:p>
            <a:endParaRPr lang="en-US" dirty="0"/>
          </a:p>
          <a:p>
            <a:r>
              <a:rPr lang="en-US" dirty="0"/>
              <a:t>Data Set : Transcripts and metadata on 2550 talks till Sep, 2017</a:t>
            </a:r>
          </a:p>
          <a:p>
            <a:r>
              <a:rPr lang="en-US" dirty="0"/>
              <a:t>Source : </a:t>
            </a:r>
            <a:r>
              <a:rPr lang="en-US" u="sng" dirty="0">
                <a:hlinkClick r:id="rId2"/>
              </a:rPr>
              <a:t>https://www.kaggle.com/rounakbanik/ted-talks/version/3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56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Set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1DE96EC-EBCE-4712-AC83-37F6FD6CE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500445"/>
              </p:ext>
            </p:extLst>
          </p:nvPr>
        </p:nvGraphicFramePr>
        <p:xfrm>
          <a:off x="5999729" y="2104563"/>
          <a:ext cx="5155951" cy="366071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188351">
                  <a:extLst>
                    <a:ext uri="{9D8B030D-6E8A-4147-A177-3AD203B41FA5}">
                      <a16:colId xmlns:a16="http://schemas.microsoft.com/office/drawing/2014/main" val="271414001"/>
                    </a:ext>
                  </a:extLst>
                </a:gridCol>
                <a:gridCol w="3967600">
                  <a:extLst>
                    <a:ext uri="{9D8B030D-6E8A-4147-A177-3AD203B41FA5}">
                      <a16:colId xmlns:a16="http://schemas.microsoft.com/office/drawing/2014/main" val="33000881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56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first-level comments on the talk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971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short note about the talk, usually 1-2 sentences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8893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 seconds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0049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event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Event the talk was presented 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2518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film_date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Unix timestamp of the filming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77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languages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languages talk is available 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2582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main_speaker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Speaker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728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Official name of TED talk, including speaker and 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656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num_speaker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speakers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194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published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Unix timestamp of when talk appeared on ted.com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31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ratings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stringified dictionary of the various ratings given to the talk (inspiring, fascinating, jaw dropping, etc.)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0964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related_tags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list of dictionaries of recommended talks to watch next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9160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speaker_occupation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occupation of the main speaker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2005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themes associated with the talk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384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title of the talk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8253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URL of the talk. This is common column with transcripts file, used for merging the two files 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097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views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number of views on the talk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5907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CD67FE-75B4-402C-B817-DF7F02DDE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96842"/>
              </p:ext>
            </p:extLst>
          </p:nvPr>
        </p:nvGraphicFramePr>
        <p:xfrm>
          <a:off x="1097280" y="4536424"/>
          <a:ext cx="4325443" cy="122885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96934">
                  <a:extLst>
                    <a:ext uri="{9D8B030D-6E8A-4147-A177-3AD203B41FA5}">
                      <a16:colId xmlns:a16="http://schemas.microsoft.com/office/drawing/2014/main" val="1278920590"/>
                    </a:ext>
                  </a:extLst>
                </a:gridCol>
                <a:gridCol w="3328509">
                  <a:extLst>
                    <a:ext uri="{9D8B030D-6E8A-4147-A177-3AD203B41FA5}">
                      <a16:colId xmlns:a16="http://schemas.microsoft.com/office/drawing/2014/main" val="2815115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7583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transcript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is the transcript of the talk. Text is not divided into paragraphs. It includes comments and audience reactions in parenthesis. For example (Applause), (Laughter), etc.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8630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URL link of the talk. This is the common column with the ted_main.csv used to merge both files 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3952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7D5EAC-E3A8-4C86-A8CA-208EAC973091}"/>
              </a:ext>
            </a:extLst>
          </p:cNvPr>
          <p:cNvSpPr txBox="1"/>
          <p:nvPr/>
        </p:nvSpPr>
        <p:spPr>
          <a:xfrm>
            <a:off x="1097280" y="2505670"/>
            <a:ext cx="4325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ted_main.csv : </a:t>
            </a:r>
            <a:r>
              <a:rPr lang="en-US" dirty="0"/>
              <a:t>Metadata on TED talks</a:t>
            </a:r>
          </a:p>
          <a:p>
            <a:endParaRPr lang="en-US" dirty="0"/>
          </a:p>
          <a:p>
            <a:r>
              <a:rPr lang="en-US" i="1" dirty="0"/>
              <a:t>transcripts.csv : </a:t>
            </a:r>
            <a:r>
              <a:rPr lang="en-US" dirty="0"/>
              <a:t>Transcript of the talks 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Preparation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1DE96EC-EBCE-4712-AC83-37F6FD6CE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783449"/>
              </p:ext>
            </p:extLst>
          </p:nvPr>
        </p:nvGraphicFramePr>
        <p:xfrm>
          <a:off x="5999729" y="2104563"/>
          <a:ext cx="5155951" cy="366071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188351">
                  <a:extLst>
                    <a:ext uri="{9D8B030D-6E8A-4147-A177-3AD203B41FA5}">
                      <a16:colId xmlns:a16="http://schemas.microsoft.com/office/drawing/2014/main" val="271414001"/>
                    </a:ext>
                  </a:extLst>
                </a:gridCol>
                <a:gridCol w="3967600">
                  <a:extLst>
                    <a:ext uri="{9D8B030D-6E8A-4147-A177-3AD203B41FA5}">
                      <a16:colId xmlns:a16="http://schemas.microsoft.com/office/drawing/2014/main" val="33000881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56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comments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 of first-level comments on the talk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971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description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A short note about the talk, usually 1-2 sentences 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8893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 seconds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0049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event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Event the talk was presented 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2518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 err="1">
                          <a:effectLst/>
                        </a:rPr>
                        <a:t>film_date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Unix timestamp of the filming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77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languages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Number of languages talk is available in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2582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 err="1">
                          <a:effectLst/>
                        </a:rPr>
                        <a:t>main_speaker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Main Speaker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728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name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Official name of TED talk, including speaker and title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656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>
                          <a:effectLst/>
                        </a:rPr>
                        <a:t>num_speaker</a:t>
                      </a:r>
                      <a:endParaRPr lang="en-US" sz="1100" strike="sngStrike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Number of speakers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194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published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Unix timestamp of when talk appeared on ted.com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31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ratings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stringified dictionary of the various ratings given to the talk (inspiring, fascinating, jaw dropping, etc.)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0964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 err="1">
                          <a:effectLst/>
                        </a:rPr>
                        <a:t>related_tags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A list of dictionaries of recommended talks to watch next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9160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 err="1">
                          <a:effectLst/>
                        </a:rPr>
                        <a:t>speaker_occupation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The occupation of the main speaker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2005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themes associated with the talk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384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title of the talk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8253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URL of the talk. This is common column with transcripts file, used for merging the two files 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097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views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number of views on the talk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5907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CD67FE-75B4-402C-B817-DF7F02DDE1FB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4536424"/>
          <a:ext cx="4325443" cy="122885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96934">
                  <a:extLst>
                    <a:ext uri="{9D8B030D-6E8A-4147-A177-3AD203B41FA5}">
                      <a16:colId xmlns:a16="http://schemas.microsoft.com/office/drawing/2014/main" val="1278920590"/>
                    </a:ext>
                  </a:extLst>
                </a:gridCol>
                <a:gridCol w="3328509">
                  <a:extLst>
                    <a:ext uri="{9D8B030D-6E8A-4147-A177-3AD203B41FA5}">
                      <a16:colId xmlns:a16="http://schemas.microsoft.com/office/drawing/2014/main" val="2815115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7583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transcript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is the transcript of the talk. Text is not divided into paragraphs. It includes comments and audience reactions in parenthesis. For example (Applause), (Laughter), etc.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8630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URL link of the talk. This is the common column with the ted_main.csv used to merge both files 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3952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7D5EAC-E3A8-4C86-A8CA-208EAC973091}"/>
              </a:ext>
            </a:extLst>
          </p:cNvPr>
          <p:cNvSpPr txBox="1"/>
          <p:nvPr/>
        </p:nvSpPr>
        <p:spPr>
          <a:xfrm>
            <a:off x="1164392" y="2104563"/>
            <a:ext cx="432544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700" dirty="0">
                <a:solidFill>
                  <a:srgbClr val="000000"/>
                </a:solidFill>
                <a:latin typeface="Franklin Gothic Book" panose="020F0502020204030204"/>
              </a:rPr>
              <a:t>Join </a:t>
            </a:r>
            <a:r>
              <a:rPr kumimoji="0" lang="en-US" sz="17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ted_main.csv </a:t>
            </a:r>
            <a:r>
              <a:rPr kumimoji="0" lang="en-US" sz="17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and </a:t>
            </a:r>
            <a:r>
              <a:rPr kumimoji="0" lang="en-US" sz="17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transcripts.csv </a:t>
            </a:r>
            <a:r>
              <a:rPr kumimoji="0" lang="en-US" sz="17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on </a:t>
            </a:r>
            <a:r>
              <a:rPr kumimoji="0" lang="en-US" sz="17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url</a:t>
            </a:r>
            <a:endParaRPr kumimoji="0" lang="en-US" sz="17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700" dirty="0">
                <a:solidFill>
                  <a:srgbClr val="000000"/>
                </a:solidFill>
                <a:latin typeface="Franklin Gothic Book" panose="020F0502020204030204"/>
              </a:rPr>
              <a:t>Drop talks with more than 1 speaker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700" dirty="0">
                <a:solidFill>
                  <a:srgbClr val="000000"/>
                </a:solidFill>
                <a:latin typeface="Franklin Gothic Book" panose="020F0502020204030204"/>
              </a:rPr>
              <a:t>Extract new columns for </a:t>
            </a:r>
            <a:r>
              <a:rPr lang="en-US" sz="1700" b="1" i="1" dirty="0" err="1">
                <a:solidFill>
                  <a:srgbClr val="000000"/>
                </a:solidFill>
                <a:latin typeface="Franklin Gothic Book" panose="020F0502020204030204"/>
              </a:rPr>
              <a:t>sentence_count</a:t>
            </a:r>
            <a:r>
              <a:rPr lang="en-US" sz="1700" b="1" i="1" dirty="0">
                <a:solidFill>
                  <a:srgbClr val="000000"/>
                </a:solidFill>
                <a:latin typeface="Franklin Gothic Book" panose="020F0502020204030204"/>
              </a:rPr>
              <a:t>, </a:t>
            </a:r>
            <a:r>
              <a:rPr lang="en-US" sz="1700" b="1" i="1" dirty="0" err="1">
                <a:solidFill>
                  <a:srgbClr val="000000"/>
                </a:solidFill>
                <a:latin typeface="Franklin Gothic Book" panose="020F0502020204030204"/>
              </a:rPr>
              <a:t>word_count</a:t>
            </a:r>
            <a:r>
              <a:rPr lang="en-US" sz="1700" b="1" i="1" dirty="0">
                <a:solidFill>
                  <a:srgbClr val="000000"/>
                </a:solidFill>
                <a:latin typeface="Franklin Gothic Book" panose="020F0502020204030204"/>
              </a:rPr>
              <a:t>, </a:t>
            </a:r>
            <a:r>
              <a:rPr lang="en-US" sz="1700" b="1" i="1" dirty="0" err="1">
                <a:solidFill>
                  <a:srgbClr val="000000"/>
                </a:solidFill>
                <a:latin typeface="Franklin Gothic Book" panose="020F0502020204030204"/>
              </a:rPr>
              <a:t>max_rating</a:t>
            </a:r>
            <a:r>
              <a:rPr lang="en-US" sz="1700" b="1" i="1" dirty="0">
                <a:solidFill>
                  <a:srgbClr val="000000"/>
                </a:solidFill>
                <a:latin typeface="Franklin Gothic Book" panose="020F0502020204030204"/>
              </a:rPr>
              <a:t>. </a:t>
            </a:r>
            <a:r>
              <a:rPr lang="en-US" sz="1700" dirty="0">
                <a:solidFill>
                  <a:srgbClr val="000000"/>
                </a:solidFill>
                <a:latin typeface="Franklin Gothic Book" panose="020F0502020204030204"/>
              </a:rPr>
              <a:t>One hot encoding for ratings</a:t>
            </a:r>
            <a:endParaRPr lang="en-US" sz="1700" i="1" dirty="0">
              <a:solidFill>
                <a:srgbClr val="000000"/>
              </a:solidFill>
              <a:latin typeface="Franklin Gothic Book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7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Add columns for most common </a:t>
            </a:r>
            <a:r>
              <a:rPr kumimoji="0" lang="en-US" sz="17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tags</a:t>
            </a:r>
            <a:r>
              <a:rPr kumimoji="0" lang="en-US" sz="17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 by one-hot encoding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700" dirty="0">
                <a:solidFill>
                  <a:srgbClr val="000000"/>
                </a:solidFill>
                <a:latin typeface="Franklin Gothic Book" panose="020F0502020204030204"/>
              </a:rPr>
              <a:t>Drop extra columns</a:t>
            </a:r>
            <a:endParaRPr kumimoji="0" lang="en-US" sz="17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56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3DD3-9C44-4C5F-94FD-662B8065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5F9163-C92D-452C-BCD6-E34908DC0CA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49" y="1912691"/>
            <a:ext cx="4187968" cy="39562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385B6B5-999F-4103-A63F-C665CE4D25AC}"/>
              </a:ext>
            </a:extLst>
          </p:cNvPr>
          <p:cNvSpPr/>
          <p:nvPr/>
        </p:nvSpPr>
        <p:spPr>
          <a:xfrm>
            <a:off x="5486400" y="3584642"/>
            <a:ext cx="1029544" cy="612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CONSOLIDATED TO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ABD396-E021-4963-8B48-1057B941CAA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366722"/>
            <a:ext cx="4638675" cy="3256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48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3DD3-9C44-4C5F-94FD-662B8065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4A2269-DA20-4471-96B5-E00DA2C5F6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65587"/>
            <a:ext cx="3978059" cy="368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996B41-F9F3-4AEE-91B6-AF13BEF77F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733" y="2235083"/>
            <a:ext cx="5460365" cy="314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12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3DD3-9C44-4C5F-94FD-662B8065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B56A-037D-4565-AF33-84C6A4294E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Goal </a:t>
            </a:r>
            <a:r>
              <a:rPr lang="en-US" dirty="0"/>
              <a:t>: Find the strongest predictive words for each rating</a:t>
            </a:r>
          </a:p>
          <a:p>
            <a:r>
              <a:rPr lang="en-US" b="1" dirty="0"/>
              <a:t>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Pre-processing of transcript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bag-of-words word vector from transcript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count vector to predict rating using Naïve Bayes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trained model to predict probabilities of each rating on each word in vocabulary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Extract the five most common words that are predictive for each rating</a:t>
            </a:r>
          </a:p>
          <a:p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4C291BF-E269-441D-A80A-36B73CC06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56392"/>
              </p:ext>
            </p:extLst>
          </p:nvPr>
        </p:nvGraphicFramePr>
        <p:xfrm>
          <a:off x="6126480" y="3935911"/>
          <a:ext cx="5029199" cy="1450756"/>
        </p:xfrm>
        <a:graphic>
          <a:graphicData uri="http://schemas.openxmlformats.org/drawingml/2006/table">
            <a:tbl>
              <a:tblPr firstRow="1" firstCol="1"/>
              <a:tblGrid>
                <a:gridCol w="781373">
                  <a:extLst>
                    <a:ext uri="{9D8B030D-6E8A-4147-A177-3AD203B41FA5}">
                      <a16:colId xmlns:a16="http://schemas.microsoft.com/office/drawing/2014/main" val="3940803830"/>
                    </a:ext>
                  </a:extLst>
                </a:gridCol>
                <a:gridCol w="868135">
                  <a:extLst>
                    <a:ext uri="{9D8B030D-6E8A-4147-A177-3AD203B41FA5}">
                      <a16:colId xmlns:a16="http://schemas.microsoft.com/office/drawing/2014/main" val="901904360"/>
                    </a:ext>
                  </a:extLst>
                </a:gridCol>
                <a:gridCol w="868135">
                  <a:extLst>
                    <a:ext uri="{9D8B030D-6E8A-4147-A177-3AD203B41FA5}">
                      <a16:colId xmlns:a16="http://schemas.microsoft.com/office/drawing/2014/main" val="461874258"/>
                    </a:ext>
                  </a:extLst>
                </a:gridCol>
                <a:gridCol w="913293">
                  <a:extLst>
                    <a:ext uri="{9D8B030D-6E8A-4147-A177-3AD203B41FA5}">
                      <a16:colId xmlns:a16="http://schemas.microsoft.com/office/drawing/2014/main" val="3704384237"/>
                    </a:ext>
                  </a:extLst>
                </a:gridCol>
                <a:gridCol w="853322">
                  <a:extLst>
                    <a:ext uri="{9D8B030D-6E8A-4147-A177-3AD203B41FA5}">
                      <a16:colId xmlns:a16="http://schemas.microsoft.com/office/drawing/2014/main" val="640233891"/>
                    </a:ext>
                  </a:extLst>
                </a:gridCol>
                <a:gridCol w="744941">
                  <a:extLst>
                    <a:ext uri="{9D8B030D-6E8A-4147-A177-3AD203B41FA5}">
                      <a16:colId xmlns:a16="http://schemas.microsoft.com/office/drawing/2014/main" val="3300527948"/>
                    </a:ext>
                  </a:extLst>
                </a:gridCol>
              </a:tblGrid>
              <a:tr h="1668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Fascinating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BadTalk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Beautiful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Informative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Funny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900960"/>
                  </a:ext>
                </a:extLst>
              </a:tr>
              <a:tr h="341468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Worst words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women (0.18)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(0.02)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(0.02)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robot (0.16)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 (0.01)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509621"/>
                  </a:ext>
                </a:extLst>
              </a:tr>
              <a:tr h="3414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governments (0.23)  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brain (0.02) 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(0.03)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universe (0.21)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world (0.01)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629664"/>
                  </a:ext>
                </a:extLst>
              </a:tr>
              <a:tr h="166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rights (0.23) 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two (0.02)   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 (0.03)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(0.22)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years (0.01)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538557"/>
                  </a:ext>
                </a:extLst>
              </a:tr>
              <a:tr h="166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sector (0.24)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cells (0.02)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brain (0.03)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 (0.22)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 (0.01)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591533"/>
                  </a:ext>
                </a:extLst>
              </a:tr>
              <a:tr h="2671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refugees (0.25)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see (0.02)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(0.03)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robots (0.22)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human(0.01)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6395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A27A01F9-4994-4E0F-9592-09639FF72D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8152039"/>
              </p:ext>
            </p:extLst>
          </p:nvPr>
        </p:nvGraphicFramePr>
        <p:xfrm>
          <a:off x="6126480" y="2248617"/>
          <a:ext cx="5029201" cy="1450756"/>
        </p:xfrm>
        <a:graphic>
          <a:graphicData uri="http://schemas.openxmlformats.org/drawingml/2006/table">
            <a:tbl>
              <a:tblPr firstRow="1"/>
              <a:tblGrid>
                <a:gridCol w="730096">
                  <a:extLst>
                    <a:ext uri="{9D8B030D-6E8A-4147-A177-3AD203B41FA5}">
                      <a16:colId xmlns:a16="http://schemas.microsoft.com/office/drawing/2014/main" val="1297400328"/>
                    </a:ext>
                  </a:extLst>
                </a:gridCol>
                <a:gridCol w="890436">
                  <a:extLst>
                    <a:ext uri="{9D8B030D-6E8A-4147-A177-3AD203B41FA5}">
                      <a16:colId xmlns:a16="http://schemas.microsoft.com/office/drawing/2014/main" val="3566367754"/>
                    </a:ext>
                  </a:extLst>
                </a:gridCol>
                <a:gridCol w="890436">
                  <a:extLst>
                    <a:ext uri="{9D8B030D-6E8A-4147-A177-3AD203B41FA5}">
                      <a16:colId xmlns:a16="http://schemas.microsoft.com/office/drawing/2014/main" val="933131917"/>
                    </a:ext>
                  </a:extLst>
                </a:gridCol>
                <a:gridCol w="888361">
                  <a:extLst>
                    <a:ext uri="{9D8B030D-6E8A-4147-A177-3AD203B41FA5}">
                      <a16:colId xmlns:a16="http://schemas.microsoft.com/office/drawing/2014/main" val="2290914128"/>
                    </a:ext>
                  </a:extLst>
                </a:gridCol>
                <a:gridCol w="888361">
                  <a:extLst>
                    <a:ext uri="{9D8B030D-6E8A-4147-A177-3AD203B41FA5}">
                      <a16:colId xmlns:a16="http://schemas.microsoft.com/office/drawing/2014/main" val="2298630531"/>
                    </a:ext>
                  </a:extLst>
                </a:gridCol>
                <a:gridCol w="741511">
                  <a:extLst>
                    <a:ext uri="{9D8B030D-6E8A-4147-A177-3AD203B41FA5}">
                      <a16:colId xmlns:a16="http://schemas.microsoft.com/office/drawing/2014/main" val="3413314971"/>
                    </a:ext>
                  </a:extLst>
                </a:gridCol>
              </a:tblGrid>
              <a:tr h="240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35" marR="55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Fascinating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35" marR="5523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BadTalk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35" marR="5523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Beautiful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35" marR="5523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Informative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35" marR="5523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Funny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35" marR="5523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341952"/>
                  </a:ext>
                </a:extLst>
              </a:tr>
              <a:tr h="240745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Best words</a:t>
                      </a:r>
                    </a:p>
                  </a:txBody>
                  <a:tcPr marL="55235" marR="55235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light (0.65)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god (0.10)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song (0.21)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country (0.61)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Humor(0.11)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311502"/>
                  </a:ext>
                </a:extLst>
              </a:tr>
              <a:tr h="240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robots (0.65)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tapirs (0.10)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girl (0.21)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 (0.62)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comedy (0.11)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561692"/>
                  </a:ext>
                </a:extLst>
              </a:tr>
              <a:tr h="2470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universe (0.68)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concussion (0.11)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poetry (0.22)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companies (0.62)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flag (0.11)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07440"/>
                  </a:ext>
                </a:extLst>
              </a:tr>
              <a:tr h="240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cells (0.68)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glamorous (0.11)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compassion (0.22)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women (0.63)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laughter(0.11)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083419"/>
                  </a:ext>
                </a:extLst>
              </a:tr>
              <a:tr h="240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robot (0.74)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glamour (0.12)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 (0.22)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global (0.64)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dh (0.13)</a:t>
                      </a:r>
                    </a:p>
                  </a:txBody>
                  <a:tcPr marL="55235" marR="5523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96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93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3DD3-9C44-4C5F-94FD-662B8065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12242-A321-4B10-9786-50ED7D412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067" y="1872299"/>
            <a:ext cx="3383409" cy="736282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727264-FAB6-471F-A26A-D00C4B037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00206" y="1869953"/>
            <a:ext cx="3383409" cy="736282"/>
          </a:xfrm>
        </p:spPr>
        <p:txBody>
          <a:bodyPr/>
          <a:lstStyle/>
          <a:p>
            <a:pPr algn="ctr"/>
            <a:r>
              <a:rPr lang="en-US" dirty="0"/>
              <a:t>Naïve Bayes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C0E6977-734D-4202-9BF4-006A54C47BBB}"/>
              </a:ext>
            </a:extLst>
          </p:cNvPr>
          <p:cNvSpPr txBox="1">
            <a:spLocks/>
          </p:cNvSpPr>
          <p:nvPr/>
        </p:nvSpPr>
        <p:spPr>
          <a:xfrm>
            <a:off x="7683615" y="1869953"/>
            <a:ext cx="338341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Random Forest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6A1A62-A151-4898-B5DD-203982156EF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615" y="2421134"/>
            <a:ext cx="3383410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D41A324-5FCE-4ACC-BB35-A5E8BBC4FD7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51" y="2421134"/>
            <a:ext cx="3391868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36A397E-85B6-4A32-900F-3EE23A86D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7" y="2421134"/>
            <a:ext cx="3391869" cy="29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E5D65A-4662-48C1-AB4A-663EA5E4BA70}"/>
              </a:ext>
            </a:extLst>
          </p:cNvPr>
          <p:cNvSpPr/>
          <p:nvPr/>
        </p:nvSpPr>
        <p:spPr>
          <a:xfrm>
            <a:off x="788275" y="1988190"/>
            <a:ext cx="3511931" cy="343948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3FE64-9AF8-4555-88D6-38585B89A32F}"/>
              </a:ext>
            </a:extLst>
          </p:cNvPr>
          <p:cNvSpPr txBox="1"/>
          <p:nvPr/>
        </p:nvSpPr>
        <p:spPr>
          <a:xfrm>
            <a:off x="785067" y="5536734"/>
            <a:ext cx="1028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 </a:t>
            </a:r>
            <a:r>
              <a:rPr lang="en-US" dirty="0"/>
              <a:t>shows the best performance amongst the models tested</a:t>
            </a:r>
          </a:p>
        </p:txBody>
      </p:sp>
    </p:spTree>
    <p:extLst>
      <p:ext uri="{BB962C8B-B14F-4D97-AF65-F5344CB8AC3E}">
        <p14:creationId xmlns:p14="http://schemas.microsoft.com/office/powerpoint/2010/main" val="241628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2E43-FCC0-4A69-832F-D1B1C457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295A-AFF3-4544-809E-40844CD459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is trained with </a:t>
            </a:r>
            <a:r>
              <a:rPr lang="en-US" b="1" dirty="0"/>
              <a:t>class weights</a:t>
            </a:r>
            <a:r>
              <a:rPr lang="en-US" dirty="0"/>
              <a:t> proportional to the inverse of class frequencies to compensate for unbalanced classes</a:t>
            </a:r>
          </a:p>
          <a:p>
            <a:r>
              <a:rPr lang="en-US" b="1" dirty="0"/>
              <a:t>Balanced accuracy score</a:t>
            </a:r>
            <a:r>
              <a:rPr lang="en-US" dirty="0"/>
              <a:t> is used as scoring metric</a:t>
            </a:r>
          </a:p>
          <a:p>
            <a:r>
              <a:rPr lang="en-US" dirty="0"/>
              <a:t>Grid Search CV with 3-fold cross validation is used for model tuning. Best </a:t>
            </a:r>
            <a:r>
              <a:rPr lang="en-US" i="1" dirty="0"/>
              <a:t>C</a:t>
            </a:r>
            <a:r>
              <a:rPr lang="en-US" dirty="0"/>
              <a:t> found is 0.0016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E846C6-D259-4F18-B2CD-A41E6A124F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3743" y="2476043"/>
            <a:ext cx="4638675" cy="239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560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{E5CACFF9-C20F-4F6E-9C2D-9D255E874830}tf22712842</Template>
  <TotalTime>0</TotalTime>
  <Words>949</Words>
  <Application>Microsoft Office PowerPoint</Application>
  <PresentationFormat>Widescreen</PresentationFormat>
  <Paragraphs>187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Predicting Majority Rating of TED Talks</vt:lpstr>
      <vt:lpstr>Problem Statement</vt:lpstr>
      <vt:lpstr>Data Set</vt:lpstr>
      <vt:lpstr>Data Preparation</vt:lpstr>
      <vt:lpstr>Data Wrangling</vt:lpstr>
      <vt:lpstr>Exploratory Data Analysis</vt:lpstr>
      <vt:lpstr>Text Analysis</vt:lpstr>
      <vt:lpstr>Modelling</vt:lpstr>
      <vt:lpstr>Logistic Regression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2020-04-19T00:10:34Z</dcterms:created>
  <dcterms:modified xsi:type="dcterms:W3CDTF">2020-04-19T01:25:31Z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