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1" r:id="rId6"/>
    <p:sldId id="300" r:id="rId7"/>
    <p:sldId id="309" r:id="rId8"/>
    <p:sldId id="308" r:id="rId9"/>
    <p:sldId id="312" r:id="rId10"/>
    <p:sldId id="313" r:id="rId11"/>
    <p:sldId id="305" r:id="rId12"/>
    <p:sldId id="315" r:id="rId13"/>
    <p:sldId id="314" r:id="rId14"/>
    <p:sldId id="316" r:id="rId15"/>
    <p:sldId id="317" r:id="rId16"/>
    <p:sldId id="318" r:id="rId17"/>
    <p:sldId id="30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tweet-sentiment-extraction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84558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Extracting Sentiment text from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Pavan Poosarla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Springboard Capstone 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E27932-A2B3-45DF-9006-3825AB557FEF}"/>
              </a:ext>
            </a:extLst>
          </p:cNvPr>
          <p:cNvSpPr/>
          <p:nvPr/>
        </p:nvSpPr>
        <p:spPr>
          <a:xfrm>
            <a:off x="1861456" y="1064424"/>
            <a:ext cx="7674429" cy="3903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</a:rPr>
              <a:t>Classification Report of Logistic Regression Sentiment Classification Model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              precision    recall  f1-score   support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           0       0.68      0.66      0.67      2313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           1       0.65      0.68      0.67      3339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           2       0.76      0.73      0.74      2592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    accuracy                           0.69      8244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   macro avg       0.70      0.69      0.69      8244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weighted avg       0.69      0.69      0.69      8244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5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3DD3-9C44-4C5F-94FD-662B8065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398DB8-E25A-416E-8D4B-0F9A9B670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57400"/>
            <a:ext cx="4639736" cy="3811695"/>
          </a:xfrm>
        </p:spPr>
        <p:txBody>
          <a:bodyPr/>
          <a:lstStyle/>
          <a:p>
            <a:r>
              <a:rPr lang="en-US" dirty="0"/>
              <a:t>Main drawback of bag-of-trees approach is that its performance is poor on tweets where more than one word is to be selected</a:t>
            </a:r>
          </a:p>
          <a:p>
            <a:r>
              <a:rPr lang="en-US" dirty="0"/>
              <a:t>We can use parse trees to select a phrase around the most predictive word and check the performance</a:t>
            </a:r>
          </a:p>
          <a:p>
            <a:r>
              <a:rPr lang="en-US" dirty="0"/>
              <a:t>The performance is not good because improvement gained on tweets with larger selected texts is lost for tweets with one word as selection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8002E40-30BF-469E-9926-0F78C50D717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29299781"/>
              </p:ext>
            </p:extLst>
          </p:nvPr>
        </p:nvGraphicFramePr>
        <p:xfrm>
          <a:off x="6517005" y="3132317"/>
          <a:ext cx="4638675" cy="1661859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45876">
                  <a:extLst>
                    <a:ext uri="{9D8B030D-6E8A-4147-A177-3AD203B41FA5}">
                      <a16:colId xmlns:a16="http://schemas.microsoft.com/office/drawing/2014/main" val="891038120"/>
                    </a:ext>
                  </a:extLst>
                </a:gridCol>
                <a:gridCol w="2723671">
                  <a:extLst>
                    <a:ext uri="{9D8B030D-6E8A-4147-A177-3AD203B41FA5}">
                      <a16:colId xmlns:a16="http://schemas.microsoft.com/office/drawing/2014/main" val="4155973471"/>
                    </a:ext>
                  </a:extLst>
                </a:gridCol>
                <a:gridCol w="1069128">
                  <a:extLst>
                    <a:ext uri="{9D8B030D-6E8A-4147-A177-3AD203B41FA5}">
                      <a16:colId xmlns:a16="http://schemas.microsoft.com/office/drawing/2014/main" val="2622018154"/>
                    </a:ext>
                  </a:extLst>
                </a:gridCol>
              </a:tblGrid>
              <a:tr h="3607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Version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Approach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Mean Jaccard score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extLst>
                  <a:ext uri="{0D108BD9-81ED-4DB2-BD59-A6C34878D82A}">
                    <a16:rowId xmlns:a16="http://schemas.microsoft.com/office/drawing/2014/main" val="3135260078"/>
                  </a:ext>
                </a:extLst>
              </a:tr>
              <a:tr h="3607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70C0"/>
                          </a:solidFill>
                          <a:effectLst/>
                        </a:rPr>
                        <a:t>Trivial score</a:t>
                      </a:r>
                      <a:endParaRPr lang="en-US" sz="1100" b="1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70C0"/>
                          </a:solidFill>
                          <a:effectLst/>
                        </a:rPr>
                        <a:t>Return entire tweet as prediction</a:t>
                      </a:r>
                      <a:endParaRPr lang="en-US" sz="1100" b="1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70C0"/>
                          </a:solidFill>
                          <a:effectLst/>
                        </a:rPr>
                        <a:t>0.589</a:t>
                      </a:r>
                      <a:endParaRPr lang="en-US" sz="1100" b="1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extLst>
                  <a:ext uri="{0D108BD9-81ED-4DB2-BD59-A6C34878D82A}">
                    <a16:rowId xmlns:a16="http://schemas.microsoft.com/office/drawing/2014/main" val="1545625847"/>
                  </a:ext>
                </a:extLst>
              </a:tr>
              <a:tr h="5491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 parse trees to select the noun chunk containing the best predictive word and return it as predicted selection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0.584</a:t>
                      </a:r>
                      <a:endParaRPr lang="en-US" sz="11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extLst>
                  <a:ext uri="{0D108BD9-81ED-4DB2-BD59-A6C34878D82A}">
                    <a16:rowId xmlns:a16="http://schemas.microsoft.com/office/drawing/2014/main" val="2791514461"/>
                  </a:ext>
                </a:extLst>
              </a:tr>
              <a:tr h="3607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Return a 5 word interval around the best predictive word as predicted selection. 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0.589</a:t>
                      </a:r>
                      <a:endParaRPr lang="en-US" sz="11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extLst>
                  <a:ext uri="{0D108BD9-81ED-4DB2-BD59-A6C34878D82A}">
                    <a16:rowId xmlns:a16="http://schemas.microsoft.com/office/drawing/2014/main" val="2315974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373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FE37-CE96-485F-A737-F7255036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6F5575-5E40-4CEB-B9C3-DB31F81469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Deep learning approaches have good chance of improving the performance</a:t>
            </a:r>
          </a:p>
          <a:p>
            <a:r>
              <a:rPr lang="en-US" dirty="0"/>
              <a:t>Transformer based model, </a:t>
            </a:r>
            <a:r>
              <a:rPr lang="en-US" dirty="0" err="1"/>
              <a:t>DistilBERT</a:t>
            </a:r>
            <a:r>
              <a:rPr lang="en-US" dirty="0"/>
              <a:t> is selected and a pretrained model is trained on current dataset by transfer learning</a:t>
            </a:r>
          </a:p>
          <a:p>
            <a:r>
              <a:rPr lang="en-US" dirty="0"/>
              <a:t>The problem is cast as a Q&amp;A problem where the answer is a selected excerpt from main text</a:t>
            </a:r>
          </a:p>
          <a:p>
            <a:r>
              <a:rPr lang="en-US" dirty="0"/>
              <a:t>In this case, sentiment is given as ‘question’ input and model is supposed to predict excerpt from the tweet</a:t>
            </a:r>
          </a:p>
          <a:p>
            <a:r>
              <a:rPr lang="en-US" dirty="0"/>
              <a:t>This shows best performance of all approaches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2F55E9C-01F5-418E-9887-6AFD029F01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9214" y="2841172"/>
            <a:ext cx="4956149" cy="246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13E5-5CC8-4BE9-9F1D-10B1F2AB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0C9B-366B-48B1-A09B-34AC4ED9D4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Deep learning based approaches outperform traditional NLP methods</a:t>
            </a:r>
          </a:p>
          <a:p>
            <a:r>
              <a:rPr lang="en-US" dirty="0"/>
              <a:t>This shows the power of deep learning based approaches to language understanding</a:t>
            </a:r>
          </a:p>
          <a:p>
            <a:r>
              <a:rPr lang="en-US" dirty="0"/>
              <a:t>This is a demonstration of rapid progress in NLP recently</a:t>
            </a:r>
          </a:p>
          <a:p>
            <a:r>
              <a:rPr lang="en-US" dirty="0" err="1"/>
              <a:t>DistilBERT</a:t>
            </a:r>
            <a:r>
              <a:rPr lang="en-US" dirty="0"/>
              <a:t> model, used in this project </a:t>
            </a:r>
            <a:r>
              <a:rPr lang="en-US" b="1" dirty="0"/>
              <a:t>is less than a year old </a:t>
            </a:r>
            <a:r>
              <a:rPr lang="en-US" dirty="0"/>
              <a:t>since first published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97DD8-50D9-4753-9853-F57FF2BE5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410029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4D4D3-F0B5-4411-BA85-C82660D69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12" y="3235282"/>
            <a:ext cx="5509177" cy="151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0DEE91-8B68-4412-9A60-05254465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79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F934-87E8-4DEB-9CD7-2970DC0D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F39A-0263-4CD2-B5D8-AEB3DC0B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the best phrases related to the sentiment from a tweet, knowing the sentiment of the overall tweet. </a:t>
            </a:r>
          </a:p>
          <a:p>
            <a:endParaRPr lang="en-US" dirty="0"/>
          </a:p>
          <a:p>
            <a:r>
              <a:rPr lang="en-US" dirty="0"/>
              <a:t>Data Set : More than 25000 tweets and their sentiments (either positive, negative or neutral) along </a:t>
            </a:r>
            <a:r>
              <a:rPr lang="en-US" dirty="0" err="1"/>
              <a:t>ith</a:t>
            </a:r>
            <a:r>
              <a:rPr lang="en-US" dirty="0"/>
              <a:t> the selected texts from the tweets that represents the sentiment</a:t>
            </a:r>
          </a:p>
          <a:p>
            <a:r>
              <a:rPr lang="en-US" dirty="0"/>
              <a:t>Source : </a:t>
            </a:r>
            <a:r>
              <a:rPr lang="en-US" u="sng" dirty="0">
                <a:hlinkClick r:id="rId2"/>
              </a:rPr>
              <a:t>https://www.kaggle.com/c/tweet-sentiment-extraction/data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D5EAC-E3A8-4C86-A8CA-208EAC973091}"/>
              </a:ext>
            </a:extLst>
          </p:cNvPr>
          <p:cNvSpPr txBox="1"/>
          <p:nvPr/>
        </p:nvSpPr>
        <p:spPr>
          <a:xfrm>
            <a:off x="1097280" y="2505670"/>
            <a:ext cx="43254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 fields</a:t>
            </a:r>
          </a:p>
          <a:p>
            <a:r>
              <a:rPr lang="en-US" i="1" dirty="0" err="1"/>
              <a:t>textID</a:t>
            </a:r>
            <a:r>
              <a:rPr lang="en-US" i="1" dirty="0"/>
              <a:t> : Unique ID for each tweet</a:t>
            </a:r>
          </a:p>
          <a:p>
            <a:r>
              <a:rPr lang="en-US" i="1" dirty="0"/>
              <a:t>Text : total text of the tweet. All in English. </a:t>
            </a:r>
            <a:r>
              <a:rPr lang="en-US" i="1" dirty="0" err="1"/>
              <a:t>Upto</a:t>
            </a:r>
            <a:r>
              <a:rPr lang="en-US" i="1" dirty="0"/>
              <a:t> 140 characters</a:t>
            </a:r>
          </a:p>
          <a:p>
            <a:endParaRPr lang="en-US" i="1" dirty="0"/>
          </a:p>
          <a:p>
            <a:r>
              <a:rPr lang="en-US" i="1" dirty="0" err="1"/>
              <a:t>Selected_text</a:t>
            </a:r>
            <a:r>
              <a:rPr lang="en-US" i="1" dirty="0"/>
              <a:t> : excerpt from the tweet signifying the sentiment. This varies from a single word to the entire tweet. </a:t>
            </a:r>
          </a:p>
          <a:p>
            <a:endParaRPr lang="en-US" i="1" dirty="0"/>
          </a:p>
          <a:p>
            <a:r>
              <a:rPr lang="en-US" i="1" dirty="0"/>
              <a:t>Sentiment : Sentiment of the overall tweet. Can be positive, negative or neutral</a:t>
            </a:r>
          </a:p>
        </p:txBody>
      </p:sp>
      <p:pic>
        <p:nvPicPr>
          <p:cNvPr id="9" name="image1.jpg">
            <a:extLst>
              <a:ext uri="{FF2B5EF4-FFF2-40B4-BE49-F238E27FC236}">
                <a16:creationId xmlns:a16="http://schemas.microsoft.com/office/drawing/2014/main" id="{C14288E8-6D78-4A9B-A4F9-49FC7B2801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827897" y="2124529"/>
            <a:ext cx="5327783" cy="376078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0B51-7EB7-4434-B40B-EE08C81C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C916D-79EA-45B2-971F-3A29D2A8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: Data Wrangling</a:t>
            </a:r>
          </a:p>
          <a:p>
            <a:r>
              <a:rPr lang="en-US" dirty="0"/>
              <a:t>Step 2: Exploratory Data Analysis</a:t>
            </a:r>
          </a:p>
          <a:p>
            <a:r>
              <a:rPr lang="en-US" dirty="0"/>
              <a:t>Step 3: Modeling and Prediction</a:t>
            </a:r>
          </a:p>
          <a:p>
            <a:pPr marL="544068" lvl="1" indent="-342900">
              <a:buFont typeface="+mj-lt"/>
              <a:buAutoNum type="alphaLcPeriod"/>
            </a:pPr>
            <a:r>
              <a:rPr lang="en-US" dirty="0"/>
              <a:t>Bag-of-words approach (Logistic Regression)</a:t>
            </a:r>
          </a:p>
          <a:p>
            <a:pPr marL="544068" lvl="1" indent="-342900">
              <a:buFont typeface="+mj-lt"/>
              <a:buAutoNum type="alphaLcPeriod"/>
            </a:pPr>
            <a:r>
              <a:rPr lang="en-US" dirty="0"/>
              <a:t>Parse tress approach (Extract relevant noun-chunks )</a:t>
            </a:r>
          </a:p>
          <a:p>
            <a:pPr marL="544068" lvl="1" indent="-342900">
              <a:buFont typeface="+mj-lt"/>
              <a:buAutoNum type="alphaLcPeriod"/>
            </a:pPr>
            <a:r>
              <a:rPr lang="en-US" dirty="0"/>
              <a:t>Deep Learning approach (</a:t>
            </a:r>
            <a:r>
              <a:rPr lang="en-US" dirty="0" err="1"/>
              <a:t>DistilBERT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274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D5EAC-E3A8-4C86-A8CA-208EAC973091}"/>
              </a:ext>
            </a:extLst>
          </p:cNvPr>
          <p:cNvSpPr txBox="1"/>
          <p:nvPr/>
        </p:nvSpPr>
        <p:spPr>
          <a:xfrm>
            <a:off x="1164393" y="2104563"/>
            <a:ext cx="29427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7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Observations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700" dirty="0">
                <a:solidFill>
                  <a:srgbClr val="000000"/>
                </a:solidFill>
                <a:latin typeface="Franklin Gothic Book" panose="020F0502020204030204"/>
              </a:rPr>
              <a:t>Distribution of character lengths in tweets is common for all sentiments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700" dirty="0">
                <a:solidFill>
                  <a:srgbClr val="000000"/>
                </a:solidFill>
                <a:latin typeface="Franklin Gothic Book" panose="020F0502020204030204"/>
              </a:rPr>
              <a:t>Character counts in selected text tend to be much lower than full tweet for negative and positive sentiments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700" dirty="0">
                <a:solidFill>
                  <a:srgbClr val="000000"/>
                </a:solidFill>
                <a:latin typeface="Franklin Gothic Book" panose="020F0502020204030204"/>
              </a:rPr>
              <a:t>For tweets with neutral sentiment, actual tweets and selected tweets have similar length distribution </a:t>
            </a:r>
            <a:endParaRPr kumimoji="0" lang="en-US" sz="17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1FD53D-3BEE-46DE-B3C3-1FFB121A99E0}"/>
              </a:ext>
            </a:extLst>
          </p:cNvPr>
          <p:cNvGrpSpPr/>
          <p:nvPr/>
        </p:nvGrpSpPr>
        <p:grpSpPr>
          <a:xfrm>
            <a:off x="4107180" y="2551386"/>
            <a:ext cx="7048500" cy="2963545"/>
            <a:chOff x="1821750" y="2298228"/>
            <a:chExt cx="7048500" cy="29635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2B1B9E-207B-45F6-8CD9-D25C91CCEDA3}"/>
                </a:ext>
              </a:extLst>
            </p:cNvPr>
            <p:cNvGrpSpPr/>
            <p:nvPr/>
          </p:nvGrpSpPr>
          <p:grpSpPr>
            <a:xfrm>
              <a:off x="1821750" y="2298228"/>
              <a:ext cx="7048500" cy="2963545"/>
              <a:chOff x="0" y="0"/>
              <a:chExt cx="7048500" cy="296354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B28CA4-4DDE-4CC0-B574-82A22BB478F4}"/>
                  </a:ext>
                </a:extLst>
              </p:cNvPr>
              <p:cNvSpPr/>
              <p:nvPr/>
            </p:nvSpPr>
            <p:spPr>
              <a:xfrm>
                <a:off x="0" y="0"/>
                <a:ext cx="7048500" cy="2963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AA3846-ECB2-48BE-A7BF-AD3A6E4A1A78}"/>
                  </a:ext>
                </a:extLst>
              </p:cNvPr>
              <p:cNvGrpSpPr/>
              <p:nvPr/>
            </p:nvGrpSpPr>
            <p:grpSpPr>
              <a:xfrm>
                <a:off x="0" y="0"/>
                <a:ext cx="7048500" cy="2647950"/>
                <a:chOff x="0" y="0"/>
                <a:chExt cx="7429500" cy="2647950"/>
              </a:xfrm>
            </p:grpSpPr>
            <p:pic>
              <p:nvPicPr>
                <p:cNvPr id="14" name="Shape 5">
                  <a:extLst>
                    <a:ext uri="{FF2B5EF4-FFF2-40B4-BE49-F238E27FC236}">
                      <a16:creationId xmlns:a16="http://schemas.microsoft.com/office/drawing/2014/main" id="{81FEC2D2-52D2-47D6-914E-BFFABC19DB06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0" y="0"/>
                  <a:ext cx="3714750" cy="26479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" name="Shape 6">
                  <a:extLst>
                    <a:ext uri="{FF2B5EF4-FFF2-40B4-BE49-F238E27FC236}">
                      <a16:creationId xmlns:a16="http://schemas.microsoft.com/office/drawing/2014/main" id="{4043567B-5B29-467F-8122-DB05E021A50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714750" y="0"/>
                  <a:ext cx="3714750" cy="26479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4CF3532-F068-4AE8-B7DE-DA8CCE641730}"/>
                  </a:ext>
                </a:extLst>
              </p:cNvPr>
              <p:cNvSpPr/>
              <p:nvPr/>
            </p:nvSpPr>
            <p:spPr>
              <a:xfrm>
                <a:off x="0" y="2705100"/>
                <a:ext cx="7048500" cy="2584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900" i="1">
                    <a:solidFill>
                      <a:srgbClr val="1F497D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Figure  Distribution of character lengths by sentiment in the full tweet and in the selected text</a:t>
                </a:r>
                <a:endParaRPr lang="en-US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256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38F9-CBCA-4693-AF88-FD98AB4A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CE19-6617-4114-8DE0-F602B653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6676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Word clouds corresponding to different sentiments show that even individual words can show differentiation between sentiments</a:t>
            </a:r>
          </a:p>
        </p:txBody>
      </p:sp>
      <p:pic>
        <p:nvPicPr>
          <p:cNvPr id="5" name="image13.png">
            <a:extLst>
              <a:ext uri="{FF2B5EF4-FFF2-40B4-BE49-F238E27FC236}">
                <a16:creationId xmlns:a16="http://schemas.microsoft.com/office/drawing/2014/main" id="{B9DE3B2A-3F18-49A4-BCC2-C379E0898EA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165215" y="3146700"/>
            <a:ext cx="4990465" cy="2701925"/>
          </a:xfrm>
          <a:prstGeom prst="rect">
            <a:avLst/>
          </a:prstGeom>
          <a:ln w="19050">
            <a:solidFill>
              <a:srgbClr val="000000"/>
            </a:solidFill>
            <a:prstDash val="solid"/>
          </a:ln>
        </p:spPr>
      </p:pic>
      <p:pic>
        <p:nvPicPr>
          <p:cNvPr id="6" name="image12.png">
            <a:extLst>
              <a:ext uri="{FF2B5EF4-FFF2-40B4-BE49-F238E27FC236}">
                <a16:creationId xmlns:a16="http://schemas.microsoft.com/office/drawing/2014/main" id="{A16BC8FE-84AA-4358-AD63-44B13E79012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97280" y="3146700"/>
            <a:ext cx="4981575" cy="27146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0044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8E82F8-9C98-4118-9CCB-EA7827A6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CCC74-7374-4A83-A297-A1848179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3429000"/>
            <a:ext cx="5928344" cy="2678556"/>
          </a:xfrm>
        </p:spPr>
        <p:txBody>
          <a:bodyPr>
            <a:normAutofit/>
          </a:bodyPr>
          <a:lstStyle/>
          <a:p>
            <a:pPr algn="r"/>
            <a:r>
              <a:rPr lang="en-US" sz="7200" dirty="0"/>
              <a:t>Modelling and Prediction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C521ED-C3D1-4C17-A8A2-900986FED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3DD3-9C44-4C5F-94FD-662B8065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398DB8-E25A-416E-8D4B-0F9A9B670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57400"/>
            <a:ext cx="4639736" cy="3811695"/>
          </a:xfrm>
        </p:spPr>
        <p:txBody>
          <a:bodyPr/>
          <a:lstStyle/>
          <a:p>
            <a:r>
              <a:rPr lang="en-US" dirty="0"/>
              <a:t>Goal : Main goal of this approach is to identify the word in the tweet with the strongest probability of the sentiment.</a:t>
            </a:r>
          </a:p>
          <a:p>
            <a:r>
              <a:rPr lang="en-US" dirty="0"/>
              <a:t>To get probability of sentiments for each word, we do as follows</a:t>
            </a:r>
          </a:p>
          <a:p>
            <a:r>
              <a:rPr lang="en-US" dirty="0"/>
              <a:t>1. Train a logistic regression sentiment classification model from the training dataset</a:t>
            </a:r>
          </a:p>
          <a:p>
            <a:r>
              <a:rPr lang="en-US" dirty="0"/>
              <a:t>2. Get prediction probabilities of each of sentiment for each single word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A92CB16-32CF-4705-BA6C-746CE9EE0B7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17005" y="2057400"/>
            <a:ext cx="4638675" cy="2387069"/>
          </a:xfrm>
        </p:spPr>
      </p:pic>
    </p:spTree>
    <p:extLst>
      <p:ext uri="{BB962C8B-B14F-4D97-AF65-F5344CB8AC3E}">
        <p14:creationId xmlns:p14="http://schemas.microsoft.com/office/powerpoint/2010/main" val="241628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0118-68C9-4AD1-B33D-718CC743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D17FD-81EF-4A67-B0D0-68D34C01D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57400"/>
            <a:ext cx="4639736" cy="3811695"/>
          </a:xfrm>
        </p:spPr>
        <p:txBody>
          <a:bodyPr/>
          <a:lstStyle/>
          <a:p>
            <a:r>
              <a:rPr lang="en-US" dirty="0"/>
              <a:t>Use model trained in previous section to get probabilities of each sentiment for each word</a:t>
            </a:r>
          </a:p>
          <a:p>
            <a:r>
              <a:rPr lang="en-US" dirty="0"/>
              <a:t>In each tweet, find the word with highest probability of said sentiment</a:t>
            </a:r>
          </a:p>
          <a:p>
            <a:r>
              <a:rPr lang="en-US" dirty="0"/>
              <a:t>Extract selected text by multiple approaches as described</a:t>
            </a:r>
          </a:p>
          <a:p>
            <a:r>
              <a:rPr lang="en-US" dirty="0"/>
              <a:t>The closeness of </a:t>
            </a:r>
            <a:r>
              <a:rPr lang="en-US" i="1" dirty="0"/>
              <a:t>predicted ‘selected text’ </a:t>
            </a:r>
            <a:r>
              <a:rPr lang="en-US" dirty="0"/>
              <a:t>and </a:t>
            </a:r>
            <a:r>
              <a:rPr lang="en-US" i="1" dirty="0"/>
              <a:t>‘selected text’ </a:t>
            </a:r>
            <a:r>
              <a:rPr lang="en-US" dirty="0"/>
              <a:t>is found using ‘Jaccard score’</a:t>
            </a:r>
            <a:endParaRPr lang="en-US" i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BE650D7-FF45-4FE2-9F46-C0F96DEA333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8087274"/>
              </p:ext>
            </p:extLst>
          </p:nvPr>
        </p:nvGraphicFramePr>
        <p:xfrm>
          <a:off x="6456045" y="2947596"/>
          <a:ext cx="4638675" cy="203130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45876">
                  <a:extLst>
                    <a:ext uri="{9D8B030D-6E8A-4147-A177-3AD203B41FA5}">
                      <a16:colId xmlns:a16="http://schemas.microsoft.com/office/drawing/2014/main" val="2293477631"/>
                    </a:ext>
                  </a:extLst>
                </a:gridCol>
                <a:gridCol w="2723671">
                  <a:extLst>
                    <a:ext uri="{9D8B030D-6E8A-4147-A177-3AD203B41FA5}">
                      <a16:colId xmlns:a16="http://schemas.microsoft.com/office/drawing/2014/main" val="3161991172"/>
                    </a:ext>
                  </a:extLst>
                </a:gridCol>
                <a:gridCol w="1069128">
                  <a:extLst>
                    <a:ext uri="{9D8B030D-6E8A-4147-A177-3AD203B41FA5}">
                      <a16:colId xmlns:a16="http://schemas.microsoft.com/office/drawing/2014/main" val="622719983"/>
                    </a:ext>
                  </a:extLst>
                </a:gridCol>
              </a:tblGrid>
              <a:tr h="3607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Version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Approach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Mean Jaccard score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extLst>
                  <a:ext uri="{0D108BD9-81ED-4DB2-BD59-A6C34878D82A}">
                    <a16:rowId xmlns:a16="http://schemas.microsoft.com/office/drawing/2014/main" val="1611662271"/>
                  </a:ext>
                </a:extLst>
              </a:tr>
              <a:tr h="3607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</a:rPr>
                        <a:t>Trivial score</a:t>
                      </a:r>
                      <a:endParaRPr lang="en-US" sz="110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</a:rPr>
                        <a:t>Return entire tweet as prediction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70C0"/>
                          </a:solidFill>
                          <a:effectLst/>
                        </a:rPr>
                        <a:t>0.589</a:t>
                      </a:r>
                      <a:endParaRPr lang="en-US" sz="1100" b="1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extLst>
                  <a:ext uri="{0D108BD9-81ED-4DB2-BD59-A6C34878D82A}">
                    <a16:rowId xmlns:a16="http://schemas.microsoft.com/office/drawing/2014/main" val="2852200783"/>
                  </a:ext>
                </a:extLst>
              </a:tr>
              <a:tr h="3607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Select best word in each tweet for the sentiment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0.240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extLst>
                  <a:ext uri="{0D108BD9-81ED-4DB2-BD59-A6C34878D82A}">
                    <a16:rowId xmlns:a16="http://schemas.microsoft.com/office/drawing/2014/main" val="903437119"/>
                  </a:ext>
                </a:extLst>
              </a:tr>
              <a:tr h="3607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For ‘neutral’ sentiment, return full tweet. Return best predictive word for rest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</a:rPr>
                        <a:t>0.593</a:t>
                      </a:r>
                      <a:endParaRPr lang="en-US" sz="1100" b="1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extLst>
                  <a:ext uri="{0D108BD9-81ED-4DB2-BD59-A6C34878D82A}">
                    <a16:rowId xmlns:a16="http://schemas.microsoft.com/office/drawing/2014/main" val="3578777263"/>
                  </a:ext>
                </a:extLst>
              </a:tr>
              <a:tr h="5491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Return complete tweet for ‘neutral’ sentiment or if original tweet contains fewer than 6 words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</a:rPr>
                        <a:t>0.605</a:t>
                      </a:r>
                      <a:endParaRPr lang="en-US" sz="1100" b="1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011" marR="67011" marT="0" marB="0"/>
                </a:tc>
                <a:extLst>
                  <a:ext uri="{0D108BD9-81ED-4DB2-BD59-A6C34878D82A}">
                    <a16:rowId xmlns:a16="http://schemas.microsoft.com/office/drawing/2014/main" val="247630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13300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{E5CACFF9-C20F-4F6E-9C2D-9D255E874830}tf22712842</Template>
  <TotalTime>0</TotalTime>
  <Words>746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Courier New</vt:lpstr>
      <vt:lpstr>Franklin Gothic Book</vt:lpstr>
      <vt:lpstr>1_RetrospectVTI</vt:lpstr>
      <vt:lpstr>Extracting Sentiment text from tweets</vt:lpstr>
      <vt:lpstr>Problem Statement</vt:lpstr>
      <vt:lpstr>Data Set</vt:lpstr>
      <vt:lpstr>Approach</vt:lpstr>
      <vt:lpstr>Exploratory Data Analysis</vt:lpstr>
      <vt:lpstr>Text Analysis</vt:lpstr>
      <vt:lpstr>PowerPoint Presentation</vt:lpstr>
      <vt:lpstr>Bag-of-Words Approach</vt:lpstr>
      <vt:lpstr>Post processing</vt:lpstr>
      <vt:lpstr>PowerPoint Presentation</vt:lpstr>
      <vt:lpstr>Parse Trees Approach</vt:lpstr>
      <vt:lpstr>Deep Learning Approach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2020-04-19T00:10:34Z</dcterms:created>
  <dcterms:modified xsi:type="dcterms:W3CDTF">2020-06-01T05:45:30Z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