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9"/>
  </p:notesMasterIdLst>
  <p:sldIdLst>
    <p:sldId id="256" r:id="rId2"/>
    <p:sldId id="257" r:id="rId3"/>
    <p:sldId id="258" r:id="rId4"/>
    <p:sldId id="259" r:id="rId5"/>
    <p:sldId id="264" r:id="rId6"/>
    <p:sldId id="265" r:id="rId7"/>
    <p:sldId id="268" r:id="rId8"/>
    <p:sldId id="278" r:id="rId9"/>
    <p:sldId id="277" r:id="rId10"/>
    <p:sldId id="279" r:id="rId11"/>
    <p:sldId id="282" r:id="rId12"/>
    <p:sldId id="280" r:id="rId13"/>
    <p:sldId id="288" r:id="rId14"/>
    <p:sldId id="281" r:id="rId15"/>
    <p:sldId id="289" r:id="rId16"/>
    <p:sldId id="283" r:id="rId17"/>
    <p:sldId id="287"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
      <p:font typeface="Roboto Slab"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nl-NL" sz="1800" b="0" i="0" u="none" strike="noStrike" cap="none">
                <a:solidFill>
                  <a:srgbClr val="000000"/>
                </a:solidFill>
                <a:latin typeface="Arial"/>
                <a:ea typeface="Arial"/>
                <a:cs typeface="Arial"/>
                <a:sym typeface="Arial"/>
              </a:rPr>
              <a:t>3</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First:</a:t>
            </a:r>
            <a:endParaRPr/>
          </a:p>
          <a:p>
            <a:pPr marL="457200" lvl="0" indent="-317500" algn="l" rtl="0">
              <a:spcBef>
                <a:spcPts val="0"/>
              </a:spcBef>
              <a:spcAft>
                <a:spcPts val="0"/>
              </a:spcAft>
              <a:buSzPts val="1400"/>
              <a:buChar char="-"/>
            </a:pPr>
            <a:r>
              <a:rPr lang="nl-NL"/>
              <a:t>Fusion DNNs: Use DNNs to replace hand tuned feature extraction stage in BoF models. </a:t>
            </a:r>
            <a:endParaRPr/>
          </a:p>
          <a:p>
            <a:pPr marL="457200" lvl="0" indent="-317500" algn="l" rtl="0">
              <a:spcBef>
                <a:spcPts val="0"/>
              </a:spcBef>
              <a:spcAft>
                <a:spcPts val="0"/>
              </a:spcAft>
              <a:buSzPts val="1400"/>
              <a:buChar char="-"/>
            </a:pPr>
            <a:r>
              <a:rPr lang="nl-NL"/>
              <a:t>Transfer insights: Explore how well DNN training insights transfer to the training of BOF</a:t>
            </a:r>
            <a:endParaRPr/>
          </a:p>
          <a:p>
            <a:pPr marL="457200" lvl="0" indent="-317500" algn="l" rtl="0">
              <a:spcBef>
                <a:spcPts val="0"/>
              </a:spcBef>
              <a:spcAft>
                <a:spcPts val="0"/>
              </a:spcAft>
              <a:buSzPts val="1400"/>
              <a:buChar char="-"/>
            </a:pPr>
            <a:r>
              <a:rPr lang="nl-NL"/>
              <a:t>Proposed BoF is simpler and closer to standard DNN for object recognition but maintains interpretability of linear BoF with local features. First work that explores relationship between decision making of BoF and DNN models.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body" idx="3"/>
          </p:nvPr>
        </p:nvSpPr>
        <p:spPr>
          <a:xfrm>
            <a:off x="600178" y="316384"/>
            <a:ext cx="3962087" cy="1473087"/>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rgbClr val="FFFFFF"/>
              </a:buClr>
              <a:buSzPts val="3515"/>
              <a:buFont typeface="Roboto Slab"/>
              <a:buNone/>
            </a:pPr>
            <a:r>
              <a:rPr lang="en-IN" sz="2815" dirty="0"/>
              <a:t>Sideslip Control using DYC (Direct Yaw-Moment Control)</a:t>
            </a:r>
            <a:endParaRPr sz="2815" dirty="0"/>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Weakness</a:t>
            </a:r>
            <a:endParaRPr/>
          </a:p>
        </p:txBody>
      </p:sp>
      <p:sp>
        <p:nvSpPr>
          <p:cNvPr id="709" name="Google Shape;709;p40"/>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a:solidFill>
                <a:schemeClr val="dk1"/>
              </a:solidFill>
            </a:endParaRPr>
          </a:p>
          <a:p>
            <a:pPr marL="457200" lvl="0" indent="-368300" algn="l" rtl="0">
              <a:lnSpc>
                <a:spcPct val="150000"/>
              </a:lnSpc>
              <a:spcBef>
                <a:spcPts val="1200"/>
              </a:spcBef>
              <a:spcAft>
                <a:spcPts val="0"/>
              </a:spcAft>
              <a:buClr>
                <a:schemeClr val="dk1"/>
              </a:buClr>
              <a:buSzPts val="2200"/>
              <a:buChar char="▪"/>
            </a:pPr>
            <a:r>
              <a:rPr lang="nl-NL" sz="2000">
                <a:solidFill>
                  <a:schemeClr val="dk1"/>
                </a:solidFill>
              </a:rPr>
              <a:t>Sensitive to local maskings</a:t>
            </a:r>
            <a:endParaRPr sz="2000">
              <a:solidFill>
                <a:schemeClr val="dk1"/>
              </a:solidFill>
            </a:endParaRPr>
          </a:p>
          <a:p>
            <a:pPr marL="457200" lvl="0" indent="-368300" algn="l" rtl="0">
              <a:lnSpc>
                <a:spcPct val="150000"/>
              </a:lnSpc>
              <a:spcBef>
                <a:spcPts val="0"/>
              </a:spcBef>
              <a:spcAft>
                <a:spcPts val="0"/>
              </a:spcAft>
              <a:buClr>
                <a:schemeClr val="dk1"/>
              </a:buClr>
              <a:buSzPts val="2200"/>
              <a:buChar char="▪"/>
            </a:pPr>
            <a:r>
              <a:rPr lang="nl-NL" sz="2200">
                <a:solidFill>
                  <a:schemeClr val="dk1"/>
                </a:solidFill>
                <a:latin typeface="Calibri"/>
                <a:ea typeface="Calibri"/>
                <a:cs typeface="Calibri"/>
                <a:sym typeface="Calibri"/>
              </a:rPr>
              <a:t>Runtime of BagNets are high.</a:t>
            </a:r>
            <a:endParaRPr sz="22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ts val="2200"/>
              <a:buFont typeface="Calibri"/>
              <a:buChar char="▪"/>
            </a:pPr>
            <a:r>
              <a:rPr lang="nl-NL" sz="2200">
                <a:solidFill>
                  <a:schemeClr val="dk1"/>
                </a:solidFill>
                <a:latin typeface="Calibri"/>
                <a:ea typeface="Calibri"/>
                <a:cs typeface="Calibri"/>
                <a:sym typeface="Calibri"/>
              </a:rPr>
              <a:t>Background features are pretty much ignored in BagNets.</a:t>
            </a:r>
            <a:endParaRPr sz="22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ts val="2200"/>
              <a:buFont typeface="Calibri"/>
              <a:buChar char="▪"/>
            </a:pPr>
            <a:r>
              <a:rPr lang="nl-NL" sz="2200">
                <a:solidFill>
                  <a:schemeClr val="dk1"/>
                </a:solidFill>
                <a:latin typeface="Calibri"/>
                <a:ea typeface="Calibri"/>
                <a:cs typeface="Calibri"/>
                <a:sym typeface="Calibri"/>
              </a:rPr>
              <a:t>Lesser Accuracy compared to DNNs .</a:t>
            </a:r>
            <a:endParaRPr sz="220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a:p>
          <a:p>
            <a:pPr marL="0" lvl="7" indent="0" algn="l" rtl="0">
              <a:lnSpc>
                <a:spcPct val="90000"/>
              </a:lnSpc>
              <a:spcBef>
                <a:spcPts val="1200"/>
              </a:spcBef>
              <a:spcAft>
                <a:spcPts val="0"/>
              </a:spcAft>
              <a:buSzPts val="1600"/>
              <a:buNone/>
            </a:pPr>
            <a:endParaRPr/>
          </a:p>
        </p:txBody>
      </p:sp>
      <p:sp>
        <p:nvSpPr>
          <p:cNvPr id="710" name="Google Shape;710;p40"/>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10</a:t>
            </a:fld>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Simulation &amp; Results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Opportunities</a:t>
            </a:r>
            <a:endParaRPr/>
          </a:p>
        </p:txBody>
      </p:sp>
      <p:sp>
        <p:nvSpPr>
          <p:cNvPr id="716" name="Google Shape;716;p41"/>
          <p:cNvSpPr txBox="1">
            <a:spLocks noGrp="1"/>
          </p:cNvSpPr>
          <p:nvPr>
            <p:ph type="body" idx="3"/>
          </p:nvPr>
        </p:nvSpPr>
        <p:spPr>
          <a:xfrm>
            <a:off x="400575" y="1250700"/>
            <a:ext cx="7366200" cy="4356600"/>
          </a:xfrm>
          <a:prstGeom prst="rect">
            <a:avLst/>
          </a:prstGeom>
          <a:noFill/>
          <a:ln>
            <a:noFill/>
          </a:ln>
        </p:spPr>
        <p:txBody>
          <a:bodyPr spcFirstLastPara="1" wrap="square" lIns="0" tIns="0" rIns="0" bIns="0" anchor="t" anchorCtr="0">
            <a:normAutofit fontScale="32500" lnSpcReduction="10000"/>
          </a:bodyPr>
          <a:lstStyle/>
          <a:p>
            <a:pPr marL="0" lvl="0" indent="0" algn="l" rtl="0">
              <a:lnSpc>
                <a:spcPct val="150000"/>
              </a:lnSpc>
              <a:spcBef>
                <a:spcPts val="1200"/>
              </a:spcBef>
              <a:spcAft>
                <a:spcPts val="0"/>
              </a:spcAft>
              <a:buNone/>
            </a:pPr>
            <a:endParaRPr sz="8000">
              <a:solidFill>
                <a:schemeClr val="dk1"/>
              </a:solidFill>
            </a:endParaRPr>
          </a:p>
          <a:p>
            <a:pPr marL="457200" lvl="0" indent="-368300" algn="l" rtl="0">
              <a:lnSpc>
                <a:spcPct val="150000"/>
              </a:lnSpc>
              <a:spcBef>
                <a:spcPts val="1000"/>
              </a:spcBef>
              <a:spcAft>
                <a:spcPts val="0"/>
              </a:spcAft>
              <a:buClr>
                <a:schemeClr val="dk1"/>
              </a:buClr>
              <a:buSzPct val="100000"/>
              <a:buChar char="▪"/>
            </a:pPr>
            <a:r>
              <a:rPr lang="nl-NL" sz="8800">
                <a:solidFill>
                  <a:schemeClr val="dk1"/>
                </a:solidFill>
                <a:latin typeface="Calibri"/>
                <a:ea typeface="Calibri"/>
                <a:cs typeface="Calibri"/>
                <a:sym typeface="Calibri"/>
              </a:rPr>
              <a:t>Evaluate lower bound in tasks where local statistical regularities cannot be used to solve.</a:t>
            </a:r>
            <a:endParaRPr sz="88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ct val="100000"/>
              <a:buChar char="▪"/>
            </a:pPr>
            <a:r>
              <a:rPr lang="nl-NL" sz="8800">
                <a:solidFill>
                  <a:schemeClr val="dk1"/>
                </a:solidFill>
                <a:latin typeface="Calibri"/>
                <a:ea typeface="Calibri"/>
                <a:cs typeface="Calibri"/>
                <a:sym typeface="Calibri"/>
              </a:rPr>
              <a:t>Desirable where opportunity to  trade some accuracy for better interpretability.</a:t>
            </a:r>
            <a:endParaRPr sz="88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ct val="100000"/>
              <a:buChar char="▪"/>
            </a:pPr>
            <a:r>
              <a:rPr lang="nl-NL" sz="8800">
                <a:solidFill>
                  <a:schemeClr val="dk1"/>
                </a:solidFill>
                <a:latin typeface="Calibri"/>
                <a:ea typeface="Calibri"/>
                <a:cs typeface="Calibri"/>
                <a:sym typeface="Calibri"/>
              </a:rPr>
              <a:t>Interpretable parts of a larger computer vision pipeline.</a:t>
            </a:r>
            <a:endParaRPr sz="88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ct val="100000"/>
              <a:buChar char="▪"/>
            </a:pPr>
            <a:r>
              <a:rPr lang="nl-NL" sz="8800">
                <a:solidFill>
                  <a:schemeClr val="dk1"/>
                </a:solidFill>
                <a:latin typeface="Calibri"/>
                <a:ea typeface="Calibri"/>
                <a:cs typeface="Calibri"/>
                <a:sym typeface="Calibri"/>
              </a:rPr>
              <a:t>Encourage and inspire.</a:t>
            </a:r>
            <a:endParaRPr sz="3200">
              <a:solidFill>
                <a:schemeClr val="dk1"/>
              </a:solidFill>
            </a:endParaRPr>
          </a:p>
          <a:p>
            <a:pPr marL="457200" lvl="0" indent="0" algn="l" rtl="0">
              <a:lnSpc>
                <a:spcPct val="115000"/>
              </a:lnSpc>
              <a:spcBef>
                <a:spcPts val="1200"/>
              </a:spcBef>
              <a:spcAft>
                <a:spcPts val="0"/>
              </a:spcAft>
              <a:buNone/>
            </a:pPr>
            <a:endParaRPr sz="180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ct val="100000"/>
              <a:buFont typeface="Arial"/>
              <a:buNone/>
            </a:pPr>
            <a:endParaRPr/>
          </a:p>
          <a:p>
            <a:pPr marL="0" lvl="7" indent="0" algn="l" rtl="0">
              <a:lnSpc>
                <a:spcPct val="90000"/>
              </a:lnSpc>
              <a:spcBef>
                <a:spcPts val="1200"/>
              </a:spcBef>
              <a:spcAft>
                <a:spcPts val="0"/>
              </a:spcAft>
              <a:buSzPct val="100000"/>
              <a:buNone/>
            </a:pPr>
            <a:endParaRPr/>
          </a:p>
        </p:txBody>
      </p:sp>
      <p:sp>
        <p:nvSpPr>
          <p:cNvPr id="717" name="Google Shape;717;p41"/>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12</a:t>
            </a:fld>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Conclusions</a:t>
            </a:r>
            <a:endParaRPr dirty="0"/>
          </a:p>
        </p:txBody>
      </p:sp>
    </p:spTree>
    <p:extLst>
      <p:ext uri="{BB962C8B-B14F-4D97-AF65-F5344CB8AC3E}">
        <p14:creationId xmlns:p14="http://schemas.microsoft.com/office/powerpoint/2010/main" val="32402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Threats</a:t>
            </a:r>
            <a:endParaRPr/>
          </a:p>
        </p:txBody>
      </p:sp>
      <p:sp>
        <p:nvSpPr>
          <p:cNvPr id="723" name="Google Shape;723;p42"/>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a:solidFill>
                <a:schemeClr val="dk1"/>
              </a:solidFill>
            </a:endParaRPr>
          </a:p>
          <a:p>
            <a:pPr marL="457200" lvl="0" indent="-368300" algn="l" rtl="0">
              <a:lnSpc>
                <a:spcPct val="150000"/>
              </a:lnSpc>
              <a:spcBef>
                <a:spcPts val="1000"/>
              </a:spcBef>
              <a:spcAft>
                <a:spcPts val="0"/>
              </a:spcAft>
              <a:buClr>
                <a:schemeClr val="dk1"/>
              </a:buClr>
              <a:buSzPts val="2200"/>
              <a:buChar char="▪"/>
            </a:pPr>
            <a:r>
              <a:rPr lang="nl-NL" sz="2200">
                <a:solidFill>
                  <a:schemeClr val="dk1"/>
                </a:solidFill>
                <a:latin typeface="Calibri"/>
                <a:ea typeface="Calibri"/>
                <a:cs typeface="Calibri"/>
                <a:sym typeface="Calibri"/>
              </a:rPr>
              <a:t>Will fail when there is non-linear interactions between image parts.</a:t>
            </a:r>
            <a:endParaRPr sz="22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Char char="▪"/>
            </a:pPr>
            <a:r>
              <a:rPr lang="nl-NL" sz="2200">
                <a:solidFill>
                  <a:schemeClr val="dk1"/>
                </a:solidFill>
                <a:latin typeface="Calibri"/>
                <a:ea typeface="Calibri"/>
                <a:cs typeface="Calibri"/>
                <a:sym typeface="Calibri"/>
              </a:rPr>
              <a:t>Fails to completely explain decision making of deeper networks</a:t>
            </a:r>
            <a:r>
              <a:rPr lang="nl-NL"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ts val="2200"/>
              <a:buFont typeface="Calibri"/>
              <a:buChar char="▪"/>
            </a:pPr>
            <a:r>
              <a:rPr lang="nl-NL" sz="2200">
                <a:solidFill>
                  <a:schemeClr val="dk1"/>
                </a:solidFill>
                <a:latin typeface="Calibri"/>
                <a:ea typeface="Calibri"/>
                <a:cs typeface="Calibri"/>
                <a:sym typeface="Calibri"/>
              </a:rPr>
              <a:t>Currently tested only for ImageNet (image classification)</a:t>
            </a:r>
            <a:endParaRPr sz="2200">
              <a:solidFill>
                <a:schemeClr val="dk1"/>
              </a:solidFill>
              <a:latin typeface="Calibri"/>
              <a:ea typeface="Calibri"/>
              <a:cs typeface="Calibri"/>
              <a:sym typeface="Calibri"/>
            </a:endParaRPr>
          </a:p>
          <a:p>
            <a:pPr marL="457200" lvl="0" indent="0" algn="l" rtl="0">
              <a:lnSpc>
                <a:spcPct val="150000"/>
              </a:lnSpc>
              <a:spcBef>
                <a:spcPts val="1200"/>
              </a:spcBef>
              <a:spcAft>
                <a:spcPts val="0"/>
              </a:spcAft>
              <a:buNone/>
            </a:pPr>
            <a:endParaRPr>
              <a:solidFill>
                <a:schemeClr val="dk1"/>
              </a:solidFill>
            </a:endParaRPr>
          </a:p>
          <a:p>
            <a:pPr marL="457200" lvl="0" indent="0" algn="l" rtl="0">
              <a:lnSpc>
                <a:spcPct val="115000"/>
              </a:lnSpc>
              <a:spcBef>
                <a:spcPts val="1200"/>
              </a:spcBef>
              <a:spcAft>
                <a:spcPts val="0"/>
              </a:spcAft>
              <a:buNone/>
            </a:pPr>
            <a:endParaRPr sz="180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a:p>
          <a:p>
            <a:pPr marL="0" lvl="7" indent="0" algn="l" rtl="0">
              <a:lnSpc>
                <a:spcPct val="90000"/>
              </a:lnSpc>
              <a:spcBef>
                <a:spcPts val="1200"/>
              </a:spcBef>
              <a:spcAft>
                <a:spcPts val="0"/>
              </a:spcAft>
              <a:buSzPts val="1600"/>
              <a:buNone/>
            </a:pPr>
            <a:endParaRPr/>
          </a:p>
        </p:txBody>
      </p:sp>
      <p:sp>
        <p:nvSpPr>
          <p:cNvPr id="724" name="Google Shape;724;p42"/>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14</a:t>
            </a:fld>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Future work</a:t>
            </a:r>
            <a:endParaRPr dirty="0"/>
          </a:p>
        </p:txBody>
      </p:sp>
    </p:spTree>
    <p:extLst>
      <p:ext uri="{BB962C8B-B14F-4D97-AF65-F5344CB8AC3E}">
        <p14:creationId xmlns:p14="http://schemas.microsoft.com/office/powerpoint/2010/main" val="3012441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ct val="100000"/>
              <a:buFont typeface="Roboto Slab"/>
              <a:buNone/>
            </a:pPr>
            <a:r>
              <a:rPr lang="nl-NL" sz="2976"/>
              <a:t>Papers that build upon this research</a:t>
            </a:r>
            <a:endParaRPr/>
          </a:p>
        </p:txBody>
      </p:sp>
      <p:sp>
        <p:nvSpPr>
          <p:cNvPr id="735" name="Google Shape;735;p44"/>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a:solidFill>
                <a:schemeClr val="dk1"/>
              </a:solidFill>
            </a:endParaRPr>
          </a:p>
          <a:p>
            <a:pPr marL="457200" lvl="0" indent="-342900" algn="l" rtl="0">
              <a:lnSpc>
                <a:spcPct val="150000"/>
              </a:lnSpc>
              <a:spcBef>
                <a:spcPts val="1000"/>
              </a:spcBef>
              <a:spcAft>
                <a:spcPts val="0"/>
              </a:spcAft>
              <a:buClr>
                <a:schemeClr val="dk1"/>
              </a:buClr>
              <a:buSzPts val="1800"/>
              <a:buChar char="▪"/>
            </a:pPr>
            <a:r>
              <a:rPr lang="nl-NL" sz="1800">
                <a:solidFill>
                  <a:schemeClr val="dk1"/>
                </a:solidFill>
              </a:rPr>
              <a:t>Highly cited in literature</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nl-NL" sz="1800">
                <a:solidFill>
                  <a:schemeClr val="dk1"/>
                </a:solidFill>
              </a:rPr>
              <a:t>Understanding CNNs</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nl-NL" sz="1800">
                <a:solidFill>
                  <a:schemeClr val="dk1"/>
                </a:solidFill>
              </a:rPr>
              <a:t>Open-source algorithm BagNet</a:t>
            </a:r>
            <a:endParaRPr sz="1800">
              <a:solidFill>
                <a:schemeClr val="dk1"/>
              </a:solidFill>
            </a:endParaRPr>
          </a:p>
          <a:p>
            <a:pPr marL="457200" lvl="0" indent="0" algn="l" rtl="0">
              <a:lnSpc>
                <a:spcPct val="150000"/>
              </a:lnSpc>
              <a:spcBef>
                <a:spcPts val="1000"/>
              </a:spcBef>
              <a:spcAft>
                <a:spcPts val="0"/>
              </a:spcAft>
              <a:buNone/>
            </a:pPr>
            <a:endParaRPr sz="1800">
              <a:solidFill>
                <a:schemeClr val="dk1"/>
              </a:solidFill>
            </a:endParaRPr>
          </a:p>
          <a:p>
            <a:pPr marL="0" lvl="0" indent="0" algn="l" rtl="0">
              <a:lnSpc>
                <a:spcPct val="115000"/>
              </a:lnSpc>
              <a:spcBef>
                <a:spcPts val="1200"/>
              </a:spcBef>
              <a:spcAft>
                <a:spcPts val="0"/>
              </a:spcAft>
              <a:buNone/>
            </a:pPr>
            <a:endParaRPr sz="1100" i="1">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a:solidFill>
                <a:schemeClr val="dk1"/>
              </a:solidFill>
            </a:endParaRPr>
          </a:p>
          <a:p>
            <a:pPr marL="457200" lvl="0" indent="0" algn="l" rtl="0">
              <a:lnSpc>
                <a:spcPct val="150000"/>
              </a:lnSpc>
              <a:spcBef>
                <a:spcPts val="1200"/>
              </a:spcBef>
              <a:spcAft>
                <a:spcPts val="0"/>
              </a:spcAft>
              <a:buNone/>
            </a:pPr>
            <a:endParaRPr sz="1800">
              <a:solidFill>
                <a:schemeClr val="dk1"/>
              </a:solidFill>
            </a:endParaRPr>
          </a:p>
          <a:p>
            <a:pPr marL="457200" lvl="0" indent="0" algn="l" rtl="0">
              <a:lnSpc>
                <a:spcPct val="115000"/>
              </a:lnSpc>
              <a:spcBef>
                <a:spcPts val="1200"/>
              </a:spcBef>
              <a:spcAft>
                <a:spcPts val="0"/>
              </a:spcAft>
              <a:buNone/>
            </a:pPr>
            <a:endParaRPr sz="480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a:p>
          <a:p>
            <a:pPr marL="0" lvl="7" indent="0" algn="l" rtl="0">
              <a:lnSpc>
                <a:spcPct val="90000"/>
              </a:lnSpc>
              <a:spcBef>
                <a:spcPts val="1200"/>
              </a:spcBef>
              <a:spcAft>
                <a:spcPts val="0"/>
              </a:spcAft>
              <a:buSzPts val="1600"/>
              <a:buNone/>
            </a:pPr>
            <a:endParaRPr sz="4800"/>
          </a:p>
        </p:txBody>
      </p:sp>
      <p:sp>
        <p:nvSpPr>
          <p:cNvPr id="736" name="Google Shape;736;p44"/>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16</a:t>
            </a:fld>
            <a:endParaRPr/>
          </a:p>
        </p:txBody>
      </p:sp>
      <p:sp>
        <p:nvSpPr>
          <p:cNvPr id="737" name="Google Shape;737;p44"/>
          <p:cNvSpPr txBox="1"/>
          <p:nvPr/>
        </p:nvSpPr>
        <p:spPr>
          <a:xfrm>
            <a:off x="362150" y="3453800"/>
            <a:ext cx="6664800" cy="191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nl-NL" sz="1300" b="1" i="1">
                <a:solidFill>
                  <a:schemeClr val="dk1"/>
                </a:solidFill>
              </a:rPr>
              <a:t>Geirhos, Robert, Patricia Rubisch, Claudio Michaelis, Matthias Bethge, Felix A. Wichmann, and Wieland Brendel. "ImageNet-trained CNNs are biased towards texture; increasing shape bias improves accuracy and robustness." arXiv preprint arXiv:1811.12231 (2018).</a:t>
            </a:r>
            <a:endParaRPr sz="1300" i="1">
              <a:solidFill>
                <a:schemeClr val="dk1"/>
              </a:solidFill>
            </a:endParaRPr>
          </a:p>
          <a:p>
            <a:pPr marL="0" lvl="0" indent="0" algn="l" rtl="0">
              <a:lnSpc>
                <a:spcPct val="115000"/>
              </a:lnSpc>
              <a:spcBef>
                <a:spcPts val="1200"/>
              </a:spcBef>
              <a:spcAft>
                <a:spcPts val="1200"/>
              </a:spcAft>
              <a:buNone/>
            </a:pPr>
            <a:r>
              <a:rPr lang="nl-NL" sz="1300" b="1" i="1">
                <a:solidFill>
                  <a:schemeClr val="dk1"/>
                </a:solidFill>
              </a:rPr>
              <a:t>Geirhos, R., Jacobsen, J.H., Michaelis, C., Zemel, R., Brendel, W., Bethge, M. and Wichmann, F.A., 2020. Shortcut learning in deep neural networks. Nature Machine Intelligence, 2(11), pp.665-673.</a:t>
            </a:r>
            <a:endParaRPr sz="1600"/>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2153413" y="2753377"/>
            <a:ext cx="9358200" cy="16212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3800"/>
              <a:buFont typeface="Roboto Slab"/>
              <a:buNone/>
            </a:pPr>
            <a:r>
              <a:rPr lang="nl-NL"/>
              <a:t>Thank you for your attention</a:t>
            </a:r>
            <a:endParaRPr/>
          </a:p>
        </p:txBody>
      </p:sp>
      <p:sp>
        <p:nvSpPr>
          <p:cNvPr id="767" name="Google Shape;767;p48"/>
          <p:cNvSpPr txBox="1">
            <a:spLocks noGrp="1"/>
          </p:cNvSpPr>
          <p:nvPr>
            <p:ph type="subTitle" idx="2"/>
          </p:nvPr>
        </p:nvSpPr>
        <p:spPr>
          <a:xfrm>
            <a:off x="7758450" y="4977468"/>
            <a:ext cx="3729300" cy="937200"/>
          </a:xfrm>
          <a:prstGeom prst="rect">
            <a:avLst/>
          </a:prstGeom>
          <a:noFill/>
          <a:ln>
            <a:noFill/>
          </a:ln>
        </p:spPr>
        <p:txBody>
          <a:bodyPr spcFirstLastPara="1" wrap="square" lIns="0" tIns="0" rIns="0" bIns="0" anchor="ctr" anchorCtr="0">
            <a:noAutofit/>
          </a:bodyPr>
          <a:lstStyle/>
          <a:p>
            <a:pPr marL="0" indent="0">
              <a:spcBef>
                <a:spcPts val="0"/>
              </a:spcBef>
              <a:buSzPts val="3515"/>
            </a:pPr>
            <a:r>
              <a:rPr lang="en-IN" sz="1600" dirty="0"/>
              <a:t>Neeraja Bhide (5495601)</a:t>
            </a:r>
          </a:p>
          <a:p>
            <a:pPr marL="0" indent="0">
              <a:spcBef>
                <a:spcPts val="0"/>
              </a:spcBef>
              <a:buSzPts val="3515"/>
            </a:pPr>
            <a:r>
              <a:rPr lang="en-IN" sz="1600" dirty="0"/>
              <a:t>Pavan Prasad H.G. (5508053)</a:t>
            </a:r>
          </a:p>
          <a:p>
            <a:pPr marL="0" indent="0">
              <a:spcBef>
                <a:spcPts val="0"/>
              </a:spcBef>
              <a:buSzPts val="3515"/>
            </a:pPr>
            <a:r>
              <a:rPr lang="en-IN" sz="1600" dirty="0"/>
              <a:t>Paul Kartoidjojo (4480961)</a:t>
            </a:r>
          </a:p>
          <a:p>
            <a:pPr marL="0" indent="0">
              <a:spcBef>
                <a:spcPts val="0"/>
              </a:spcBef>
              <a:buSzPts val="3515"/>
            </a:pPr>
            <a:r>
              <a:rPr lang="en-US" sz="1600" dirty="0"/>
              <a:t>Anand Srikrishna (5306485)</a:t>
            </a:r>
          </a:p>
          <a:p>
            <a:pPr marL="0" lvl="0" indent="0" algn="r" rtl="0">
              <a:lnSpc>
                <a:spcPct val="115000"/>
              </a:lnSpc>
              <a:spcBef>
                <a:spcPts val="0"/>
              </a:spcBef>
              <a:spcAft>
                <a:spcPts val="0"/>
              </a:spcAft>
              <a:buSzPts val="1600"/>
              <a:buFont typeface="Arial"/>
              <a:buNone/>
            </a:pP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800" dirty="0"/>
              <a:t>Motivation</a:t>
            </a:r>
            <a:endParaRPr sz="2800" dirty="0"/>
          </a:p>
          <a:p>
            <a:pPr marL="263525" lvl="0" indent="-339725" algn="l" rtl="0">
              <a:lnSpc>
                <a:spcPct val="115000"/>
              </a:lnSpc>
              <a:spcBef>
                <a:spcPts val="1200"/>
              </a:spcBef>
              <a:spcAft>
                <a:spcPts val="0"/>
              </a:spcAft>
              <a:buSzPts val="2800"/>
              <a:buFont typeface="Arial"/>
              <a:buChar char="▪"/>
            </a:pPr>
            <a:r>
              <a:rPr lang="nl-NL" sz="2800" dirty="0"/>
              <a:t>Problem Statement</a:t>
            </a:r>
          </a:p>
          <a:p>
            <a:pPr marL="263525" lvl="0" indent="-339725" algn="l" rtl="0">
              <a:lnSpc>
                <a:spcPct val="115000"/>
              </a:lnSpc>
              <a:spcBef>
                <a:spcPts val="1200"/>
              </a:spcBef>
              <a:spcAft>
                <a:spcPts val="0"/>
              </a:spcAft>
              <a:buSzPts val="2800"/>
              <a:buChar char="▪"/>
            </a:pPr>
            <a:r>
              <a:rPr lang="nl-NL" sz="2800" dirty="0"/>
              <a:t>Control Strategies</a:t>
            </a:r>
          </a:p>
          <a:p>
            <a:pPr marL="263525" lvl="0" indent="-339725" algn="l" rtl="0">
              <a:lnSpc>
                <a:spcPct val="115000"/>
              </a:lnSpc>
              <a:spcBef>
                <a:spcPts val="1200"/>
              </a:spcBef>
              <a:spcAft>
                <a:spcPts val="0"/>
              </a:spcAft>
              <a:buSzPts val="2800"/>
              <a:buChar char="▪"/>
            </a:pPr>
            <a:r>
              <a:rPr lang="en-IN" sz="2800" dirty="0"/>
              <a:t>Vehicle Validation Model</a:t>
            </a:r>
          </a:p>
          <a:p>
            <a:pPr marL="263525" lvl="0" indent="-339725" algn="l" rtl="0">
              <a:lnSpc>
                <a:spcPct val="115000"/>
              </a:lnSpc>
              <a:spcBef>
                <a:spcPts val="1200"/>
              </a:spcBef>
              <a:spcAft>
                <a:spcPts val="0"/>
              </a:spcAft>
              <a:buSzPts val="2800"/>
              <a:buChar char="▪"/>
            </a:pPr>
            <a:r>
              <a:rPr lang="en-IN" sz="2800" dirty="0"/>
              <a:t>Simulation &amp; Results</a:t>
            </a:r>
            <a:endParaRPr sz="2800" dirty="0"/>
          </a:p>
          <a:p>
            <a:pPr marL="263525" lvl="0" indent="-339725" algn="l" rtl="0">
              <a:lnSpc>
                <a:spcPct val="115000"/>
              </a:lnSpc>
              <a:spcBef>
                <a:spcPts val="1200"/>
              </a:spcBef>
              <a:spcAft>
                <a:spcPts val="0"/>
              </a:spcAft>
              <a:buSzPts val="2800"/>
              <a:buChar char="▪"/>
            </a:pPr>
            <a:r>
              <a:rPr lang="nl-NL" sz="2800" dirty="0">
                <a:solidFill>
                  <a:schemeClr val="dk1"/>
                </a:solidFill>
              </a:rPr>
              <a:t>Conclusion</a:t>
            </a:r>
            <a:endParaRPr sz="2800" dirty="0">
              <a:solidFill>
                <a:schemeClr val="dk1"/>
              </a:solidFill>
            </a:endParaRPr>
          </a:p>
          <a:p>
            <a:pPr marL="263525" lvl="0" indent="-339725" algn="l" rtl="0">
              <a:lnSpc>
                <a:spcPct val="115000"/>
              </a:lnSpc>
              <a:spcBef>
                <a:spcPts val="1200"/>
              </a:spcBef>
              <a:spcAft>
                <a:spcPts val="0"/>
              </a:spcAft>
              <a:buSzPts val="2800"/>
              <a:buChar char="▪"/>
            </a:pPr>
            <a:r>
              <a:rPr lang="en-IN" sz="2800" dirty="0">
                <a:solidFill>
                  <a:schemeClr val="dk1"/>
                </a:solidFill>
              </a:rPr>
              <a:t>Future Work</a:t>
            </a:r>
            <a:endParaRPr sz="2800" dirty="0">
              <a:solidFill>
                <a:schemeClr val="dk1"/>
              </a:solidFill>
            </a:endParaRPr>
          </a:p>
          <a:p>
            <a:pPr marL="0" lvl="0" indent="0" algn="l" rtl="0">
              <a:lnSpc>
                <a:spcPct val="115000"/>
              </a:lnSpc>
              <a:spcBef>
                <a:spcPts val="1200"/>
              </a:spcBef>
              <a:spcAft>
                <a:spcPts val="0"/>
              </a:spcAft>
              <a:buNone/>
            </a:pPr>
            <a:endParaRPr sz="28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lt1"/>
              </a:buClr>
              <a:buSzPts val="4400"/>
              <a:buFont typeface="Calibri"/>
              <a:buNone/>
            </a:pPr>
            <a:r>
              <a:rPr lang="nl-NL" dirty="0"/>
              <a:t>Motivation</a:t>
            </a:r>
            <a:endParaRPr dirty="0"/>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2168100"/>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[1]</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800" dirty="0">
                <a:solidFill>
                  <a:schemeClr val="dk1"/>
                </a:solidFill>
                <a:latin typeface="+mn-lt"/>
                <a:ea typeface="Calibri"/>
                <a:cs typeface="Calibri"/>
                <a:sym typeface="Calibri"/>
              </a:rPr>
              <a:t> [2]</a:t>
            </a:r>
            <a:endParaRPr lang="en-US" sz="1800" dirty="0"/>
          </a:p>
          <a:p>
            <a:pPr marL="263525" lvl="0" indent="-212725" algn="l" rtl="0">
              <a:spcBef>
                <a:spcPts val="0"/>
              </a:spcBef>
              <a:spcAft>
                <a:spcPts val="0"/>
              </a:spcAft>
              <a:buSzPts val="1000"/>
              <a:buChar char="▪"/>
            </a:pPr>
            <a:endParaRPr lang="en-US" sz="1800" dirty="0"/>
          </a:p>
          <a:p>
            <a:pPr marL="263525" indent="-212725">
              <a:spcBef>
                <a:spcPts val="0"/>
              </a:spcBef>
              <a:buSzPts val="1000"/>
            </a:pPr>
            <a:r>
              <a:rPr lang="en-US" sz="1800" dirty="0">
                <a:solidFill>
                  <a:schemeClr val="dk1"/>
                </a:solidFill>
                <a:latin typeface="+mn-lt"/>
                <a:ea typeface="Calibri"/>
                <a:cs typeface="Calibri"/>
                <a:sym typeface="Calibri"/>
              </a:rPr>
              <a:t>It is immeasurable with commercially-available sensors. </a:t>
            </a:r>
            <a:br>
              <a:rPr lang="en-US" sz="1800" dirty="0"/>
            </a:br>
            <a:endParaRPr lang="en-US" sz="1800" dirty="0"/>
          </a:p>
        </p:txBody>
      </p:sp>
      <p:sp>
        <p:nvSpPr>
          <p:cNvPr id="554" name="Google Shape;554;p20"/>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a:p>
        </p:txBody>
      </p:sp>
      <p:sp>
        <p:nvSpPr>
          <p:cNvPr id="8" name="TextBox 7">
            <a:extLst>
              <a:ext uri="{FF2B5EF4-FFF2-40B4-BE49-F238E27FC236}">
                <a16:creationId xmlns:a16="http://schemas.microsoft.com/office/drawing/2014/main" id="{6B4C1FCC-AF99-62E2-7288-559886FB1198}"/>
              </a:ext>
            </a:extLst>
          </p:cNvPr>
          <p:cNvSpPr txBox="1"/>
          <p:nvPr/>
        </p:nvSpPr>
        <p:spPr>
          <a:xfrm>
            <a:off x="462116" y="4836415"/>
            <a:ext cx="6705600" cy="954107"/>
          </a:xfrm>
          <a:prstGeom prst="rect">
            <a:avLst/>
          </a:prstGeom>
          <a:noFill/>
        </p:spPr>
        <p:txBody>
          <a:bodyPr wrap="square">
            <a:spAutoFit/>
          </a:bodyPr>
          <a:lstStyle/>
          <a:p>
            <a:r>
              <a:rPr lang="en-US" b="0" i="0" dirty="0">
                <a:solidFill>
                  <a:srgbClr val="222222"/>
                </a:solidFill>
                <a:effectLst/>
                <a:latin typeface="Arial" panose="020B0604020202020204" pitchFamily="34" charset="0"/>
              </a:rPr>
              <a:t>[1] Liu, </a:t>
            </a:r>
            <a:r>
              <a:rPr lang="en-US" b="0" i="0" dirty="0" err="1">
                <a:solidFill>
                  <a:srgbClr val="222222"/>
                </a:solidFill>
                <a:effectLst/>
                <a:latin typeface="Arial" panose="020B0604020202020204" pitchFamily="34" charset="0"/>
              </a:rPr>
              <a:t>Jizheng</a:t>
            </a:r>
            <a:r>
              <a:rPr lang="en-US" b="0" i="0" dirty="0">
                <a:solidFill>
                  <a:srgbClr val="222222"/>
                </a:solidFill>
                <a:effectLst/>
                <a:latin typeface="Arial" panose="020B0604020202020204" pitchFamily="34" charset="0"/>
              </a:rPr>
              <a:t>, et al. "Sideslip angle estimation of ground vehicles: a comparative study." </a:t>
            </a:r>
            <a:r>
              <a:rPr lang="en-US" b="0" i="1" dirty="0">
                <a:solidFill>
                  <a:srgbClr val="222222"/>
                </a:solidFill>
                <a:effectLst/>
                <a:latin typeface="Arial" panose="020B0604020202020204" pitchFamily="34" charset="0"/>
              </a:rPr>
              <a:t>IET Control Theory and Applications</a:t>
            </a:r>
            <a:r>
              <a:rPr lang="en-US" b="0" i="0" dirty="0">
                <a:solidFill>
                  <a:srgbClr val="222222"/>
                </a:solidFill>
                <a:effectLst/>
                <a:latin typeface="Arial" panose="020B0604020202020204" pitchFamily="34" charset="0"/>
              </a:rPr>
              <a:t> (2020).</a:t>
            </a:r>
          </a:p>
          <a:p>
            <a:r>
              <a:rPr lang="it-IT" dirty="0"/>
              <a:t>[2] Federico Cheli</a:t>
            </a:r>
            <a:r>
              <a:rPr lang="en-US" b="0" i="0" dirty="0">
                <a:solidFill>
                  <a:srgbClr val="222222"/>
                </a:solidFill>
                <a:effectLst/>
                <a:latin typeface="Arial" panose="020B0604020202020204" pitchFamily="34" charset="0"/>
              </a:rPr>
              <a:t>, et al.  “A methodology for vehicle sideslip angle identification: comparison with experimental data”. Vehicle System Dynamics (2007)</a:t>
            </a:r>
            <a:endParaRPr lang="en-US"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Problem Statement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Related literature</a:t>
            </a:r>
            <a:endParaRPr/>
          </a:p>
        </p:txBody>
      </p:sp>
      <p:sp>
        <p:nvSpPr>
          <p:cNvPr id="605" name="Google Shape;605;p26"/>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263525" lvl="0" indent="-288925" algn="l" rtl="0">
              <a:lnSpc>
                <a:spcPct val="90000"/>
              </a:lnSpc>
              <a:spcBef>
                <a:spcPts val="1200"/>
              </a:spcBef>
              <a:spcAft>
                <a:spcPts val="0"/>
              </a:spcAft>
              <a:buSzPts val="2000"/>
              <a:buChar char="▪"/>
            </a:pPr>
            <a:r>
              <a:rPr lang="nl-NL" sz="2000" b="1" dirty="0"/>
              <a:t>BoF models and DNNs</a:t>
            </a:r>
            <a:endParaRPr sz="2000" b="1" dirty="0"/>
          </a:p>
          <a:p>
            <a:pPr marL="457200" lvl="0" indent="-355600" algn="l" rtl="0">
              <a:lnSpc>
                <a:spcPct val="90000"/>
              </a:lnSpc>
              <a:spcBef>
                <a:spcPts val="0"/>
              </a:spcBef>
              <a:spcAft>
                <a:spcPts val="0"/>
              </a:spcAft>
              <a:buSzPts val="2000"/>
              <a:buChar char="-"/>
            </a:pPr>
            <a:r>
              <a:rPr lang="nl-NL" sz="1800" dirty="0"/>
              <a:t>Fusion DNNs and BoF models [1]</a:t>
            </a:r>
            <a:endParaRPr sz="1800" dirty="0"/>
          </a:p>
          <a:p>
            <a:pPr marL="457200" lvl="0" indent="-355600" algn="l" rtl="0">
              <a:lnSpc>
                <a:spcPct val="90000"/>
              </a:lnSpc>
              <a:spcBef>
                <a:spcPts val="0"/>
              </a:spcBef>
              <a:spcAft>
                <a:spcPts val="0"/>
              </a:spcAft>
              <a:buSzPts val="2000"/>
              <a:buChar char="-"/>
            </a:pPr>
            <a:r>
              <a:rPr lang="nl-NL" sz="1800" dirty="0"/>
              <a:t>Transfer insights from DNNs to training of BoF [2]</a:t>
            </a:r>
            <a:endParaRPr sz="1800" dirty="0"/>
          </a:p>
          <a:p>
            <a:pPr marL="457200" lvl="0" indent="-355600" algn="l" rtl="0">
              <a:lnSpc>
                <a:spcPct val="90000"/>
              </a:lnSpc>
              <a:spcBef>
                <a:spcPts val="0"/>
              </a:spcBef>
              <a:spcAft>
                <a:spcPts val="0"/>
              </a:spcAft>
              <a:buSzPts val="2000"/>
              <a:buChar char="-"/>
            </a:pPr>
            <a:r>
              <a:rPr lang="nl-NL" sz="1800" dirty="0"/>
              <a:t>Proposed BoF closer to DNN but interpretable</a:t>
            </a:r>
            <a:endParaRPr sz="1800" dirty="0"/>
          </a:p>
          <a:p>
            <a:pPr marL="0" lvl="0" indent="0" algn="l" rtl="0">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6" name="Google Shape;606;p26"/>
          <p:cNvSpPr txBox="1"/>
          <p:nvPr/>
        </p:nvSpPr>
        <p:spPr>
          <a:xfrm>
            <a:off x="7987950" y="5322725"/>
            <a:ext cx="4073400" cy="11082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rgbClr val="FFFFFF"/>
              </a:buClr>
              <a:buSzPts val="1200"/>
              <a:buFont typeface="Arial"/>
              <a:buNone/>
            </a:pPr>
            <a:r>
              <a:rPr lang="nl-NL" sz="1200">
                <a:solidFill>
                  <a:srgbClr val="FFFFFF"/>
                </a:solidFill>
              </a:rPr>
              <a:t>[1] Feng et al., 2017; Gong et al., 2014; Ng et al., 2015; Mohedano et al., 2016; Cao et al., 2017; Khan et al., 2016</a:t>
            </a:r>
            <a:endParaRPr sz="1200">
              <a:solidFill>
                <a:srgbClr val="FFFFFF"/>
              </a:solidFill>
            </a:endParaRPr>
          </a:p>
          <a:p>
            <a:pPr marL="0" lvl="0" indent="0" algn="l" rtl="0">
              <a:spcBef>
                <a:spcPts val="0"/>
              </a:spcBef>
              <a:spcAft>
                <a:spcPts val="0"/>
              </a:spcAft>
              <a:buClr>
                <a:schemeClr val="lt1"/>
              </a:buClr>
              <a:buSzPts val="1200"/>
              <a:buFont typeface="Arial"/>
              <a:buNone/>
            </a:pPr>
            <a:r>
              <a:rPr lang="nl-NL" sz="1200">
                <a:solidFill>
                  <a:schemeClr val="lt1"/>
                </a:solidFill>
              </a:rPr>
              <a:t>[2] Chatfield et al., 2014</a:t>
            </a:r>
            <a:endParaRPr sz="1200">
              <a:solidFill>
                <a:srgbClr val="FFFFFF"/>
              </a:solidFill>
            </a:endParaRPr>
          </a:p>
          <a:p>
            <a:pPr marL="0" marR="0" lvl="0" indent="0" algn="l" rtl="0">
              <a:lnSpc>
                <a:spcPct val="100000"/>
              </a:lnSpc>
              <a:spcBef>
                <a:spcPts val="0"/>
              </a:spcBef>
              <a:spcAft>
                <a:spcPts val="0"/>
              </a:spcAft>
              <a:buClr>
                <a:srgbClr val="FFFFFF"/>
              </a:buClr>
              <a:buSzPts val="1200"/>
              <a:buFont typeface="Arial"/>
              <a:buNone/>
            </a:pPr>
            <a:endParaRPr sz="1200">
              <a:solidFill>
                <a:srgbClr val="FFFFFF"/>
              </a:solidFill>
            </a:endParaRPr>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6</a:t>
            </a:fld>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Control Strategies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Strengths</a:t>
            </a:r>
            <a:endParaRPr/>
          </a:p>
        </p:txBody>
      </p:sp>
      <p:sp>
        <p:nvSpPr>
          <p:cNvPr id="702" name="Google Shape;702;p39"/>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700">
              <a:solidFill>
                <a:schemeClr val="dk1"/>
              </a:solidFill>
            </a:endParaRPr>
          </a:p>
          <a:p>
            <a:pPr marL="457200" lvl="0" indent="-368300" algn="l" rtl="0">
              <a:lnSpc>
                <a:spcPct val="150000"/>
              </a:lnSpc>
              <a:spcBef>
                <a:spcPts val="1200"/>
              </a:spcBef>
              <a:spcAft>
                <a:spcPts val="0"/>
              </a:spcAft>
              <a:buClr>
                <a:schemeClr val="dk1"/>
              </a:buClr>
              <a:buSzPts val="2200"/>
              <a:buChar char="▪"/>
            </a:pPr>
            <a:r>
              <a:rPr lang="nl-NL" sz="2000">
                <a:solidFill>
                  <a:schemeClr val="dk1"/>
                </a:solidFill>
              </a:rPr>
              <a:t>Basic insight on interpretation of a simple neural network.</a:t>
            </a:r>
            <a:endParaRPr sz="2000">
              <a:solidFill>
                <a:schemeClr val="dk1"/>
              </a:solidFill>
            </a:endParaRPr>
          </a:p>
          <a:p>
            <a:pPr marL="457200" lvl="0" indent="-368300" algn="l" rtl="0">
              <a:lnSpc>
                <a:spcPct val="150000"/>
              </a:lnSpc>
              <a:spcBef>
                <a:spcPts val="0"/>
              </a:spcBef>
              <a:spcAft>
                <a:spcPts val="0"/>
              </a:spcAft>
              <a:buClr>
                <a:schemeClr val="dk1"/>
              </a:buClr>
              <a:buSzPts val="2200"/>
              <a:buChar char="▪"/>
            </a:pPr>
            <a:r>
              <a:rPr lang="nl-NL" sz="2200">
                <a:solidFill>
                  <a:schemeClr val="dk1"/>
                </a:solidFill>
                <a:latin typeface="Calibri"/>
                <a:ea typeface="Calibri"/>
                <a:cs typeface="Calibri"/>
                <a:sym typeface="Calibri"/>
              </a:rPr>
              <a:t>Shows complex tasks solved just based on small image features without spatial relationships.</a:t>
            </a:r>
            <a:endParaRPr sz="2200">
              <a:solidFill>
                <a:schemeClr val="dk1"/>
              </a:solidFill>
              <a:latin typeface="Calibri"/>
              <a:ea typeface="Calibri"/>
              <a:cs typeface="Calibri"/>
              <a:sym typeface="Calibri"/>
            </a:endParaRPr>
          </a:p>
          <a:p>
            <a:pPr marL="457200" lvl="0" indent="-342900" algn="l" rtl="0">
              <a:lnSpc>
                <a:spcPct val="150000"/>
              </a:lnSpc>
              <a:spcBef>
                <a:spcPts val="0"/>
              </a:spcBef>
              <a:spcAft>
                <a:spcPts val="0"/>
              </a:spcAft>
              <a:buClr>
                <a:schemeClr val="dk1"/>
              </a:buClr>
              <a:buSzPts val="1800"/>
              <a:buFont typeface="Calibri"/>
              <a:buChar char="▪"/>
            </a:pPr>
            <a:r>
              <a:rPr lang="nl-NL" sz="2200">
                <a:solidFill>
                  <a:schemeClr val="dk1"/>
                </a:solidFill>
                <a:latin typeface="Calibri"/>
                <a:ea typeface="Calibri"/>
                <a:cs typeface="Calibri"/>
                <a:sym typeface="Calibri"/>
              </a:rPr>
              <a:t>Shows invariance to spatial relationships as well as weak interactions between image features are present in most DNNs</a:t>
            </a:r>
            <a:r>
              <a:rPr lang="nl-NL" sz="2100">
                <a:solidFill>
                  <a:schemeClr val="dk1"/>
                </a:solidFill>
                <a:latin typeface="Calibri"/>
                <a:ea typeface="Calibri"/>
                <a:cs typeface="Calibri"/>
                <a:sym typeface="Calibri"/>
              </a:rPr>
              <a:t>.</a:t>
            </a:r>
            <a:r>
              <a:rPr lang="nl-NL" sz="1900">
                <a:solidFill>
                  <a:schemeClr val="dk1"/>
                </a:solidFill>
                <a:latin typeface="Calibri"/>
                <a:ea typeface="Calibri"/>
                <a:cs typeface="Calibri"/>
                <a:sym typeface="Calibri"/>
              </a:rPr>
              <a:t> </a:t>
            </a:r>
            <a:endParaRPr sz="190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a:p>
          <a:p>
            <a:pPr marL="0" lvl="7" indent="0" algn="l" rtl="0">
              <a:lnSpc>
                <a:spcPct val="90000"/>
              </a:lnSpc>
              <a:spcBef>
                <a:spcPts val="1200"/>
              </a:spcBef>
              <a:spcAft>
                <a:spcPts val="0"/>
              </a:spcAft>
              <a:buSzPts val="1600"/>
              <a:buNone/>
            </a:pPr>
            <a:endParaRPr/>
          </a:p>
        </p:txBody>
      </p:sp>
      <p:sp>
        <p:nvSpPr>
          <p:cNvPr id="703" name="Google Shape;703;p39"/>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8</a:t>
            </a:fld>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Vehicle Validation Model</a:t>
            </a:r>
            <a:endParaRPr dirty="0"/>
          </a:p>
        </p:txBody>
      </p:sp>
    </p:spTree>
  </p:cSld>
  <p:clrMapOvr>
    <a:masterClrMapping/>
  </p:clrMapOvr>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106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 Slab</vt:lpstr>
      <vt:lpstr>Arial</vt:lpstr>
      <vt:lpstr>Open Sans</vt:lpstr>
      <vt:lpstr>Noto Sans Symbols</vt:lpstr>
      <vt:lpstr>Calibri</vt:lpstr>
      <vt:lpstr>Quattrocento Sans</vt:lpstr>
      <vt:lpstr>TU Delft</vt:lpstr>
      <vt:lpstr>PowerPoint Presentation</vt:lpstr>
      <vt:lpstr>Table of contents </vt:lpstr>
      <vt:lpstr>PowerPoint Presentation</vt:lpstr>
      <vt:lpstr>Motivation: </vt:lpstr>
      <vt:lpstr>PowerPoint Presentation</vt:lpstr>
      <vt:lpstr>Related literature</vt:lpstr>
      <vt:lpstr>PowerPoint Presentation</vt:lpstr>
      <vt:lpstr>Strengths</vt:lpstr>
      <vt:lpstr>PowerPoint Presentation</vt:lpstr>
      <vt:lpstr>Weakness</vt:lpstr>
      <vt:lpstr>PowerPoint Presentation</vt:lpstr>
      <vt:lpstr>Opportunities</vt:lpstr>
      <vt:lpstr>PowerPoint Presentation</vt:lpstr>
      <vt:lpstr>Threats</vt:lpstr>
      <vt:lpstr>PowerPoint Presentation</vt:lpstr>
      <vt:lpstr>Papers that build upon this research</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Prasad Guruprasad</cp:lastModifiedBy>
  <cp:revision>1</cp:revision>
  <dcterms:modified xsi:type="dcterms:W3CDTF">2022-06-11T16:39:28Z</dcterms:modified>
</cp:coreProperties>
</file>