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56" r:id="rId2"/>
    <p:sldId id="257" r:id="rId3"/>
    <p:sldId id="258" r:id="rId4"/>
    <p:sldId id="259" r:id="rId5"/>
    <p:sldId id="264" r:id="rId6"/>
    <p:sldId id="265" r:id="rId7"/>
    <p:sldId id="268" r:id="rId8"/>
    <p:sldId id="278" r:id="rId9"/>
    <p:sldId id="277" r:id="rId10"/>
    <p:sldId id="279" r:id="rId11"/>
    <p:sldId id="282" r:id="rId12"/>
    <p:sldId id="280" r:id="rId13"/>
    <p:sldId id="288" r:id="rId14"/>
    <p:sldId id="281" r:id="rId15"/>
    <p:sldId id="289" r:id="rId16"/>
    <p:sldId id="283" r:id="rId17"/>
    <p:sldId id="287"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
      <p:font typeface="Roboto Slab"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nl-NL" sz="1800" b="0" i="0" u="none" strike="noStrike" cap="none">
                <a:solidFill>
                  <a:srgbClr val="000000"/>
                </a:solidFill>
                <a:latin typeface="Arial"/>
                <a:ea typeface="Arial"/>
                <a:cs typeface="Arial"/>
                <a:sym typeface="Arial"/>
              </a:rPr>
              <a:t>3</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body" idx="3"/>
          </p:nvPr>
        </p:nvSpPr>
        <p:spPr>
          <a:xfrm>
            <a:off x="600178" y="316384"/>
            <a:ext cx="3962087" cy="1473087"/>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rgbClr val="FFFFFF"/>
              </a:buClr>
              <a:buSzPts val="3515"/>
              <a:buFont typeface="Roboto Slab"/>
              <a:buNone/>
            </a:pPr>
            <a:r>
              <a:rPr lang="en-IN" sz="2815" dirty="0"/>
              <a:t>Sideslip Control using DYC (Direct Yaw-Moment Control)</a:t>
            </a:r>
            <a:endParaRPr sz="2815" dirty="0"/>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a:p>
        </p:txBody>
      </p:sp>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516250"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b="1" dirty="0">
                <a:solidFill>
                  <a:schemeClr val="dk1"/>
                </a:solidFill>
              </a:rPr>
              <a:t>Linear Bicycle model</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Simulation &amp; Results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Simulation and Results</a:t>
            </a:r>
            <a:endParaRPr dirty="0"/>
          </a:p>
        </p:txBody>
      </p:sp>
      <p:sp>
        <p:nvSpPr>
          <p:cNvPr id="716" name="Google Shape;716;p41"/>
          <p:cNvSpPr txBox="1">
            <a:spLocks noGrp="1"/>
          </p:cNvSpPr>
          <p:nvPr>
            <p:ph type="body" idx="3"/>
          </p:nvPr>
        </p:nvSpPr>
        <p:spPr>
          <a:xfrm>
            <a:off x="400575" y="1250700"/>
            <a:ext cx="73662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8000"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ct val="100000"/>
              <a:buFont typeface="Arial"/>
              <a:buNone/>
            </a:pPr>
            <a:endParaRPr dirty="0"/>
          </a:p>
          <a:p>
            <a:pPr marL="0" lvl="7" indent="0" algn="l" rtl="0">
              <a:lnSpc>
                <a:spcPct val="90000"/>
              </a:lnSpc>
              <a:spcBef>
                <a:spcPts val="1200"/>
              </a:spcBef>
              <a:spcAft>
                <a:spcPts val="0"/>
              </a:spcAft>
              <a:buSzPct val="100000"/>
              <a:buNone/>
            </a:pPr>
            <a:endParaRPr dirty="0"/>
          </a:p>
        </p:txBody>
      </p:sp>
      <p:sp>
        <p:nvSpPr>
          <p:cNvPr id="717" name="Google Shape;717;p41"/>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12</a:t>
            </a:fld>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Conclusions</a:t>
            </a:r>
            <a:endParaRPr dirty="0"/>
          </a:p>
        </p:txBody>
      </p:sp>
    </p:spTree>
    <p:extLst>
      <p:ext uri="{BB962C8B-B14F-4D97-AF65-F5344CB8AC3E}">
        <p14:creationId xmlns:p14="http://schemas.microsoft.com/office/powerpoint/2010/main" val="32402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14</a:t>
            </a:fld>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Future work</a:t>
            </a:r>
            <a:endParaRPr dirty="0"/>
          </a:p>
        </p:txBody>
      </p:sp>
    </p:spTree>
    <p:extLst>
      <p:ext uri="{BB962C8B-B14F-4D97-AF65-F5344CB8AC3E}">
        <p14:creationId xmlns:p14="http://schemas.microsoft.com/office/powerpoint/2010/main" val="301244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a:t>Future Work</a:t>
            </a:r>
            <a:endParaRPr dirty="0"/>
          </a:p>
        </p:txBody>
      </p:sp>
      <p:sp>
        <p:nvSpPr>
          <p:cNvPr id="735" name="Google Shape;735;p44"/>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16</a:t>
            </a:fld>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2153413" y="2753377"/>
            <a:ext cx="9358200" cy="16212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3800"/>
              <a:buFont typeface="Roboto Slab"/>
              <a:buNone/>
            </a:pPr>
            <a:r>
              <a:rPr lang="nl-NL"/>
              <a:t>Thank you for your attention</a:t>
            </a:r>
            <a:endParaRPr/>
          </a:p>
        </p:txBody>
      </p:sp>
      <p:sp>
        <p:nvSpPr>
          <p:cNvPr id="767" name="Google Shape;767;p48"/>
          <p:cNvSpPr txBox="1">
            <a:spLocks noGrp="1"/>
          </p:cNvSpPr>
          <p:nvPr>
            <p:ph type="subTitle" idx="2"/>
          </p:nvPr>
        </p:nvSpPr>
        <p:spPr>
          <a:xfrm>
            <a:off x="7758450" y="4977468"/>
            <a:ext cx="3729300" cy="937200"/>
          </a:xfrm>
          <a:prstGeom prst="rect">
            <a:avLst/>
          </a:prstGeom>
          <a:noFill/>
          <a:ln>
            <a:noFill/>
          </a:ln>
        </p:spPr>
        <p:txBody>
          <a:bodyPr spcFirstLastPara="1" wrap="square" lIns="0" tIns="0" rIns="0" bIns="0" anchor="ctr" anchorCtr="0">
            <a:noAutofit/>
          </a:bodyPr>
          <a:lstStyle/>
          <a:p>
            <a:pPr marL="0" indent="0">
              <a:spcBef>
                <a:spcPts val="0"/>
              </a:spcBef>
              <a:buSzPts val="3515"/>
            </a:pPr>
            <a:r>
              <a:rPr lang="en-IN" sz="1600" dirty="0"/>
              <a:t>Neeraja Bhide (5495601)</a:t>
            </a:r>
          </a:p>
          <a:p>
            <a:pPr marL="0" indent="0">
              <a:spcBef>
                <a:spcPts val="0"/>
              </a:spcBef>
              <a:buSzPts val="3515"/>
            </a:pPr>
            <a:r>
              <a:rPr lang="en-IN" sz="1600" dirty="0"/>
              <a:t>Pavan Prasad H.G. (5508053)</a:t>
            </a:r>
          </a:p>
          <a:p>
            <a:pPr marL="0" indent="0">
              <a:spcBef>
                <a:spcPts val="0"/>
              </a:spcBef>
              <a:buSzPts val="3515"/>
            </a:pPr>
            <a:r>
              <a:rPr lang="en-IN" sz="1600" dirty="0"/>
              <a:t>Paul Kartoidjojo (4480961)</a:t>
            </a:r>
          </a:p>
          <a:p>
            <a:pPr marL="0" indent="0">
              <a:spcBef>
                <a:spcPts val="0"/>
              </a:spcBef>
              <a:buSzPts val="3515"/>
            </a:pPr>
            <a:r>
              <a:rPr lang="en-US" sz="1600" dirty="0"/>
              <a:t>Anand Srikrishna (5306485)</a:t>
            </a:r>
          </a:p>
          <a:p>
            <a:pPr marL="0" lvl="0" indent="0" algn="r" rtl="0">
              <a:lnSpc>
                <a:spcPct val="115000"/>
              </a:lnSpc>
              <a:spcBef>
                <a:spcPts val="0"/>
              </a:spcBef>
              <a:spcAft>
                <a:spcPts val="0"/>
              </a:spcAft>
              <a:buSzPts val="1600"/>
              <a:buFont typeface="Arial"/>
              <a:buNone/>
            </a:pP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800" dirty="0"/>
              <a:t>Motivation</a:t>
            </a:r>
            <a:endParaRPr sz="2800" dirty="0"/>
          </a:p>
          <a:p>
            <a:pPr marL="263525" lvl="0" indent="-339725" algn="l" rtl="0">
              <a:lnSpc>
                <a:spcPct val="115000"/>
              </a:lnSpc>
              <a:spcBef>
                <a:spcPts val="1200"/>
              </a:spcBef>
              <a:spcAft>
                <a:spcPts val="0"/>
              </a:spcAft>
              <a:buSzPts val="2800"/>
              <a:buFont typeface="Arial"/>
              <a:buChar char="▪"/>
            </a:pPr>
            <a:r>
              <a:rPr lang="nl-NL" sz="2800" dirty="0"/>
              <a:t>Problem Statement</a:t>
            </a:r>
          </a:p>
          <a:p>
            <a:pPr marL="263525" lvl="0" indent="-339725" algn="l" rtl="0">
              <a:lnSpc>
                <a:spcPct val="115000"/>
              </a:lnSpc>
              <a:spcBef>
                <a:spcPts val="1200"/>
              </a:spcBef>
              <a:spcAft>
                <a:spcPts val="0"/>
              </a:spcAft>
              <a:buSzPts val="2800"/>
              <a:buChar char="▪"/>
            </a:pPr>
            <a:r>
              <a:rPr lang="nl-NL" sz="2800" dirty="0"/>
              <a:t>Control Strategies</a:t>
            </a:r>
          </a:p>
          <a:p>
            <a:pPr marL="263525" lvl="0" indent="-339725" algn="l" rtl="0">
              <a:lnSpc>
                <a:spcPct val="115000"/>
              </a:lnSpc>
              <a:spcBef>
                <a:spcPts val="1200"/>
              </a:spcBef>
              <a:spcAft>
                <a:spcPts val="0"/>
              </a:spcAft>
              <a:buSzPts val="2800"/>
              <a:buChar char="▪"/>
            </a:pPr>
            <a:r>
              <a:rPr lang="en-IN" sz="2800" dirty="0"/>
              <a:t>Vehicle Validation Model</a:t>
            </a:r>
          </a:p>
          <a:p>
            <a:pPr marL="263525" lvl="0" indent="-339725" algn="l" rtl="0">
              <a:lnSpc>
                <a:spcPct val="115000"/>
              </a:lnSpc>
              <a:spcBef>
                <a:spcPts val="1200"/>
              </a:spcBef>
              <a:spcAft>
                <a:spcPts val="0"/>
              </a:spcAft>
              <a:buSzPts val="2800"/>
              <a:buChar char="▪"/>
            </a:pPr>
            <a:r>
              <a:rPr lang="en-IN" sz="2800" dirty="0"/>
              <a:t>Simulation &amp; Results</a:t>
            </a:r>
            <a:endParaRPr sz="2800" dirty="0"/>
          </a:p>
          <a:p>
            <a:pPr marL="263525" lvl="0" indent="-339725" algn="l" rtl="0">
              <a:lnSpc>
                <a:spcPct val="115000"/>
              </a:lnSpc>
              <a:spcBef>
                <a:spcPts val="1200"/>
              </a:spcBef>
              <a:spcAft>
                <a:spcPts val="0"/>
              </a:spcAft>
              <a:buSzPts val="2800"/>
              <a:buChar char="▪"/>
            </a:pPr>
            <a:r>
              <a:rPr lang="nl-NL" sz="2800" dirty="0">
                <a:solidFill>
                  <a:schemeClr val="dk1"/>
                </a:solidFill>
              </a:rPr>
              <a:t>Conclusion</a:t>
            </a:r>
            <a:endParaRPr sz="2800" dirty="0">
              <a:solidFill>
                <a:schemeClr val="dk1"/>
              </a:solidFill>
            </a:endParaRPr>
          </a:p>
          <a:p>
            <a:pPr marL="263525" lvl="0" indent="-339725" algn="l" rtl="0">
              <a:lnSpc>
                <a:spcPct val="115000"/>
              </a:lnSpc>
              <a:spcBef>
                <a:spcPts val="1200"/>
              </a:spcBef>
              <a:spcAft>
                <a:spcPts val="0"/>
              </a:spcAft>
              <a:buSzPts val="2800"/>
              <a:buChar char="▪"/>
            </a:pPr>
            <a:r>
              <a:rPr lang="en-IN" sz="2800" dirty="0">
                <a:solidFill>
                  <a:schemeClr val="dk1"/>
                </a:solidFill>
              </a:rPr>
              <a:t>Future Work</a:t>
            </a:r>
            <a:endParaRPr sz="2800" dirty="0">
              <a:solidFill>
                <a:schemeClr val="dk1"/>
              </a:solidFill>
            </a:endParaRPr>
          </a:p>
          <a:p>
            <a:pPr marL="0" lvl="0" indent="0" algn="l" rtl="0">
              <a:lnSpc>
                <a:spcPct val="115000"/>
              </a:lnSpc>
              <a:spcBef>
                <a:spcPts val="1200"/>
              </a:spcBef>
              <a:spcAft>
                <a:spcPts val="0"/>
              </a:spcAft>
              <a:buNone/>
            </a:pPr>
            <a:endParaRPr sz="28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lt1"/>
              </a:buClr>
              <a:buSzPts val="4400"/>
              <a:buFont typeface="Calibri"/>
              <a:buNone/>
            </a:pPr>
            <a:r>
              <a:rPr lang="nl-NL" dirty="0"/>
              <a:t>Motivation</a:t>
            </a:r>
            <a:endParaRPr dirty="0"/>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2168100"/>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[1]</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[2]</a:t>
            </a:r>
            <a:endParaRPr lang="en-US" sz="1800" dirty="0"/>
          </a:p>
          <a:p>
            <a:pPr marL="263525" lvl="0" indent="-212725" algn="l" rtl="0">
              <a:spcBef>
                <a:spcPts val="0"/>
              </a:spcBef>
              <a:spcAft>
                <a:spcPts val="0"/>
              </a:spcAft>
              <a:buSzPts val="1000"/>
              <a:buChar char="▪"/>
            </a:pPr>
            <a:endParaRPr lang="en-US" sz="1800" dirty="0"/>
          </a:p>
          <a:p>
            <a:pPr marL="263525" indent="-212725">
              <a:spcBef>
                <a:spcPts val="0"/>
              </a:spcBef>
              <a:buSzPts val="1000"/>
            </a:pPr>
            <a:r>
              <a:rPr lang="en-US" sz="1800" dirty="0">
                <a:solidFill>
                  <a:schemeClr val="dk1"/>
                </a:solidFill>
                <a:latin typeface="+mn-lt"/>
                <a:ea typeface="Calibri"/>
                <a:cs typeface="Calibri"/>
                <a:sym typeface="Calibri"/>
              </a:rPr>
              <a:t>It is immeasurable with commercially-available sensors. </a:t>
            </a:r>
            <a:br>
              <a:rPr lang="en-US" sz="1800" dirty="0"/>
            </a:br>
            <a:endParaRPr lang="en-US" sz="1800" dirty="0"/>
          </a:p>
        </p:txBody>
      </p:sp>
      <p:sp>
        <p:nvSpPr>
          <p:cNvPr id="554" name="Google Shape;554;p20"/>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Problem Statement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263525" lvl="0" indent="-288925" algn="l" rtl="0">
              <a:lnSpc>
                <a:spcPct val="90000"/>
              </a:lnSpc>
              <a:spcBef>
                <a:spcPts val="1200"/>
              </a:spcBef>
              <a:spcAft>
                <a:spcPts val="0"/>
              </a:spcAft>
              <a:buSzPts val="2000"/>
              <a:buChar char="▪"/>
            </a:pPr>
            <a:r>
              <a:rPr lang="en-US" sz="2000" b="1" dirty="0">
                <a:solidFill>
                  <a:schemeClr val="dk1"/>
                </a:solidFill>
              </a:rPr>
              <a:t>Sideslip</a:t>
            </a:r>
            <a:endParaRPr sz="1800" dirty="0">
              <a:solidFill>
                <a:schemeClr val="dk1"/>
              </a:solidFill>
            </a:endParaRPr>
          </a:p>
          <a:p>
            <a:pPr marL="0" lvl="0" indent="0" algn="l" rtl="0">
              <a:spcBef>
                <a:spcPts val="1200"/>
              </a:spcBef>
              <a:spcAft>
                <a:spcPts val="0"/>
              </a:spcAft>
              <a:buNone/>
            </a:pP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6</a:t>
            </a:fld>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Control Strategies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2" name="Google Shape;702;p39"/>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700" dirty="0">
              <a:solidFill>
                <a:schemeClr val="dk1"/>
              </a:solidFill>
            </a:endParaRPr>
          </a:p>
          <a:p>
            <a:pPr marL="457200" lvl="0" indent="-368300" algn="l" rtl="0">
              <a:lnSpc>
                <a:spcPct val="150000"/>
              </a:lnSpc>
              <a:spcBef>
                <a:spcPts val="1200"/>
              </a:spcBef>
              <a:spcAft>
                <a:spcPts val="0"/>
              </a:spcAft>
              <a:buClr>
                <a:schemeClr val="dk1"/>
              </a:buClr>
              <a:buSzPts val="2200"/>
              <a:buChar char="▪"/>
            </a:pPr>
            <a:endParaRPr sz="19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03" name="Google Shape;703;p39"/>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8</a:t>
            </a:fld>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body" idx="2"/>
          </p:nvPr>
        </p:nvSpPr>
        <p:spPr>
          <a:xfrm>
            <a:off x="698499" y="718513"/>
            <a:ext cx="10798200" cy="5229900"/>
          </a:xfrm>
          <a:prstGeom prst="rect">
            <a:avLst/>
          </a:prstGeom>
        </p:spPr>
        <p:txBody>
          <a:bodyPr spcFirstLastPara="1" wrap="square" lIns="0" tIns="0" rIns="0" bIns="0" anchor="ctr" anchorCtr="0">
            <a:noAutofit/>
          </a:bodyPr>
          <a:lstStyle/>
          <a:p>
            <a:pPr marL="0" lvl="0" indent="0" algn="ctr" rtl="0">
              <a:spcBef>
                <a:spcPts val="1200"/>
              </a:spcBef>
              <a:spcAft>
                <a:spcPts val="0"/>
              </a:spcAft>
              <a:buNone/>
            </a:pPr>
            <a:r>
              <a:rPr lang="nl-NL" dirty="0"/>
              <a:t>Vehicle Validation Model</a:t>
            </a:r>
            <a:endParaRPr dirty="0"/>
          </a:p>
        </p:txBody>
      </p:sp>
    </p:spTree>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181</Words>
  <Application>Microsoft Office PowerPoint</Application>
  <PresentationFormat>Widescreen</PresentationFormat>
  <Paragraphs>78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 Slab</vt:lpstr>
      <vt:lpstr>Arial</vt:lpstr>
      <vt:lpstr>Open Sans</vt:lpstr>
      <vt:lpstr>Noto Sans Symbols</vt:lpstr>
      <vt:lpstr>Calibri</vt:lpstr>
      <vt:lpstr>Quattrocento Sans</vt:lpstr>
      <vt:lpstr>TU Delft</vt:lpstr>
      <vt:lpstr>PowerPoint Presentation</vt:lpstr>
      <vt:lpstr>Table of contents </vt:lpstr>
      <vt:lpstr>PowerPoint Presentation</vt:lpstr>
      <vt:lpstr>Motivation: </vt:lpstr>
      <vt:lpstr>PowerPoint Presentation</vt:lpstr>
      <vt:lpstr>Problem Statement</vt:lpstr>
      <vt:lpstr>PowerPoint Presentation</vt:lpstr>
      <vt:lpstr>Control Strategies</vt:lpstr>
      <vt:lpstr>PowerPoint Presentation</vt:lpstr>
      <vt:lpstr>Vehicle validation model</vt:lpstr>
      <vt:lpstr>PowerPoint Presentation</vt:lpstr>
      <vt:lpstr>Simulation and Results</vt:lpstr>
      <vt:lpstr>PowerPoint Presentation</vt:lpstr>
      <vt:lpstr>Conclusions</vt:lpstr>
      <vt:lpstr>PowerPoint Presentation</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2</cp:revision>
  <dcterms:modified xsi:type="dcterms:W3CDTF">2022-06-12T17:50:50Z</dcterms:modified>
</cp:coreProperties>
</file>