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57" r:id="rId3"/>
    <p:sldId id="258" r:id="rId4"/>
    <p:sldId id="259" r:id="rId5"/>
    <p:sldId id="264" r:id="rId6"/>
    <p:sldId id="265" r:id="rId7"/>
    <p:sldId id="268" r:id="rId8"/>
    <p:sldId id="290" r:id="rId9"/>
    <p:sldId id="291" r:id="rId10"/>
    <p:sldId id="278" r:id="rId11"/>
    <p:sldId id="292" r:id="rId12"/>
    <p:sldId id="293" r:id="rId13"/>
    <p:sldId id="294" r:id="rId14"/>
    <p:sldId id="277" r:id="rId15"/>
    <p:sldId id="279" r:id="rId16"/>
    <p:sldId id="282" r:id="rId17"/>
    <p:sldId id="280" r:id="rId18"/>
    <p:sldId id="288" r:id="rId19"/>
    <p:sldId id="281" r:id="rId20"/>
    <p:sldId id="289" r:id="rId21"/>
    <p:sldId id="283" r:id="rId22"/>
    <p:sldId id="28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Open Sans" panose="020B0606030504020204" pitchFamily="34"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
      <p:font typeface="Roboto Slab"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41" autoAdjust="0"/>
  </p:normalViewPr>
  <p:slideViewPr>
    <p:cSldViewPr snapToGrid="0">
      <p:cViewPr varScale="1">
        <p:scale>
          <a:sx n="78" d="100"/>
          <a:sy n="78" d="100"/>
        </p:scale>
        <p:origin x="850"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nl-NL" sz="1800" b="0" i="0" u="none" strike="noStrike" cap="none">
                <a:solidFill>
                  <a:srgbClr val="000000"/>
                </a:solidFill>
                <a:latin typeface="Arial"/>
                <a:ea typeface="Arial"/>
                <a:cs typeface="Arial"/>
                <a:sym typeface="Arial"/>
              </a:rPr>
              <a:t>3</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185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Vehicle stability control using Sideslip Control</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2000" dirty="0">
                    <a:latin typeface="Arial" panose="020B0604020202020204" pitchFamily="34" charset="0"/>
                  </a:rPr>
                  <a:t>A</a:t>
                </a:r>
                <a:r>
                  <a:rPr lang="en-US" sz="2000" b="0" i="0" dirty="0">
                    <a:effectLst/>
                    <a:latin typeface="Arial" panose="020B0604020202020204" pitchFamily="34" charset="0"/>
                  </a:rPr>
                  <a:t>dditional yaw moment ∆M</a:t>
                </a:r>
                <a:r>
                  <a:rPr lang="en-US" sz="2000" b="0" i="0" baseline="-25000" dirty="0">
                    <a:effectLst/>
                    <a:latin typeface="Arial" panose="020B0604020202020204" pitchFamily="34" charset="0"/>
                  </a:rPr>
                  <a:t>z</a:t>
                </a:r>
                <a:r>
                  <a:rPr lang="en-US" sz="2000" b="0" i="0" dirty="0">
                    <a:effectLst/>
                    <a:latin typeface="Arial" panose="020B0604020202020204" pitchFamily="34" charset="0"/>
                  </a:rPr>
                  <a:t>, computed using</a:t>
                </a:r>
                <a:br>
                  <a:rPr lang="en-US" sz="2000" dirty="0"/>
                </a:br>
                <a:r>
                  <a:rPr lang="en-US" sz="2000" b="0" i="0" dirty="0">
                    <a:effectLst/>
                    <a:latin typeface="Arial" panose="020B0604020202020204" pitchFamily="34" charset="0"/>
                  </a:rPr>
                  <a:t>PD control of sideslip angle is added to M</a:t>
                </a:r>
                <a:r>
                  <a:rPr lang="en-US" sz="2000" b="0" i="0" baseline="-25000" dirty="0">
                    <a:effectLst/>
                    <a:latin typeface="Arial" panose="020B0604020202020204" pitchFamily="34" charset="0"/>
                  </a:rPr>
                  <a:t>z.</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r>
                        <m:rPr>
                          <m:nor/>
                        </m:rPr>
                        <a:rPr lang="en-US" sz="1800" dirty="0" smtClean="0">
                          <a:latin typeface="Arial" panose="020B0604020202020204" pitchFamily="34" charset="0"/>
                        </a:rPr>
                        <m:t>∆</m:t>
                      </m:r>
                      <m:r>
                        <m:rPr>
                          <m:nor/>
                        </m:rPr>
                        <a:rPr lang="en-US" sz="1800" dirty="0" smtClean="0">
                          <a:latin typeface="Arial" panose="020B0604020202020204" pitchFamily="34" charset="0"/>
                        </a:rPr>
                        <m:t>Mz</m:t>
                      </m:r>
                      <m:r>
                        <m:rPr>
                          <m:nor/>
                        </m:rPr>
                        <a:rPr lang="en-US" sz="1800" dirty="0" smtClean="0">
                          <a:latin typeface="Arial" panose="020B0604020202020204" pitchFamily="34" charset="0"/>
                        </a:rPr>
                        <m:t> = </m:t>
                      </m:r>
                      <m:r>
                        <m:rPr>
                          <m:nor/>
                        </m:rPr>
                        <a:rPr lang="en-US" sz="1800" dirty="0" smtClean="0">
                          <a:latin typeface="Arial" panose="020B0604020202020204" pitchFamily="34" charset="0"/>
                        </a:rPr>
                        <m:t>Kp</m:t>
                      </m:r>
                      <m:r>
                        <m:rPr>
                          <m:nor/>
                        </m:rPr>
                        <a:rPr lang="el-GR" sz="1800" dirty="0" smtClean="0">
                          <a:latin typeface="Arial" panose="020B0604020202020204" pitchFamily="34" charset="0"/>
                        </a:rPr>
                        <m:t>β</m:t>
                      </m:r>
                      <m:r>
                        <m:rPr>
                          <m:nor/>
                        </m:rPr>
                        <a:rPr lang="el-GR" sz="1800" dirty="0" smtClean="0">
                          <a:latin typeface="Arial" panose="020B0604020202020204" pitchFamily="34" charset="0"/>
                        </a:rPr>
                        <m:t> + </m:t>
                      </m:r>
                      <m:r>
                        <m:rPr>
                          <m:nor/>
                        </m:rPr>
                        <a:rPr lang="en-US" sz="1800" dirty="0" smtClean="0">
                          <a:latin typeface="Arial" panose="020B0604020202020204" pitchFamily="34" charset="0"/>
                        </a:rPr>
                        <m:t>K</m:t>
                      </m:r>
                      <m:r>
                        <m:rPr>
                          <m:nor/>
                        </m:rPr>
                        <a:rPr lang="en-US" sz="1800" baseline="-25000" dirty="0" smtClean="0">
                          <a:latin typeface="Arial" panose="020B0604020202020204" pitchFamily="34" charset="0"/>
                        </a:rPr>
                        <m:t>d</m:t>
                      </m:r>
                      <m:acc>
                        <m:accPr>
                          <m:chr m:val="̇"/>
                          <m:ctrlPr>
                            <a:rPr lang="el-GR" sz="1800" i="1" dirty="0">
                              <a:latin typeface="Cambria Math" panose="02040503050406030204" pitchFamily="18" charset="0"/>
                            </a:rPr>
                          </m:ctrlPr>
                        </m:accPr>
                        <m:e>
                          <m:r>
                            <m:rPr>
                              <m:nor/>
                            </m:rPr>
                            <a:rPr lang="el-GR" sz="1800" dirty="0">
                              <a:latin typeface="Arial" panose="020B0604020202020204" pitchFamily="34" charset="0"/>
                            </a:rPr>
                            <m:t>β</m:t>
                          </m:r>
                        </m:e>
                      </m:acc>
                    </m:oMath>
                  </m:oMathPara>
                </a14:m>
                <a:endParaRPr lang="en-US" sz="1800" baseline="-25000" dirty="0"/>
              </a:p>
              <a:p>
                <a:endParaRPr lang="en-US" sz="2000" dirty="0">
                  <a:latin typeface="Arial" panose="020B0604020202020204" pitchFamily="34" charset="0"/>
                </a:endParaRPr>
              </a:p>
              <a:p>
                <a:r>
                  <a:rPr lang="en-US" sz="2000" dirty="0">
                    <a:latin typeface="Arial" panose="020B0604020202020204" pitchFamily="34" charset="0"/>
                  </a:rPr>
                  <a:t>C</a:t>
                </a:r>
                <a:r>
                  <a:rPr lang="en-US" sz="2000" b="0" i="0" dirty="0">
                    <a:effectLst/>
                    <a:latin typeface="Arial" panose="020B0604020202020204" pitchFamily="34" charset="0"/>
                  </a:rPr>
                  <a:t>ontroller is activated only on the conditions :</a:t>
                </a:r>
                <a:br>
                  <a:rPr lang="en-US" sz="2000" dirty="0"/>
                </a:br>
                <a:r>
                  <a:rPr lang="en-US" sz="2000" b="0" i="0" dirty="0">
                    <a:effectLst/>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b="0" i="0" dirty="0">
                    <a:effectLst/>
                    <a:latin typeface="Arial" panose="020B0604020202020204" pitchFamily="34" charset="0"/>
                  </a:rPr>
                  <a:t> ≥ 10 deg/s</a:t>
                </a:r>
                <a:endParaRPr lang="en-US" sz="1800" dirty="0"/>
              </a:p>
              <a:p>
                <a:pPr marL="114300" indent="0">
                  <a:buNone/>
                </a:pPr>
                <a:endParaRPr lang="en-US" sz="1800" baseline="-25000" dirty="0"/>
              </a:p>
            </p:txBody>
          </p:sp>
        </mc:Choice>
        <mc:Fallback>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blipFill>
                <a:blip r:embed="rId2"/>
                <a:stretch>
                  <a:fillRect l="-289"/>
                </a:stretch>
              </a:blipFill>
            </p:spPr>
            <p:txBody>
              <a:bodyPr/>
              <a:lstStyle/>
              <a:p>
                <a:r>
                  <a:rPr lang="en-US">
                    <a:noFill/>
                  </a:rPr>
                  <a:t> </a:t>
                </a:r>
              </a:p>
            </p:txBody>
          </p:sp>
        </mc:Fallback>
      </mc:AlternateContent>
    </p:spTree>
    <p:extLst>
      <p:ext uri="{BB962C8B-B14F-4D97-AF65-F5344CB8AC3E}">
        <p14:creationId xmlns:p14="http://schemas.microsoft.com/office/powerpoint/2010/main" val="62318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reference correction</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2000" dirty="0">
                    <a:latin typeface="Arial" panose="020B0604020202020204" pitchFamily="34" charset="0"/>
                  </a:rPr>
                  <a:t>Adjustments are adopted to reference generator</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𝑟𝑒𝑓</m:t>
                          </m:r>
                          <m:r>
                            <a:rPr lang="en-IN" b="0" i="1" smtClean="0">
                              <a:latin typeface="Cambria Math" panose="02040503050406030204" pitchFamily="18" charset="0"/>
                            </a:rPr>
                            <m:t>,</m:t>
                          </m:r>
                          <m:r>
                            <a:rPr lang="en-IN" b="0" i="1" smtClean="0">
                              <a:latin typeface="Cambria Math" panose="02040503050406030204" pitchFamily="18" charset="0"/>
                            </a:rPr>
                            <m:t>𝑠𝑠</m:t>
                          </m:r>
                        </m:sub>
                        <m:sup>
                          <m:r>
                            <a:rPr lang="en-IN" b="0" i="1" smtClean="0">
                              <a:latin typeface="Cambria Math" panose="02040503050406030204" pitchFamily="18" charset="0"/>
                            </a:rPr>
                            <m:t>𝑛𝑒𝑤</m:t>
                          </m:r>
                        </m:sup>
                      </m:sSubSup>
                      <m:r>
                        <m:rPr>
                          <m:nor/>
                        </m:rPr>
                        <a:rPr lang="en-US"/>
                        <m:t>= </m:t>
                      </m:r>
                      <m:sSub>
                        <m:sSubPr>
                          <m:ctrlPr>
                            <a:rPr lang="en-US"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h</m:t>
                          </m:r>
                        </m:sub>
                      </m:sSub>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a:latin typeface="Cambria Math" panose="02040503050406030204" pitchFamily="18" charset="0"/>
                            </a:rPr>
                            <m:t>𝑟</m:t>
                          </m:r>
                        </m:e>
                        <m:sub>
                          <m:r>
                            <a:rPr lang="en-IN" sz="1800" i="1">
                              <a:latin typeface="Cambria Math" panose="02040503050406030204" pitchFamily="18" charset="0"/>
                            </a:rPr>
                            <m:t>h</m:t>
                          </m:r>
                        </m:sub>
                      </m:sSub>
                      <m:sSub>
                        <m:sSubPr>
                          <m:ctrlPr>
                            <a:rPr lang="en-US" sz="1800" i="1">
                              <a:latin typeface="Cambria Math" panose="02040503050406030204" pitchFamily="18" charset="0"/>
                            </a:rPr>
                          </m:ctrlPr>
                        </m:sSubPr>
                        <m:e>
                          <m:r>
                            <a:rPr lang="en-IN" sz="1800" b="0" i="1" smtClean="0">
                              <a:latin typeface="Cambria Math" panose="02040503050406030204" pitchFamily="18" charset="0"/>
                            </a:rPr>
                            <m:t>− </m:t>
                          </m:r>
                          <m:r>
                            <a:rPr lang="en-IN" sz="1800" i="1">
                              <a:latin typeface="Cambria Math" panose="02040503050406030204" pitchFamily="18" charset="0"/>
                            </a:rPr>
                            <m:t>𝑟</m:t>
                          </m:r>
                        </m:e>
                        <m:sub>
                          <m:r>
                            <a:rPr lang="en-IN" sz="1800" b="0" i="1" smtClean="0">
                              <a:latin typeface="Cambria Math" panose="02040503050406030204" pitchFamily="18" charset="0"/>
                            </a:rPr>
                            <m:t>𝑠</m:t>
                          </m:r>
                        </m:sub>
                      </m:sSub>
                      <m:r>
                        <a:rPr lang="en-IN" sz="1800" b="0" i="1" smtClean="0">
                          <a:latin typeface="Cambria Math" panose="02040503050406030204" pitchFamily="18" charset="0"/>
                        </a:rPr>
                        <m:t>)</m:t>
                      </m:r>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24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𝑟</m:t>
                          </m:r>
                        </m:e>
                        <m:sub>
                          <m:r>
                            <a:rPr lang="en-IN" sz="1800" b="0" i="1" smtClean="0">
                              <a:latin typeface="Cambria Math" panose="02040503050406030204" pitchFamily="18" charset="0"/>
                            </a:rPr>
                            <m:t>𝑠𝑎𝑡</m:t>
                          </m:r>
                        </m:sub>
                      </m:sSub>
                      <m:r>
                        <m:rPr>
                          <m:nor/>
                        </m:rPr>
                        <a:rPr lang="en-US" sz="1800"/>
                        <m:t>= </m:t>
                      </m:r>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𝑦</m:t>
                              </m:r>
                            </m:sub>
                          </m:sSub>
                          <m:r>
                            <a:rPr lang="en-IN" i="1">
                              <a:latin typeface="Cambria Math" panose="02040503050406030204" pitchFamily="18" charset="0"/>
                            </a:rPr>
                            <m:t>−</m:t>
                          </m:r>
                          <m:r>
                            <a:rPr lang="en-IN" b="0" i="1" smtClean="0">
                              <a:latin typeface="Cambria Math" panose="02040503050406030204" pitchFamily="18" charset="0"/>
                            </a:rPr>
                            <m:t>𝑠𝑖𝑔𝑛</m:t>
                          </m:r>
                          <m:r>
                            <a:rPr lang="en-IN" i="1">
                              <a:latin typeface="Cambria Math" panose="02040503050406030204" pitchFamily="18" charset="0"/>
                            </a:rPr>
                            <m:t>(</m:t>
                          </m:r>
                          <m:sSub>
                            <m:sSubPr>
                              <m:ctrlPr>
                                <a:rPr lang="en-US" sz="1800" i="1">
                                  <a:latin typeface="Cambria Math" panose="02040503050406030204" pitchFamily="18" charset="0"/>
                                </a:rPr>
                              </m:ctrlPr>
                            </m:sSubPr>
                            <m:e>
                              <m:r>
                                <a:rPr lang="en-IN" sz="1800" b="0" i="1" smtClean="0">
                                  <a:latin typeface="Cambria Math" panose="02040503050406030204" pitchFamily="18" charset="0"/>
                                </a:rPr>
                                <m:t>𝑎</m:t>
                              </m:r>
                            </m:e>
                            <m:sub>
                              <m:r>
                                <a:rPr lang="en-IN" sz="1800" b="0" i="1" smtClean="0">
                                  <a:latin typeface="Cambria Math" panose="02040503050406030204" pitchFamily="18" charset="0"/>
                                </a:rPr>
                                <m:t>𝑦</m:t>
                              </m:r>
                            </m:sub>
                          </m:sSub>
                          <m:r>
                            <a:rPr lang="en-IN" sz="1800"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𝑎</m:t>
                              </m:r>
                            </m:e>
                            <m:sub>
                              <m:r>
                                <a:rPr lang="en-IN" sz="1800" b="0" i="1" smtClean="0">
                                  <a:latin typeface="Cambria Math" panose="02040503050406030204" pitchFamily="18" charset="0"/>
                                </a:rPr>
                                <m:t>𝑦</m:t>
                              </m:r>
                            </m:sub>
                          </m:sSub>
                          <m:r>
                            <m:rPr>
                              <m:nor/>
                            </m:rPr>
                            <a:rPr lang="en-US" sz="1800" baseline="-25000" dirty="0"/>
                            <m:t> </m:t>
                          </m:r>
                        </m:num>
                        <m:den>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𝑥</m:t>
                              </m:r>
                            </m:sub>
                          </m:sSub>
                        </m:den>
                      </m:f>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r>
                  <a:rPr lang="en-US" sz="2000" b="0" i="0" dirty="0">
                    <a:effectLst/>
                    <a:latin typeface="Arial" panose="020B0604020202020204" pitchFamily="34" charset="0"/>
                  </a:rPr>
                  <a:t>After trials, 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1800" baseline="-25000" dirty="0"/>
              </a:p>
            </p:txBody>
          </p:sp>
        </mc:Choice>
        <mc:Fallback xmlns="">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xfrm>
                <a:off x="706067" y="1503408"/>
                <a:ext cx="6321089" cy="4356465"/>
              </a:xfrm>
              <a:blipFill>
                <a:blip r:embed="rId2"/>
                <a:stretch>
                  <a:fillRect l="-289" b="-7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7B30124-E1A4-218E-C8BA-510E14778FF4}"/>
              </a:ext>
            </a:extLst>
          </p:cNvPr>
          <p:cNvPicPr>
            <a:picLocks noChangeAspect="1"/>
          </p:cNvPicPr>
          <p:nvPr/>
        </p:nvPicPr>
        <p:blipFill>
          <a:blip r:embed="rId3"/>
          <a:stretch>
            <a:fillRect/>
          </a:stretch>
        </p:blipFill>
        <p:spPr>
          <a:xfrm>
            <a:off x="2223436" y="2766003"/>
            <a:ext cx="3284505" cy="662997"/>
          </a:xfrm>
          <a:prstGeom prst="rect">
            <a:avLst/>
          </a:prstGeom>
        </p:spPr>
      </p:pic>
      <p:pic>
        <p:nvPicPr>
          <p:cNvPr id="9" name="Picture 8">
            <a:extLst>
              <a:ext uri="{FF2B5EF4-FFF2-40B4-BE49-F238E27FC236}">
                <a16:creationId xmlns:a16="http://schemas.microsoft.com/office/drawing/2014/main" id="{A9401984-05F6-44F8-555F-4A6F365766F2}"/>
              </a:ext>
            </a:extLst>
          </p:cNvPr>
          <p:cNvPicPr>
            <a:picLocks noChangeAspect="1"/>
          </p:cNvPicPr>
          <p:nvPr/>
        </p:nvPicPr>
        <p:blipFill>
          <a:blip r:embed="rId4"/>
          <a:stretch>
            <a:fillRect/>
          </a:stretch>
        </p:blipFill>
        <p:spPr>
          <a:xfrm>
            <a:off x="2223436" y="4243736"/>
            <a:ext cx="3520745" cy="838273"/>
          </a:xfrm>
          <a:prstGeom prst="rect">
            <a:avLst/>
          </a:prstGeom>
        </p:spPr>
      </p:pic>
    </p:spTree>
    <p:extLst>
      <p:ext uri="{BB962C8B-B14F-4D97-AF65-F5344CB8AC3E}">
        <p14:creationId xmlns:p14="http://schemas.microsoft.com/office/powerpoint/2010/main" val="99816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a:t>
            </a: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2"/>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3"/>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4"/>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5"/>
          <a:stretch>
            <a:fillRect/>
          </a:stretch>
        </p:blipFill>
        <p:spPr>
          <a:xfrm>
            <a:off x="1830882" y="5299862"/>
            <a:ext cx="4343776" cy="533446"/>
          </a:xfrm>
          <a:prstGeom prst="rect">
            <a:avLst/>
          </a:prstGeom>
        </p:spPr>
      </p:pic>
    </p:spTree>
    <p:extLst>
      <p:ext uri="{BB962C8B-B14F-4D97-AF65-F5344CB8AC3E}">
        <p14:creationId xmlns:p14="http://schemas.microsoft.com/office/powerpoint/2010/main" val="35565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457295"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dirty="0">
                <a:solidFill>
                  <a:schemeClr val="dk1"/>
                </a:solidFill>
              </a:rPr>
              <a:t>Linear Bicycle model :</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pic>
        <p:nvPicPr>
          <p:cNvPr id="10" name="Picture 9">
            <a:extLst>
              <a:ext uri="{FF2B5EF4-FFF2-40B4-BE49-F238E27FC236}">
                <a16:creationId xmlns:a16="http://schemas.microsoft.com/office/drawing/2014/main" id="{F3B77788-EEDF-07F5-F1F5-001F12A242FA}"/>
              </a:ext>
            </a:extLst>
          </p:cNvPr>
          <p:cNvPicPr>
            <a:picLocks noChangeAspect="1"/>
          </p:cNvPicPr>
          <p:nvPr/>
        </p:nvPicPr>
        <p:blipFill rotWithShape="1">
          <a:blip r:embed="rId3"/>
          <a:srcRect b="30781"/>
          <a:stretch/>
        </p:blipFill>
        <p:spPr>
          <a:xfrm>
            <a:off x="639732" y="2089997"/>
            <a:ext cx="3210006" cy="1213274"/>
          </a:xfrm>
          <a:prstGeom prst="rect">
            <a:avLst/>
          </a:prstGeom>
        </p:spPr>
      </p:pic>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15</a:t>
            </a:fld>
            <a:endParaRPr/>
          </a:p>
        </p:txBody>
      </p:sp>
      <p:pic>
        <p:nvPicPr>
          <p:cNvPr id="3" name="Picture 2">
            <a:extLst>
              <a:ext uri="{FF2B5EF4-FFF2-40B4-BE49-F238E27FC236}">
                <a16:creationId xmlns:a16="http://schemas.microsoft.com/office/drawing/2014/main" id="{64F96293-916E-1145-298B-FEF5D0C70503}"/>
              </a:ext>
            </a:extLst>
          </p:cNvPr>
          <p:cNvPicPr>
            <a:picLocks noChangeAspect="1"/>
          </p:cNvPicPr>
          <p:nvPr/>
        </p:nvPicPr>
        <p:blipFill rotWithShape="1">
          <a:blip r:embed="rId4"/>
          <a:srcRect l="290" t="2131" r="1"/>
          <a:stretch/>
        </p:blipFill>
        <p:spPr>
          <a:xfrm>
            <a:off x="34978" y="3554729"/>
            <a:ext cx="4422373" cy="2215103"/>
          </a:xfrm>
          <a:prstGeom prst="rect">
            <a:avLst/>
          </a:prstGeom>
        </p:spPr>
      </p:pic>
      <p:pic>
        <p:nvPicPr>
          <p:cNvPr id="6" name="Picture 5">
            <a:extLst>
              <a:ext uri="{FF2B5EF4-FFF2-40B4-BE49-F238E27FC236}">
                <a16:creationId xmlns:a16="http://schemas.microsoft.com/office/drawing/2014/main" id="{8583958C-C429-5582-AB79-9DC924DC6B9B}"/>
              </a:ext>
            </a:extLst>
          </p:cNvPr>
          <p:cNvPicPr>
            <a:picLocks noChangeAspect="1"/>
          </p:cNvPicPr>
          <p:nvPr/>
        </p:nvPicPr>
        <p:blipFill rotWithShape="1">
          <a:blip r:embed="rId5"/>
          <a:srcRect l="469" t="2427" r="846" b="2026"/>
          <a:stretch/>
        </p:blipFill>
        <p:spPr>
          <a:xfrm>
            <a:off x="4467527" y="3554729"/>
            <a:ext cx="3267124" cy="1014952"/>
          </a:xfrm>
          <a:prstGeom prst="rect">
            <a:avLst/>
          </a:prstGeom>
        </p:spPr>
      </p:pic>
      <p:pic>
        <p:nvPicPr>
          <p:cNvPr id="8" name="Picture 7">
            <a:extLst>
              <a:ext uri="{FF2B5EF4-FFF2-40B4-BE49-F238E27FC236}">
                <a16:creationId xmlns:a16="http://schemas.microsoft.com/office/drawing/2014/main" id="{9CB3DEF5-497A-6F83-A91D-ED3C02CD158B}"/>
              </a:ext>
            </a:extLst>
          </p:cNvPr>
          <p:cNvPicPr>
            <a:picLocks noChangeAspect="1"/>
          </p:cNvPicPr>
          <p:nvPr/>
        </p:nvPicPr>
        <p:blipFill>
          <a:blip r:embed="rId6"/>
          <a:stretch>
            <a:fillRect/>
          </a:stretch>
        </p:blipFill>
        <p:spPr>
          <a:xfrm>
            <a:off x="3322204" y="1780069"/>
            <a:ext cx="2682472" cy="266723"/>
          </a:xfrm>
          <a:prstGeom prst="rect">
            <a:avLst/>
          </a:prstGeom>
        </p:spPr>
      </p:pic>
      <p:grpSp>
        <p:nvGrpSpPr>
          <p:cNvPr id="15" name="Group 14">
            <a:extLst>
              <a:ext uri="{FF2B5EF4-FFF2-40B4-BE49-F238E27FC236}">
                <a16:creationId xmlns:a16="http://schemas.microsoft.com/office/drawing/2014/main" id="{AB8FE72E-251F-F308-AB2F-F2DB87C60838}"/>
              </a:ext>
            </a:extLst>
          </p:cNvPr>
          <p:cNvGrpSpPr/>
          <p:nvPr/>
        </p:nvGrpSpPr>
        <p:grpSpPr>
          <a:xfrm>
            <a:off x="4165918" y="2266598"/>
            <a:ext cx="2719410" cy="654633"/>
            <a:chOff x="4165918" y="2266598"/>
            <a:chExt cx="2719410" cy="654633"/>
          </a:xfrm>
        </p:grpSpPr>
        <p:pic>
          <p:nvPicPr>
            <p:cNvPr id="12" name="Picture 11">
              <a:extLst>
                <a:ext uri="{FF2B5EF4-FFF2-40B4-BE49-F238E27FC236}">
                  <a16:creationId xmlns:a16="http://schemas.microsoft.com/office/drawing/2014/main" id="{67E87BE0-EB80-0E16-7196-CA219D0AD802}"/>
                </a:ext>
              </a:extLst>
            </p:cNvPr>
            <p:cNvPicPr>
              <a:picLocks noChangeAspect="1"/>
            </p:cNvPicPr>
            <p:nvPr/>
          </p:nvPicPr>
          <p:blipFill>
            <a:blip r:embed="rId7"/>
            <a:stretch>
              <a:fillRect/>
            </a:stretch>
          </p:blipFill>
          <p:spPr>
            <a:xfrm>
              <a:off x="5509111" y="2266598"/>
              <a:ext cx="1376217" cy="654633"/>
            </a:xfrm>
            <a:prstGeom prst="rect">
              <a:avLst/>
            </a:prstGeom>
          </p:spPr>
        </p:pic>
        <p:pic>
          <p:nvPicPr>
            <p:cNvPr id="14" name="Picture 13">
              <a:extLst>
                <a:ext uri="{FF2B5EF4-FFF2-40B4-BE49-F238E27FC236}">
                  <a16:creationId xmlns:a16="http://schemas.microsoft.com/office/drawing/2014/main" id="{0EFE0A95-EEF5-6FE3-19C7-79F49C3F3D06}"/>
                </a:ext>
              </a:extLst>
            </p:cNvPr>
            <p:cNvPicPr>
              <a:picLocks noChangeAspect="1"/>
            </p:cNvPicPr>
            <p:nvPr/>
          </p:nvPicPr>
          <p:blipFill>
            <a:blip r:embed="rId8"/>
            <a:stretch>
              <a:fillRect/>
            </a:stretch>
          </p:blipFill>
          <p:spPr>
            <a:xfrm>
              <a:off x="4165918" y="2266598"/>
              <a:ext cx="1258256" cy="654633"/>
            </a:xfrm>
            <a:prstGeom prst="rect">
              <a:avLst/>
            </a:prstGeom>
          </p:spPr>
        </p:pic>
      </p:gr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Simulation test maneuvre</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140767" cy="4356600"/>
          </a:xfrm>
          <a:prstGeom prst="rect">
            <a:avLst/>
          </a:prstGeom>
          <a:noFill/>
          <a:ln>
            <a:noFill/>
          </a:ln>
        </p:spPr>
        <p:txBody>
          <a:bodyPr spcFirstLastPara="1" wrap="square" lIns="0" tIns="0" rIns="0" bIns="0" anchor="t" anchorCtr="0">
            <a:normAutofit/>
          </a:bodyPr>
          <a:lstStyle/>
          <a:p>
            <a:pPr marL="285750" indent="-285750">
              <a:lnSpc>
                <a:spcPct val="150000"/>
              </a:lnSpc>
            </a:pPr>
            <a:r>
              <a:rPr lang="en-US" sz="1800" dirty="0">
                <a:solidFill>
                  <a:schemeClr val="dk1"/>
                </a:solidFill>
              </a:rPr>
              <a:t>Sine with Dwell test (ISO 19365:2016) is performed. </a:t>
            </a:r>
          </a:p>
          <a:p>
            <a:pPr marL="285750" indent="-285750">
              <a:lnSpc>
                <a:spcPct val="150000"/>
              </a:lnSpc>
            </a:pPr>
            <a:r>
              <a:rPr lang="en-US" sz="1800" b="0" i="0" dirty="0">
                <a:effectLst/>
                <a:latin typeface="Arial" panose="020B0604020202020204" pitchFamily="34" charset="0"/>
              </a:rPr>
              <a:t>Sine with Dwell maneuver is the worst-case scenario test used to test vehicle stability.</a:t>
            </a:r>
          </a:p>
          <a:p>
            <a:pPr marL="285750" indent="-285750">
              <a:lnSpc>
                <a:spcPct val="150000"/>
              </a:lnSpc>
            </a:pPr>
            <a:r>
              <a:rPr lang="en-US" sz="1800" b="0" i="0" dirty="0">
                <a:effectLst/>
                <a:latin typeface="Arial" panose="020B0604020202020204" pitchFamily="34" charset="0"/>
              </a:rPr>
              <a:t>Reference longitudinal velocity is 100 kmph and friction coefficient is 1</a:t>
            </a:r>
            <a:endParaRPr sz="1800" dirty="0"/>
          </a:p>
          <a:p>
            <a:pPr marL="0" lvl="7" indent="0" algn="l" rtl="0">
              <a:lnSpc>
                <a:spcPct val="90000"/>
              </a:lnSpc>
              <a:spcBef>
                <a:spcPts val="1200"/>
              </a:spcBef>
              <a:spcAft>
                <a:spcPts val="0"/>
              </a:spcAft>
              <a:buSzPct val="100000"/>
              <a:buNone/>
            </a:pPr>
            <a:endParaRPr sz="1800" dirty="0"/>
          </a:p>
        </p:txBody>
      </p:sp>
      <p:sp>
        <p:nvSpPr>
          <p:cNvPr id="717" name="Google Shape;717;p41"/>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17</a:t>
            </a:fld>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800" dirty="0"/>
              <a:t>Motivation</a:t>
            </a:r>
            <a:endParaRPr sz="2800" dirty="0"/>
          </a:p>
          <a:p>
            <a:pPr marL="263525" lvl="0" indent="-339725" algn="l" rtl="0">
              <a:lnSpc>
                <a:spcPct val="115000"/>
              </a:lnSpc>
              <a:spcBef>
                <a:spcPts val="1200"/>
              </a:spcBef>
              <a:spcAft>
                <a:spcPts val="0"/>
              </a:spcAft>
              <a:buSzPts val="2800"/>
              <a:buFont typeface="Arial"/>
              <a:buChar char="▪"/>
            </a:pPr>
            <a:r>
              <a:rPr lang="nl-NL" sz="2800" dirty="0"/>
              <a:t>Problem Statement</a:t>
            </a:r>
          </a:p>
          <a:p>
            <a:pPr marL="263525" lvl="0" indent="-339725" algn="l" rtl="0">
              <a:lnSpc>
                <a:spcPct val="115000"/>
              </a:lnSpc>
              <a:spcBef>
                <a:spcPts val="1200"/>
              </a:spcBef>
              <a:spcAft>
                <a:spcPts val="0"/>
              </a:spcAft>
              <a:buSzPts val="2800"/>
              <a:buChar char="▪"/>
            </a:pPr>
            <a:r>
              <a:rPr lang="nl-NL" sz="2800" dirty="0"/>
              <a:t>Control Strategies</a:t>
            </a:r>
          </a:p>
          <a:p>
            <a:pPr marL="263525" lvl="0" indent="-339725" algn="l" rtl="0">
              <a:lnSpc>
                <a:spcPct val="115000"/>
              </a:lnSpc>
              <a:spcBef>
                <a:spcPts val="1200"/>
              </a:spcBef>
              <a:spcAft>
                <a:spcPts val="0"/>
              </a:spcAft>
              <a:buSzPts val="2800"/>
              <a:buChar char="▪"/>
            </a:pPr>
            <a:r>
              <a:rPr lang="en-IN" sz="2800" dirty="0"/>
              <a:t>Vehicle Validation Model</a:t>
            </a:r>
          </a:p>
          <a:p>
            <a:pPr marL="263525" lvl="0" indent="-339725" algn="l" rtl="0">
              <a:lnSpc>
                <a:spcPct val="115000"/>
              </a:lnSpc>
              <a:spcBef>
                <a:spcPts val="1200"/>
              </a:spcBef>
              <a:spcAft>
                <a:spcPts val="0"/>
              </a:spcAft>
              <a:buSzPts val="2800"/>
              <a:buChar char="▪"/>
            </a:pPr>
            <a:r>
              <a:rPr lang="en-IN" sz="2800" dirty="0"/>
              <a:t>Simulation &amp; Results</a:t>
            </a:r>
            <a:endParaRPr sz="2800" dirty="0"/>
          </a:p>
          <a:p>
            <a:pPr marL="263525" lvl="0" indent="-339725" algn="l" rtl="0">
              <a:lnSpc>
                <a:spcPct val="115000"/>
              </a:lnSpc>
              <a:spcBef>
                <a:spcPts val="1200"/>
              </a:spcBef>
              <a:spcAft>
                <a:spcPts val="0"/>
              </a:spcAft>
              <a:buSzPts val="2800"/>
              <a:buChar char="▪"/>
            </a:pPr>
            <a:r>
              <a:rPr lang="nl-NL" sz="2800" dirty="0">
                <a:solidFill>
                  <a:schemeClr val="dk1"/>
                </a:solidFill>
              </a:rPr>
              <a:t>Conclusion</a:t>
            </a:r>
            <a:endParaRPr sz="2800" dirty="0">
              <a:solidFill>
                <a:schemeClr val="dk1"/>
              </a:solidFill>
            </a:endParaRPr>
          </a:p>
          <a:p>
            <a:pPr marL="263525" lvl="0" indent="-339725" algn="l" rtl="0">
              <a:lnSpc>
                <a:spcPct val="115000"/>
              </a:lnSpc>
              <a:spcBef>
                <a:spcPts val="1200"/>
              </a:spcBef>
              <a:spcAft>
                <a:spcPts val="0"/>
              </a:spcAft>
              <a:buSzPts val="2800"/>
              <a:buChar char="▪"/>
            </a:pPr>
            <a:r>
              <a:rPr lang="en-IN" sz="2800" dirty="0">
                <a:solidFill>
                  <a:schemeClr val="dk1"/>
                </a:solidFill>
              </a:rPr>
              <a:t>Future Work</a:t>
            </a:r>
            <a:endParaRPr sz="2800" dirty="0">
              <a:solidFill>
                <a:schemeClr val="dk1"/>
              </a:solidFill>
            </a:endParaRPr>
          </a:p>
          <a:p>
            <a:pPr marL="0" lvl="0" indent="0" algn="l" rtl="0">
              <a:lnSpc>
                <a:spcPct val="115000"/>
              </a:lnSpc>
              <a:spcBef>
                <a:spcPts val="1200"/>
              </a:spcBef>
              <a:spcAft>
                <a:spcPts val="0"/>
              </a:spcAft>
              <a:buNone/>
            </a:pPr>
            <a:endParaRPr sz="28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Future Work</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21</a:t>
            </a:fld>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2153413" y="2753377"/>
            <a:ext cx="9358200" cy="16212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3800"/>
              <a:buFont typeface="Roboto Slab"/>
              <a:buNone/>
            </a:pPr>
            <a:r>
              <a:rPr lang="nl-NL" dirty="0"/>
              <a:t>Thank you for your attention</a:t>
            </a:r>
            <a:endParaRPr dirty="0"/>
          </a:p>
        </p:txBody>
      </p:sp>
      <p:sp>
        <p:nvSpPr>
          <p:cNvPr id="767" name="Google Shape;767;p48"/>
          <p:cNvSpPr txBox="1">
            <a:spLocks noGrp="1"/>
          </p:cNvSpPr>
          <p:nvPr>
            <p:ph type="subTitle" idx="2"/>
          </p:nvPr>
        </p:nvSpPr>
        <p:spPr>
          <a:xfrm>
            <a:off x="7758450" y="4977468"/>
            <a:ext cx="3729300" cy="937200"/>
          </a:xfrm>
          <a:prstGeom prst="rect">
            <a:avLst/>
          </a:prstGeom>
          <a:noFill/>
          <a:ln>
            <a:noFill/>
          </a:ln>
        </p:spPr>
        <p:txBody>
          <a:bodyPr spcFirstLastPara="1" wrap="square" lIns="0" tIns="0" rIns="0" bIns="0" anchor="ctr" anchorCtr="0">
            <a:noAutofit/>
          </a:bodyPr>
          <a:lstStyle/>
          <a:p>
            <a:pPr marL="0" indent="0">
              <a:spcBef>
                <a:spcPts val="0"/>
              </a:spcBef>
              <a:buSzPts val="3515"/>
            </a:pPr>
            <a:r>
              <a:rPr lang="en-IN" sz="1600" dirty="0"/>
              <a:t>Neeraja Bhide (5495601)</a:t>
            </a:r>
          </a:p>
          <a:p>
            <a:pPr marL="0" indent="0">
              <a:spcBef>
                <a:spcPts val="0"/>
              </a:spcBef>
              <a:buSzPts val="3515"/>
            </a:pPr>
            <a:r>
              <a:rPr lang="en-IN" sz="1600" dirty="0"/>
              <a:t>Pavan Prasad H.G. (5508053)</a:t>
            </a:r>
          </a:p>
          <a:p>
            <a:pPr marL="0" indent="0">
              <a:spcBef>
                <a:spcPts val="0"/>
              </a:spcBef>
              <a:buSzPts val="3515"/>
            </a:pPr>
            <a:r>
              <a:rPr lang="en-IN" sz="1600" dirty="0"/>
              <a:t>Paul Kartoidjojo (4480961)</a:t>
            </a:r>
          </a:p>
          <a:p>
            <a:pPr marL="0" indent="0">
              <a:spcBef>
                <a:spcPts val="0"/>
              </a:spcBef>
              <a:buSzPts val="3515"/>
            </a:pPr>
            <a:r>
              <a:rPr lang="en-US" sz="1600" dirty="0"/>
              <a:t>Anand Srikrishna (5306485)</a:t>
            </a:r>
          </a:p>
          <a:p>
            <a:pPr marL="0" lvl="0" indent="0" algn="r" rtl="0">
              <a:lnSpc>
                <a:spcPct val="115000"/>
              </a:lnSpc>
              <a:spcBef>
                <a:spcPts val="0"/>
              </a:spcBef>
              <a:spcAft>
                <a:spcPts val="0"/>
              </a:spcAft>
              <a:buSzPts val="1600"/>
              <a:buFont typeface="Arial"/>
              <a:buNone/>
            </a:pP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[1]</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[2]</a:t>
            </a:r>
            <a:endParaRPr lang="en-US" sz="18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498672" y="5001352"/>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Jizheng Liu et al. Sideslip Angle Estimation of Ground Vehicles: A Comparative Study</a:t>
            </a:r>
          </a:p>
          <a:p>
            <a:pPr marL="50800" indent="0">
              <a:spcBef>
                <a:spcPts val="0"/>
              </a:spcBef>
              <a:buSzPts val="1000"/>
              <a:buNone/>
            </a:pPr>
            <a:r>
              <a:rPr lang="en-US" sz="1400" dirty="0"/>
              <a:t>[2] - Federico Cheli et al. A methodology for vehicle sideslip angle identification: comparison with experimental data</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6</a:t>
            </a:fl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IN" dirty="0"/>
              <a:t>Reference Generator</a:t>
            </a:r>
            <a:endParaRPr lang="en-US" dirty="0"/>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Reference yaw rate (r</a:t>
            </a:r>
            <a:r>
              <a:rPr lang="en-US" sz="1800" baseline="-25000" dirty="0"/>
              <a:t>d,ref</a:t>
            </a:r>
            <a:r>
              <a:rPr lang="en-US" sz="1800" dirty="0"/>
              <a:t>) is generated from the steering wheel angle δ input using the bicycle model second-order transfer function</a:t>
            </a:r>
          </a:p>
        </p:txBody>
      </p:sp>
      <p:pic>
        <p:nvPicPr>
          <p:cNvPr id="7" name="Picture 6">
            <a:extLst>
              <a:ext uri="{FF2B5EF4-FFF2-40B4-BE49-F238E27FC236}">
                <a16:creationId xmlns:a16="http://schemas.microsoft.com/office/drawing/2014/main" id="{4F669957-B0C9-2EDE-D15D-EC0E0885CFD9}"/>
              </a:ext>
            </a:extLst>
          </p:cNvPr>
          <p:cNvPicPr>
            <a:picLocks noChangeAspect="1"/>
          </p:cNvPicPr>
          <p:nvPr/>
        </p:nvPicPr>
        <p:blipFill>
          <a:blip r:embed="rId2"/>
          <a:stretch>
            <a:fillRect/>
          </a:stretch>
        </p:blipFill>
        <p:spPr>
          <a:xfrm>
            <a:off x="1834783" y="2902669"/>
            <a:ext cx="4061812" cy="1386960"/>
          </a:xfrm>
          <a:prstGeom prst="rect">
            <a:avLst/>
          </a:prstGeom>
        </p:spPr>
      </p:pic>
    </p:spTree>
    <p:extLst>
      <p:ext uri="{BB962C8B-B14F-4D97-AF65-F5344CB8AC3E}">
        <p14:creationId xmlns:p14="http://schemas.microsoft.com/office/powerpoint/2010/main" val="208184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Direct Yaw moment Control</a:t>
            </a:r>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Error Yaw rate is fed into the controller.</a:t>
            </a:r>
          </a:p>
          <a:p>
            <a:endParaRPr lang="en-US" sz="1800" dirty="0"/>
          </a:p>
          <a:p>
            <a:endParaRPr lang="en-US" sz="1800" dirty="0"/>
          </a:p>
          <a:p>
            <a:endParaRPr lang="en-US" sz="1800" dirty="0"/>
          </a:p>
          <a:p>
            <a:endParaRPr lang="en-US" sz="1800" dirty="0"/>
          </a:p>
          <a:p>
            <a:pPr marL="114300" indent="0">
              <a:buNone/>
            </a:pPr>
            <a:endParaRPr lang="en-US" sz="1800" dirty="0"/>
          </a:p>
          <a:p>
            <a:r>
              <a:rPr lang="en-US" sz="1800" dirty="0"/>
              <a:t>LQR controller is designed considering the control input dM</a:t>
            </a:r>
            <a:r>
              <a:rPr lang="en-US" sz="1800" baseline="-25000" dirty="0"/>
              <a:t>Z</a:t>
            </a:r>
          </a:p>
          <a:p>
            <a:pPr marL="114300" indent="0">
              <a:buNone/>
            </a:pPr>
            <a:r>
              <a:rPr lang="en-US" sz="1800" baseline="-25000" dirty="0"/>
              <a:t> </a:t>
            </a:r>
            <a:endParaRPr lang="en-US" sz="1800" dirty="0"/>
          </a:p>
        </p:txBody>
      </p:sp>
      <p:pic>
        <p:nvPicPr>
          <p:cNvPr id="8" name="Picture 7" descr="Diagram&#10;&#10;Description automatically generated">
            <a:extLst>
              <a:ext uri="{FF2B5EF4-FFF2-40B4-BE49-F238E27FC236}">
                <a16:creationId xmlns:a16="http://schemas.microsoft.com/office/drawing/2014/main" id="{3832A9C4-47CF-318A-EC15-0979EF26ECC8}"/>
              </a:ext>
            </a:extLst>
          </p:cNvPr>
          <p:cNvPicPr>
            <a:picLocks noChangeAspect="1"/>
          </p:cNvPicPr>
          <p:nvPr/>
        </p:nvPicPr>
        <p:blipFill>
          <a:blip r:embed="rId3"/>
          <a:stretch>
            <a:fillRect/>
          </a:stretch>
        </p:blipFill>
        <p:spPr>
          <a:xfrm>
            <a:off x="1752600" y="2158335"/>
            <a:ext cx="4068097" cy="1864544"/>
          </a:xfrm>
          <a:prstGeom prst="rect">
            <a:avLst/>
          </a:prstGeom>
        </p:spPr>
      </p:pic>
      <p:sp>
        <p:nvSpPr>
          <p:cNvPr id="14" name="TextBox 13">
            <a:extLst>
              <a:ext uri="{FF2B5EF4-FFF2-40B4-BE49-F238E27FC236}">
                <a16:creationId xmlns:a16="http://schemas.microsoft.com/office/drawing/2014/main" id="{9CB66D6A-E16F-6A3B-3890-38FF96EDCCED}"/>
              </a:ext>
            </a:extLst>
          </p:cNvPr>
          <p:cNvSpPr txBox="1"/>
          <p:nvPr/>
        </p:nvSpPr>
        <p:spPr>
          <a:xfrm>
            <a:off x="2487561" y="4708010"/>
            <a:ext cx="2762865" cy="400110"/>
          </a:xfrm>
          <a:prstGeom prst="rect">
            <a:avLst/>
          </a:prstGeom>
          <a:noFill/>
        </p:spPr>
        <p:txBody>
          <a:bodyPr wrap="square">
            <a:spAutoFit/>
          </a:bodyPr>
          <a:lstStyle/>
          <a:p>
            <a:r>
              <a:rPr lang="pl-PL" sz="2000" b="0" i="0" dirty="0">
                <a:effectLst/>
                <a:latin typeface="Arial" panose="020B0604020202020204" pitchFamily="34" charset="0"/>
              </a:rPr>
              <a:t>M</a:t>
            </a:r>
            <a:r>
              <a:rPr lang="pl-PL" sz="2000" b="0" i="0" baseline="-25000" dirty="0">
                <a:effectLst/>
                <a:latin typeface="Arial" panose="020B0604020202020204" pitchFamily="34" charset="0"/>
              </a:rPr>
              <a:t>z</a:t>
            </a:r>
            <a:r>
              <a:rPr lang="pl-PL" sz="2000" b="0" i="0" dirty="0">
                <a:effectLst/>
                <a:latin typeface="Arial" panose="020B0604020202020204" pitchFamily="34" charset="0"/>
              </a:rPr>
              <a:t> = K</a:t>
            </a:r>
            <a:r>
              <a:rPr lang="pl-PL" sz="2000" b="0" i="0" baseline="-25000" dirty="0">
                <a:effectLst/>
                <a:latin typeface="Arial" panose="020B0604020202020204" pitchFamily="34" charset="0"/>
              </a:rPr>
              <a:t>lqr</a:t>
            </a:r>
            <a:r>
              <a:rPr lang="pl-PL" sz="2000" b="0" i="0" dirty="0">
                <a:effectLst/>
                <a:latin typeface="Arial" panose="020B0604020202020204" pitchFamily="34" charset="0"/>
              </a:rPr>
              <a:t> (u)(r</a:t>
            </a:r>
            <a:r>
              <a:rPr lang="pl-PL" sz="2000" b="0" i="0" baseline="-25000" dirty="0">
                <a:effectLst/>
                <a:latin typeface="Arial" panose="020B0604020202020204" pitchFamily="34" charset="0"/>
              </a:rPr>
              <a:t>d,ref </a:t>
            </a:r>
            <a:r>
              <a:rPr lang="pl-PL" sz="2000" b="0" i="0" dirty="0">
                <a:effectLst/>
                <a:latin typeface="Arial" panose="020B0604020202020204" pitchFamily="34" charset="0"/>
              </a:rPr>
              <a:t>− r)</a:t>
            </a:r>
            <a:endParaRPr lang="en-US" sz="2000" dirty="0"/>
          </a:p>
        </p:txBody>
      </p:sp>
    </p:spTree>
    <p:extLst>
      <p:ext uri="{BB962C8B-B14F-4D97-AF65-F5344CB8AC3E}">
        <p14:creationId xmlns:p14="http://schemas.microsoft.com/office/powerpoint/2010/main" val="1360268478"/>
      </p:ext>
    </p:extLst>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490</Words>
  <Application>Microsoft Office PowerPoint</Application>
  <PresentationFormat>Widescreen</PresentationFormat>
  <Paragraphs>122</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Quattrocento Sans</vt:lpstr>
      <vt:lpstr>Open Sans</vt:lpstr>
      <vt:lpstr>Calibri</vt:lpstr>
      <vt:lpstr>Roboto Slab</vt:lpstr>
      <vt:lpstr>Noto Sans Symbols</vt:lpstr>
      <vt:lpstr>Cambria Math</vt:lpstr>
      <vt:lpstr>Arial</vt:lpstr>
      <vt:lpstr>TU Delft</vt:lpstr>
      <vt:lpstr>Vehicle stability control using Sideslip Control</vt:lpstr>
      <vt:lpstr>Table of contents </vt:lpstr>
      <vt:lpstr>Motivation</vt:lpstr>
      <vt:lpstr>Motivation: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yaw rate saturation</vt:lpstr>
      <vt:lpstr>Vehicle Validation Model</vt:lpstr>
      <vt:lpstr>Vehicle validation model</vt:lpstr>
      <vt:lpstr>Simulation &amp; Results</vt:lpstr>
      <vt:lpstr>Simulation test maneuvre</vt:lpstr>
      <vt:lpstr>Conclusions</vt:lpstr>
      <vt:lpstr>Conclusions</vt:lpstr>
      <vt:lpstr>Future work</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8</cp:revision>
  <dcterms:modified xsi:type="dcterms:W3CDTF">2022-06-13T09:26:32Z</dcterms:modified>
</cp:coreProperties>
</file>