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4"/>
  </p:notesMasterIdLst>
  <p:handoutMasterIdLst>
    <p:handoutMasterId r:id="rId35"/>
  </p:handoutMasterIdLst>
  <p:sldIdLst>
    <p:sldId id="256" r:id="rId2"/>
    <p:sldId id="257" r:id="rId3"/>
    <p:sldId id="258" r:id="rId4"/>
    <p:sldId id="310" r:id="rId5"/>
    <p:sldId id="311" r:id="rId6"/>
    <p:sldId id="264" r:id="rId7"/>
    <p:sldId id="265" r:id="rId8"/>
    <p:sldId id="268" r:id="rId9"/>
    <p:sldId id="290" r:id="rId10"/>
    <p:sldId id="307" r:id="rId11"/>
    <p:sldId id="278" r:id="rId12"/>
    <p:sldId id="308" r:id="rId13"/>
    <p:sldId id="309" r:id="rId14"/>
    <p:sldId id="293" r:id="rId15"/>
    <p:sldId id="294" r:id="rId16"/>
    <p:sldId id="277" r:id="rId17"/>
    <p:sldId id="279" r:id="rId18"/>
    <p:sldId id="282" r:id="rId19"/>
    <p:sldId id="312" r:id="rId20"/>
    <p:sldId id="295" r:id="rId21"/>
    <p:sldId id="296" r:id="rId22"/>
    <p:sldId id="303" r:id="rId23"/>
    <p:sldId id="299" r:id="rId24"/>
    <p:sldId id="301" r:id="rId25"/>
    <p:sldId id="300" r:id="rId26"/>
    <p:sldId id="304" r:id="rId27"/>
    <p:sldId id="288" r:id="rId28"/>
    <p:sldId id="281" r:id="rId29"/>
    <p:sldId id="289" r:id="rId30"/>
    <p:sldId id="283" r:id="rId31"/>
    <p:sldId id="287" r:id="rId32"/>
    <p:sldId id="305" r:id="rId33"/>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Open Sans" panose="020B0606030504020204" pitchFamily="34" charset="0"/>
      <p:regular r:id="rId41"/>
      <p:bold r:id="rId42"/>
      <p:italic r:id="rId43"/>
      <p:boldItalic r:id="rId44"/>
    </p:embeddedFont>
    <p:embeddedFont>
      <p:font typeface="Quattrocento Sans" panose="020B0502050000020003" pitchFamily="34" charset="0"/>
      <p:regular r:id="rId45"/>
      <p:bold r:id="rId46"/>
      <p:italic r:id="rId47"/>
      <p:boldItalic r:id="rId48"/>
    </p:embeddedFont>
    <p:embeddedFont>
      <p:font typeface="Roboto Slab"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797" autoAdjust="0"/>
  </p:normalViewPr>
  <p:slideViewPr>
    <p:cSldViewPr snapToGrid="0">
      <p:cViewPr varScale="1">
        <p:scale>
          <a:sx n="71" d="100"/>
          <a:sy n="71" d="100"/>
        </p:scale>
        <p:origin x="950"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2E9947-E28F-2235-0502-050280914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F4C718-BBEB-9053-CD00-B0AF8F83D8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BA27D0-2A28-43BC-8349-8E506427BE78}" type="datetimeFigureOut">
              <a:rPr lang="en-US" smtClean="0"/>
              <a:t>6/13/2022</a:t>
            </a:fld>
            <a:endParaRPr lang="en-US"/>
          </a:p>
        </p:txBody>
      </p:sp>
      <p:sp>
        <p:nvSpPr>
          <p:cNvPr id="4" name="Footer Placeholder 3">
            <a:extLst>
              <a:ext uri="{FF2B5EF4-FFF2-40B4-BE49-F238E27FC236}">
                <a16:creationId xmlns:a16="http://schemas.microsoft.com/office/drawing/2014/main" id="{1B1E6D59-BE63-0205-8385-52B2F2AEB7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E4A1D2-111C-6F3D-FB97-F7F5D1F880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99B280-882D-4079-8B42-1A4B5FB86AF8}" type="slidenum">
              <a:rPr lang="en-US" smtClean="0"/>
              <a:t>‹#›</a:t>
            </a:fld>
            <a:endParaRPr lang="en-US"/>
          </a:p>
        </p:txBody>
      </p:sp>
    </p:spTree>
    <p:extLst>
      <p:ext uri="{BB962C8B-B14F-4D97-AF65-F5344CB8AC3E}">
        <p14:creationId xmlns:p14="http://schemas.microsoft.com/office/powerpoint/2010/main" val="22216152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3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062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87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3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9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54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492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982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861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40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3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There are 2 ways to measure sideslip angle as seen here  :</a:t>
            </a:r>
          </a:p>
          <a:p>
            <a:pPr marL="0" lvl="0" indent="0" algn="l" rtl="0">
              <a:spcBef>
                <a:spcPts val="0"/>
              </a:spcBef>
              <a:spcAft>
                <a:spcPts val="0"/>
              </a:spcAft>
              <a:buNone/>
            </a:pPr>
            <a:r>
              <a:rPr lang="en-GB" dirty="0"/>
              <a:t>In the first, we need to use expensive sensors or state estimation.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second, we have abundantly available sensors (accelerometers and yaw rate sensors), indicated by the tick marks, thus making the second one cheaper.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However, since we mostly simulate here, we use the first variant more often and use the second in a particular case where we require beta dot.</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mn-lt"/>
                <a:ea typeface="Calibri"/>
                <a:cs typeface="Calibri"/>
                <a:sym typeface="Calibri"/>
              </a:rPr>
              <a:t>Estimations and computations performed in a control loop can be erroneous and lead to instability</a:t>
            </a:r>
            <a:r>
              <a:rPr lang="en-GB" sz="1200" dirty="0">
                <a:solidFill>
                  <a:schemeClr val="dk1"/>
                </a:solidFill>
                <a:latin typeface="+mn-lt"/>
                <a:ea typeface="Calibri"/>
                <a:cs typeface="Calibri"/>
                <a:sym typeface="Calibri"/>
              </a:rPr>
              <a:t>. This makes controlling sideslip (along with important parameters like yaw rate difficult)</a:t>
            </a:r>
            <a:endParaRPr lang="en-US" sz="1200" dirty="0">
              <a:solidFill>
                <a:schemeClr val="dk1"/>
              </a:solidFill>
              <a:latin typeface="+mn-lt"/>
              <a:ea typeface="Calibri"/>
              <a:cs typeface="Calibri"/>
              <a:sym typeface="Calibri"/>
            </a:endParaRPr>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78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843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Body Sideslip Control using Direct Yaw Moment Control (DYC)</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US" sz="2800" b="0" i="0" dirty="0">
                <a:effectLst/>
                <a:latin typeface="Arial" panose="020B0604020202020204" pitchFamily="34" charset="0"/>
              </a:rPr>
              <a:t>Direct Yaw moment Control</a:t>
            </a:r>
            <a:endParaRPr dirty="0"/>
          </a:p>
        </p:txBody>
      </p:sp>
      <p:sp>
        <p:nvSpPr>
          <p:cNvPr id="607" name="Google Shape;607;p26"/>
          <p:cNvSpPr txBox="1">
            <a:spLocks noGrp="1"/>
          </p:cNvSpPr>
          <p:nvPr>
            <p:ph type="sldNum" idx="12"/>
          </p:nvPr>
        </p:nvSpPr>
        <p:spPr>
          <a:xfrm>
            <a:off x="11344999" y="6246129"/>
            <a:ext cx="337805" cy="186943"/>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dirty="0"/>
          </a:p>
        </p:txBody>
      </p:sp>
      <p:sp>
        <p:nvSpPr>
          <p:cNvPr id="6" name="Text Placeholder 4">
            <a:extLst>
              <a:ext uri="{FF2B5EF4-FFF2-40B4-BE49-F238E27FC236}">
                <a16:creationId xmlns:a16="http://schemas.microsoft.com/office/drawing/2014/main" id="{0DE4EEA7-5BE5-51C8-E88B-DB9C1C0CF1FF}"/>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1800"/>
              <a:t>Error Yaw rate is fed into the controller.</a:t>
            </a:r>
          </a:p>
          <a:p>
            <a:endParaRPr lang="en-US" sz="1800"/>
          </a:p>
          <a:p>
            <a:endParaRPr lang="en-US" sz="1800"/>
          </a:p>
          <a:p>
            <a:endParaRPr lang="en-US" sz="1800"/>
          </a:p>
          <a:p>
            <a:endParaRPr lang="en-US" sz="1800"/>
          </a:p>
          <a:p>
            <a:pPr marL="114300" indent="0">
              <a:buFont typeface="Arial"/>
              <a:buNone/>
            </a:pPr>
            <a:endParaRPr lang="en-US" sz="1800"/>
          </a:p>
          <a:p>
            <a:r>
              <a:rPr lang="en-US" sz="1800"/>
              <a:t>LQR controller is designed considering the control input dM</a:t>
            </a:r>
            <a:r>
              <a:rPr lang="en-US" sz="1800" baseline="-25000"/>
              <a:t>Z</a:t>
            </a:r>
          </a:p>
          <a:p>
            <a:pPr marL="114300" indent="0">
              <a:buFont typeface="Arial"/>
              <a:buNone/>
            </a:pPr>
            <a:r>
              <a:rPr lang="en-US" sz="1800" baseline="-25000"/>
              <a:t> </a:t>
            </a:r>
            <a:endParaRPr lang="en-US" sz="1800" dirty="0"/>
          </a:p>
        </p:txBody>
      </p:sp>
      <p:pic>
        <p:nvPicPr>
          <p:cNvPr id="9" name="Picture 8" descr="Diagram&#10;&#10;Description automatically generated">
            <a:extLst>
              <a:ext uri="{FF2B5EF4-FFF2-40B4-BE49-F238E27FC236}">
                <a16:creationId xmlns:a16="http://schemas.microsoft.com/office/drawing/2014/main" id="{86D9967E-7070-CB58-0912-9D38CF490688}"/>
              </a:ext>
            </a:extLst>
          </p:cNvPr>
          <p:cNvPicPr>
            <a:picLocks noChangeAspect="1"/>
          </p:cNvPicPr>
          <p:nvPr/>
        </p:nvPicPr>
        <p:blipFill>
          <a:blip r:embed="rId3"/>
          <a:stretch>
            <a:fillRect/>
          </a:stretch>
        </p:blipFill>
        <p:spPr>
          <a:xfrm>
            <a:off x="1752600" y="2158335"/>
            <a:ext cx="4068097" cy="1864544"/>
          </a:xfrm>
          <a:prstGeom prst="rect">
            <a:avLst/>
          </a:prstGeom>
        </p:spPr>
      </p:pic>
      <p:pic>
        <p:nvPicPr>
          <p:cNvPr id="10" name="Picture 9">
            <a:extLst>
              <a:ext uri="{FF2B5EF4-FFF2-40B4-BE49-F238E27FC236}">
                <a16:creationId xmlns:a16="http://schemas.microsoft.com/office/drawing/2014/main" id="{53DEB7C9-C022-C6D9-AB33-351B871A6200}"/>
              </a:ext>
            </a:extLst>
          </p:cNvPr>
          <p:cNvPicPr>
            <a:picLocks noChangeAspect="1"/>
          </p:cNvPicPr>
          <p:nvPr/>
        </p:nvPicPr>
        <p:blipFill>
          <a:blip r:embed="rId4"/>
          <a:stretch>
            <a:fillRect/>
          </a:stretch>
        </p:blipFill>
        <p:spPr>
          <a:xfrm>
            <a:off x="2378648" y="4589315"/>
            <a:ext cx="2792900" cy="445676"/>
          </a:xfrm>
          <a:prstGeom prst="rect">
            <a:avLst/>
          </a:prstGeom>
        </p:spPr>
      </p:pic>
    </p:spTree>
    <p:extLst>
      <p:ext uri="{BB962C8B-B14F-4D97-AF65-F5344CB8AC3E}">
        <p14:creationId xmlns:p14="http://schemas.microsoft.com/office/powerpoint/2010/main" val="8977388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11</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12</a:t>
            </a:fld>
            <a:endParaRPr dirty="0"/>
          </a:p>
        </p:txBody>
      </p:sp>
      <p:sp>
        <p:nvSpPr>
          <p:cNvPr id="9" name="Title 3">
            <a:extLst>
              <a:ext uri="{FF2B5EF4-FFF2-40B4-BE49-F238E27FC236}">
                <a16:creationId xmlns:a16="http://schemas.microsoft.com/office/drawing/2014/main" id="{763F8A1C-B08F-3593-B927-B19A21C53DE2}"/>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mc:Choice xmlns:a14="http://schemas.microsoft.com/office/drawing/2010/main" Requires="a14">
          <p:sp>
            <p:nvSpPr>
              <p:cNvPr id="10" name="Text Placeholder 4">
                <a:extLst>
                  <a:ext uri="{FF2B5EF4-FFF2-40B4-BE49-F238E27FC236}">
                    <a16:creationId xmlns:a16="http://schemas.microsoft.com/office/drawing/2014/main" id="{7904358E-7F93-62FA-23D9-A17A672D49F1}"/>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dirty="0">
                    <a:latin typeface="Arial" panose="020B0604020202020204" pitchFamily="34" charset="0"/>
                  </a:rPr>
                  <a:t>Additional yaw moment ∆M</a:t>
                </a:r>
                <a:r>
                  <a:rPr lang="en-US" sz="2000" baseline="-25000" dirty="0">
                    <a:latin typeface="Arial" panose="020B0604020202020204" pitchFamily="34" charset="0"/>
                  </a:rPr>
                  <a:t>z</a:t>
                </a:r>
                <a:r>
                  <a:rPr lang="en-US" sz="2000" dirty="0">
                    <a:latin typeface="Arial" panose="020B0604020202020204" pitchFamily="34" charset="0"/>
                  </a:rPr>
                  <a:t>, computed using</a:t>
                </a:r>
                <a:br>
                  <a:rPr lang="en-US" sz="2000" dirty="0"/>
                </a:br>
                <a:r>
                  <a:rPr lang="en-US" sz="2000" dirty="0">
                    <a:latin typeface="Arial" panose="020B0604020202020204" pitchFamily="34" charset="0"/>
                  </a:rPr>
                  <a:t>PD control of sideslip angle is added to M</a:t>
                </a:r>
                <a:r>
                  <a:rPr lang="en-US" sz="2000" baseline="-25000" dirty="0">
                    <a:latin typeface="Arial" panose="020B0604020202020204" pitchFamily="34" charset="0"/>
                  </a:rPr>
                  <a:t>z.</a:t>
                </a:r>
              </a:p>
              <a:p>
                <a:pPr marL="114300" indent="0">
                  <a:buFont typeface="Arial"/>
                  <a:buNone/>
                </a:pPr>
                <a:endParaRPr lang="en-US" sz="2000" baseline="-25000" dirty="0">
                  <a:latin typeface="Arial" panose="020B0604020202020204" pitchFamily="34" charset="0"/>
                </a:endParaRPr>
              </a:p>
              <a:p>
                <a:pPr marL="114300" indent="0">
                  <a:buFont typeface="Arial"/>
                  <a:buNone/>
                </a:pPr>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Controller is activated only on the conditions :</a:t>
                </a:r>
                <a:br>
                  <a:rPr lang="en-US" sz="2000" dirty="0"/>
                </a:br>
                <a:r>
                  <a:rPr lang="en-US" sz="2000" dirty="0">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dirty="0">
                    <a:latin typeface="Arial" panose="020B0604020202020204" pitchFamily="34" charset="0"/>
                  </a:rPr>
                  <a:t> ≥ 10 deg/s</a:t>
                </a:r>
                <a:endParaRPr lang="en-US" sz="1800" dirty="0"/>
              </a:p>
              <a:p>
                <a:pPr marL="114300" indent="0">
                  <a:buFont typeface="Arial"/>
                  <a:buNone/>
                </a:pPr>
                <a:endParaRPr lang="en-US" sz="1800" baseline="-25000" dirty="0"/>
              </a:p>
            </p:txBody>
          </p:sp>
        </mc:Choice>
        <mc:Fallback>
          <p:sp>
            <p:nvSpPr>
              <p:cNvPr id="10" name="Text Placeholder 4">
                <a:extLst>
                  <a:ext uri="{FF2B5EF4-FFF2-40B4-BE49-F238E27FC236}">
                    <a16:creationId xmlns:a16="http://schemas.microsoft.com/office/drawing/2014/main" id="{7904358E-7F93-62FA-23D9-A17A672D49F1}"/>
                  </a:ext>
                </a:extLst>
              </p:cNvPr>
              <p:cNvSpPr txBox="1">
                <a:spLocks noRot="1" noChangeAspect="1" noMove="1" noResize="1" noEditPoints="1" noAdjustHandles="1" noChangeArrowheads="1" noChangeShapeType="1" noTextEdit="1"/>
              </p:cNvSpPr>
              <p:nvPr/>
            </p:nvSpPr>
            <p:spPr>
              <a:xfrm>
                <a:off x="705145" y="1591899"/>
                <a:ext cx="6321089" cy="4356465"/>
              </a:xfrm>
              <a:prstGeom prst="rect">
                <a:avLst/>
              </a:prstGeom>
              <a:blipFill>
                <a:blip r:embed="rId3"/>
                <a:stretch>
                  <a:fillRect l="-289"/>
                </a:stretch>
              </a:blipFill>
              <a:ln>
                <a:no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27A2ECEE-4FA0-61D0-802A-483513016A88}"/>
              </a:ext>
            </a:extLst>
          </p:cNvPr>
          <p:cNvPicPr>
            <a:picLocks noChangeAspect="1"/>
          </p:cNvPicPr>
          <p:nvPr/>
        </p:nvPicPr>
        <p:blipFill>
          <a:blip r:embed="rId4"/>
          <a:stretch>
            <a:fillRect/>
          </a:stretch>
        </p:blipFill>
        <p:spPr>
          <a:xfrm>
            <a:off x="2648545" y="2526687"/>
            <a:ext cx="2422791" cy="442423"/>
          </a:xfrm>
          <a:prstGeom prst="rect">
            <a:avLst/>
          </a:prstGeom>
        </p:spPr>
      </p:pic>
    </p:spTree>
    <p:extLst>
      <p:ext uri="{BB962C8B-B14F-4D97-AF65-F5344CB8AC3E}">
        <p14:creationId xmlns:p14="http://schemas.microsoft.com/office/powerpoint/2010/main" val="361623157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8" name="Title 3">
            <a:extLst>
              <a:ext uri="{FF2B5EF4-FFF2-40B4-BE49-F238E27FC236}">
                <a16:creationId xmlns:a16="http://schemas.microsoft.com/office/drawing/2014/main" id="{A5D68770-3EA9-D0B5-961F-46D72AAD205C}"/>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With reference correction</a:t>
            </a:r>
          </a:p>
        </p:txBody>
      </p:sp>
      <p:sp>
        <p:nvSpPr>
          <p:cNvPr id="12" name="Text Placeholder 4">
            <a:extLst>
              <a:ext uri="{FF2B5EF4-FFF2-40B4-BE49-F238E27FC236}">
                <a16:creationId xmlns:a16="http://schemas.microsoft.com/office/drawing/2014/main" id="{919A1643-7C5E-28F2-6F0E-634C4F8BA6DA}"/>
              </a:ext>
            </a:extLst>
          </p:cNvPr>
          <p:cNvSpPr txBox="1">
            <a:spLocks/>
          </p:cNvSpPr>
          <p:nvPr/>
        </p:nvSpPr>
        <p:spPr>
          <a:xfrm>
            <a:off x="706067" y="1503408"/>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a:latin typeface="Arial" panose="020B0604020202020204" pitchFamily="34" charset="0"/>
              </a:rPr>
              <a:t>Adjustments are adopted to reference generator </a:t>
            </a:r>
            <a:r>
              <a:rPr lang="en-US">
                <a:latin typeface="Arial" panose="020B0604020202020204" pitchFamily="34" charset="0"/>
              </a:rPr>
              <a:t>[4]</a:t>
            </a:r>
          </a:p>
          <a:p>
            <a:pPr marL="114300" indent="0">
              <a:buFont typeface="Arial"/>
              <a:buNone/>
            </a:pPr>
            <a:endParaRPr lang="en-US" sz="20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24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dirty="0"/>
          </a:p>
        </p:txBody>
      </p:sp>
      <p:pic>
        <p:nvPicPr>
          <p:cNvPr id="13" name="Picture 12">
            <a:extLst>
              <a:ext uri="{FF2B5EF4-FFF2-40B4-BE49-F238E27FC236}">
                <a16:creationId xmlns:a16="http://schemas.microsoft.com/office/drawing/2014/main" id="{579391CC-BC06-CED3-6FBE-61D04C0EDBB9}"/>
              </a:ext>
            </a:extLst>
          </p:cNvPr>
          <p:cNvPicPr>
            <a:picLocks noChangeAspect="1"/>
          </p:cNvPicPr>
          <p:nvPr/>
        </p:nvPicPr>
        <p:blipFill>
          <a:blip r:embed="rId3"/>
          <a:stretch>
            <a:fillRect/>
          </a:stretch>
        </p:blipFill>
        <p:spPr>
          <a:xfrm>
            <a:off x="2223436" y="2478880"/>
            <a:ext cx="3284505" cy="662997"/>
          </a:xfrm>
          <a:prstGeom prst="rect">
            <a:avLst/>
          </a:prstGeom>
        </p:spPr>
      </p:pic>
      <p:pic>
        <p:nvPicPr>
          <p:cNvPr id="14" name="Picture 13">
            <a:extLst>
              <a:ext uri="{FF2B5EF4-FFF2-40B4-BE49-F238E27FC236}">
                <a16:creationId xmlns:a16="http://schemas.microsoft.com/office/drawing/2014/main" id="{28CCF6C4-B340-5E34-1AFC-97D2B85F5594}"/>
              </a:ext>
            </a:extLst>
          </p:cNvPr>
          <p:cNvPicPr>
            <a:picLocks noChangeAspect="1"/>
          </p:cNvPicPr>
          <p:nvPr/>
        </p:nvPicPr>
        <p:blipFill>
          <a:blip r:embed="rId4"/>
          <a:stretch>
            <a:fillRect/>
          </a:stretch>
        </p:blipFill>
        <p:spPr>
          <a:xfrm>
            <a:off x="1860922" y="4117349"/>
            <a:ext cx="3948149" cy="940036"/>
          </a:xfrm>
          <a:prstGeom prst="rect">
            <a:avLst/>
          </a:prstGeom>
        </p:spPr>
      </p:pic>
      <p:sp>
        <p:nvSpPr>
          <p:cNvPr id="15" name="TextBox 14">
            <a:extLst>
              <a:ext uri="{FF2B5EF4-FFF2-40B4-BE49-F238E27FC236}">
                <a16:creationId xmlns:a16="http://schemas.microsoft.com/office/drawing/2014/main" id="{7698774E-3ACF-AAEC-6A67-A5FB828237E8}"/>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pic>
        <p:nvPicPr>
          <p:cNvPr id="16" name="Picture 15">
            <a:extLst>
              <a:ext uri="{FF2B5EF4-FFF2-40B4-BE49-F238E27FC236}">
                <a16:creationId xmlns:a16="http://schemas.microsoft.com/office/drawing/2014/main" id="{2DDD44C7-38F7-A6C0-E4CF-578F306E6716}"/>
              </a:ext>
            </a:extLst>
          </p:cNvPr>
          <p:cNvPicPr>
            <a:picLocks noChangeAspect="1"/>
          </p:cNvPicPr>
          <p:nvPr/>
        </p:nvPicPr>
        <p:blipFill>
          <a:blip r:embed="rId5"/>
          <a:stretch>
            <a:fillRect/>
          </a:stretch>
        </p:blipFill>
        <p:spPr>
          <a:xfrm>
            <a:off x="6382545" y="1906200"/>
            <a:ext cx="5355437" cy="3756909"/>
          </a:xfrm>
          <a:prstGeom prst="rect">
            <a:avLst/>
          </a:prstGeom>
        </p:spPr>
      </p:pic>
      <p:pic>
        <p:nvPicPr>
          <p:cNvPr id="17" name="Picture 16">
            <a:extLst>
              <a:ext uri="{FF2B5EF4-FFF2-40B4-BE49-F238E27FC236}">
                <a16:creationId xmlns:a16="http://schemas.microsoft.com/office/drawing/2014/main" id="{DD9BD169-FB79-D0DD-54EF-BBE9807998B2}"/>
              </a:ext>
            </a:extLst>
          </p:cNvPr>
          <p:cNvPicPr>
            <a:picLocks noChangeAspect="1"/>
          </p:cNvPicPr>
          <p:nvPr/>
        </p:nvPicPr>
        <p:blipFill>
          <a:blip r:embed="rId6"/>
          <a:stretch>
            <a:fillRect/>
          </a:stretch>
        </p:blipFill>
        <p:spPr>
          <a:xfrm>
            <a:off x="2739175" y="2060089"/>
            <a:ext cx="2544769" cy="368553"/>
          </a:xfrm>
          <a:prstGeom prst="rect">
            <a:avLst/>
          </a:prstGeom>
        </p:spPr>
      </p:pic>
      <p:pic>
        <p:nvPicPr>
          <p:cNvPr id="18" name="Picture 17">
            <a:extLst>
              <a:ext uri="{FF2B5EF4-FFF2-40B4-BE49-F238E27FC236}">
                <a16:creationId xmlns:a16="http://schemas.microsoft.com/office/drawing/2014/main" id="{3AC6CBA4-98B7-54BD-3D96-340AB491530F}"/>
              </a:ext>
            </a:extLst>
          </p:cNvPr>
          <p:cNvPicPr>
            <a:picLocks noChangeAspect="1"/>
          </p:cNvPicPr>
          <p:nvPr/>
        </p:nvPicPr>
        <p:blipFill>
          <a:blip r:embed="rId7"/>
          <a:stretch>
            <a:fillRect/>
          </a:stretch>
        </p:blipFill>
        <p:spPr>
          <a:xfrm>
            <a:off x="2493502" y="3309232"/>
            <a:ext cx="2578316" cy="662996"/>
          </a:xfrm>
          <a:prstGeom prst="rect">
            <a:avLst/>
          </a:prstGeom>
        </p:spPr>
      </p:pic>
      <p:sp>
        <p:nvSpPr>
          <p:cNvPr id="19" name="Google Shape;703;p39">
            <a:extLst>
              <a:ext uri="{FF2B5EF4-FFF2-40B4-BE49-F238E27FC236}">
                <a16:creationId xmlns:a16="http://schemas.microsoft.com/office/drawing/2014/main" id="{977E835D-6FDE-2699-A4C8-CB6EB485767B}"/>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13</a:t>
            </a:fld>
            <a:endParaRPr dirty="0"/>
          </a:p>
        </p:txBody>
      </p:sp>
    </p:spTree>
    <p:extLst>
      <p:ext uri="{BB962C8B-B14F-4D97-AF65-F5344CB8AC3E}">
        <p14:creationId xmlns:p14="http://schemas.microsoft.com/office/powerpoint/2010/main" val="62203456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reference correction</a:t>
            </a:r>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2000" dirty="0">
                <a:latin typeface="Arial" panose="020B0604020202020204" pitchFamily="34" charset="0"/>
              </a:rPr>
              <a:t>Adjustments are adopted to reference generator </a:t>
            </a:r>
            <a:r>
              <a:rPr lang="en-US" dirty="0">
                <a:latin typeface="Arial" panose="020B0604020202020204" pitchFamily="34" charset="0"/>
              </a:rPr>
              <a:t>[4]</a:t>
            </a:r>
          </a:p>
          <a:p>
            <a:pPr marL="114300" indent="0">
              <a:buNone/>
            </a:pPr>
            <a:endParaRPr lang="en-US" sz="2000" b="0" i="0" baseline="-25000" dirty="0">
              <a:effectLst/>
              <a:latin typeface="Arial" panose="020B0604020202020204" pitchFamily="34" charset="0"/>
            </a:endParaRPr>
          </a:p>
          <a:p>
            <a:pPr marL="114300" indent="0">
              <a:buNone/>
            </a:pPr>
            <a:endParaRPr lang="en-US" sz="1800" baseline="-25000" dirty="0"/>
          </a:p>
          <a:p>
            <a:pPr marL="114300" indent="0">
              <a:buNone/>
            </a:pPr>
            <a:endParaRPr lang="en-US" sz="1800" baseline="-25000" dirty="0"/>
          </a:p>
          <a:p>
            <a:pPr marL="114300" indent="0">
              <a:buNone/>
            </a:pPr>
            <a:endParaRPr lang="en-US" sz="2400" b="0" i="0" baseline="-25000" dirty="0">
              <a:effectLst/>
              <a:latin typeface="Arial" panose="020B0604020202020204" pitchFamily="34" charset="0"/>
            </a:endParaRPr>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a:p>
            <a:pPr marL="114300" indent="0">
              <a:buNone/>
            </a:pPr>
            <a:endParaRPr lang="en-US" sz="1800" baseline="-25000" dirty="0"/>
          </a:p>
        </p:txBody>
      </p:sp>
      <p:pic>
        <p:nvPicPr>
          <p:cNvPr id="3" name="Picture 2">
            <a:extLst>
              <a:ext uri="{FF2B5EF4-FFF2-40B4-BE49-F238E27FC236}">
                <a16:creationId xmlns:a16="http://schemas.microsoft.com/office/drawing/2014/main" id="{B7B30124-E1A4-218E-C8BA-510E14778FF4}"/>
              </a:ext>
            </a:extLst>
          </p:cNvPr>
          <p:cNvPicPr>
            <a:picLocks noChangeAspect="1"/>
          </p:cNvPicPr>
          <p:nvPr/>
        </p:nvPicPr>
        <p:blipFill>
          <a:blip r:embed="rId2"/>
          <a:stretch>
            <a:fillRect/>
          </a:stretch>
        </p:blipFill>
        <p:spPr>
          <a:xfrm>
            <a:off x="2223436" y="2478880"/>
            <a:ext cx="3284505" cy="662997"/>
          </a:xfrm>
          <a:prstGeom prst="rect">
            <a:avLst/>
          </a:prstGeom>
        </p:spPr>
      </p:pic>
      <p:pic>
        <p:nvPicPr>
          <p:cNvPr id="9" name="Picture 8">
            <a:extLst>
              <a:ext uri="{FF2B5EF4-FFF2-40B4-BE49-F238E27FC236}">
                <a16:creationId xmlns:a16="http://schemas.microsoft.com/office/drawing/2014/main" id="{A9401984-05F6-44F8-555F-4A6F365766F2}"/>
              </a:ext>
            </a:extLst>
          </p:cNvPr>
          <p:cNvPicPr>
            <a:picLocks noChangeAspect="1"/>
          </p:cNvPicPr>
          <p:nvPr/>
        </p:nvPicPr>
        <p:blipFill>
          <a:blip r:embed="rId3"/>
          <a:stretch>
            <a:fillRect/>
          </a:stretch>
        </p:blipFill>
        <p:spPr>
          <a:xfrm>
            <a:off x="1860922" y="4117349"/>
            <a:ext cx="3948149" cy="940036"/>
          </a:xfrm>
          <a:prstGeom prst="rect">
            <a:avLst/>
          </a:prstGeom>
        </p:spPr>
      </p:pic>
      <p:sp>
        <p:nvSpPr>
          <p:cNvPr id="7" name="TextBox 6">
            <a:extLst>
              <a:ext uri="{FF2B5EF4-FFF2-40B4-BE49-F238E27FC236}">
                <a16:creationId xmlns:a16="http://schemas.microsoft.com/office/drawing/2014/main" id="{2F0B5DD9-CFEF-C4A1-11E2-2B6D0BDAD88D}"/>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pic>
        <p:nvPicPr>
          <p:cNvPr id="6" name="Picture 5">
            <a:extLst>
              <a:ext uri="{FF2B5EF4-FFF2-40B4-BE49-F238E27FC236}">
                <a16:creationId xmlns:a16="http://schemas.microsoft.com/office/drawing/2014/main" id="{27312611-15DB-6940-B447-11D13464EEF1}"/>
              </a:ext>
            </a:extLst>
          </p:cNvPr>
          <p:cNvPicPr>
            <a:picLocks noChangeAspect="1"/>
          </p:cNvPicPr>
          <p:nvPr/>
        </p:nvPicPr>
        <p:blipFill>
          <a:blip r:embed="rId4"/>
          <a:stretch>
            <a:fillRect/>
          </a:stretch>
        </p:blipFill>
        <p:spPr>
          <a:xfrm>
            <a:off x="6382545" y="1906200"/>
            <a:ext cx="5355437" cy="3756909"/>
          </a:xfrm>
          <a:prstGeom prst="rect">
            <a:avLst/>
          </a:prstGeom>
        </p:spPr>
      </p:pic>
      <p:pic>
        <p:nvPicPr>
          <p:cNvPr id="10" name="Picture 9">
            <a:extLst>
              <a:ext uri="{FF2B5EF4-FFF2-40B4-BE49-F238E27FC236}">
                <a16:creationId xmlns:a16="http://schemas.microsoft.com/office/drawing/2014/main" id="{01A54770-4C23-EBBB-F215-1779EE9FA70E}"/>
              </a:ext>
            </a:extLst>
          </p:cNvPr>
          <p:cNvPicPr>
            <a:picLocks noChangeAspect="1"/>
          </p:cNvPicPr>
          <p:nvPr/>
        </p:nvPicPr>
        <p:blipFill>
          <a:blip r:embed="rId5"/>
          <a:stretch>
            <a:fillRect/>
          </a:stretch>
        </p:blipFill>
        <p:spPr>
          <a:xfrm>
            <a:off x="2739175" y="2060089"/>
            <a:ext cx="2544769" cy="368553"/>
          </a:xfrm>
          <a:prstGeom prst="rect">
            <a:avLst/>
          </a:prstGeom>
        </p:spPr>
      </p:pic>
      <p:pic>
        <p:nvPicPr>
          <p:cNvPr id="12" name="Picture 11">
            <a:extLst>
              <a:ext uri="{FF2B5EF4-FFF2-40B4-BE49-F238E27FC236}">
                <a16:creationId xmlns:a16="http://schemas.microsoft.com/office/drawing/2014/main" id="{08A84987-08A6-5CF3-A95B-A4160D59A892}"/>
              </a:ext>
            </a:extLst>
          </p:cNvPr>
          <p:cNvPicPr>
            <a:picLocks noChangeAspect="1"/>
          </p:cNvPicPr>
          <p:nvPr/>
        </p:nvPicPr>
        <p:blipFill>
          <a:blip r:embed="rId6"/>
          <a:stretch>
            <a:fillRect/>
          </a:stretch>
        </p:blipFill>
        <p:spPr>
          <a:xfrm>
            <a:off x="2493502" y="3309232"/>
            <a:ext cx="2578316" cy="662996"/>
          </a:xfrm>
          <a:prstGeom prst="rect">
            <a:avLst/>
          </a:prstGeom>
        </p:spPr>
      </p:pic>
      <p:sp>
        <p:nvSpPr>
          <p:cNvPr id="13" name="Google Shape;703;p39">
            <a:extLst>
              <a:ext uri="{FF2B5EF4-FFF2-40B4-BE49-F238E27FC236}">
                <a16:creationId xmlns:a16="http://schemas.microsoft.com/office/drawing/2014/main" id="{4E9887EE-AEBF-F8CE-0BC3-CDCE45123648}"/>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14</a:t>
            </a:fld>
            <a:endParaRPr dirty="0"/>
          </a:p>
        </p:txBody>
      </p:sp>
    </p:spTree>
    <p:extLst>
      <p:ext uri="{BB962C8B-B14F-4D97-AF65-F5344CB8AC3E}">
        <p14:creationId xmlns:p14="http://schemas.microsoft.com/office/powerpoint/2010/main" val="99816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736666-67F2-108C-1C10-ADADEAA1581A}"/>
              </a:ext>
            </a:extLst>
          </p:cNvPr>
          <p:cNvPicPr>
            <a:picLocks noChangeAspect="1"/>
          </p:cNvPicPr>
          <p:nvPr/>
        </p:nvPicPr>
        <p:blipFill>
          <a:blip r:embed="rId2"/>
          <a:stretch>
            <a:fillRect/>
          </a:stretch>
        </p:blipFill>
        <p:spPr>
          <a:xfrm>
            <a:off x="5914996" y="3063705"/>
            <a:ext cx="6277004" cy="1381541"/>
          </a:xfrm>
          <a:prstGeom prst="rect">
            <a:avLst/>
          </a:prstGeom>
        </p:spPr>
      </p:pic>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 </a:t>
            </a:r>
            <a:r>
              <a:rPr lang="en-US" sz="1400" dirty="0">
                <a:latin typeface="Arial" panose="020B0604020202020204" pitchFamily="34" charset="0"/>
              </a:rPr>
              <a:t>[1]</a:t>
            </a:r>
            <a:endParaRPr lang="en-US" sz="1800" dirty="0">
              <a:latin typeface="Arial" panose="020B0604020202020204" pitchFamily="34" charset="0"/>
            </a:endParaRP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3"/>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4"/>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5"/>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6"/>
          <a:stretch>
            <a:fillRect/>
          </a:stretch>
        </p:blipFill>
        <p:spPr>
          <a:xfrm>
            <a:off x="1830882" y="5299862"/>
            <a:ext cx="4343776" cy="533446"/>
          </a:xfrm>
          <a:prstGeom prst="rect">
            <a:avLst/>
          </a:prstGeom>
        </p:spPr>
      </p:pic>
      <p:sp>
        <p:nvSpPr>
          <p:cNvPr id="10" name="Google Shape;703;p39">
            <a:extLst>
              <a:ext uri="{FF2B5EF4-FFF2-40B4-BE49-F238E27FC236}">
                <a16:creationId xmlns:a16="http://schemas.microsoft.com/office/drawing/2014/main" id="{89E11410-F013-3F16-3435-7CCD14E22935}"/>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15</a:t>
            </a:fld>
            <a:endParaRPr dirty="0"/>
          </a:p>
        </p:txBody>
      </p:sp>
    </p:spTree>
    <p:extLst>
      <p:ext uri="{BB962C8B-B14F-4D97-AF65-F5344CB8AC3E}">
        <p14:creationId xmlns:p14="http://schemas.microsoft.com/office/powerpoint/2010/main" val="355659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 				</a:t>
            </a:r>
            <a:r>
              <a:rPr lang="en-US" sz="1400" dirty="0">
                <a:solidFill>
                  <a:schemeClr val="dk1"/>
                </a:solidFill>
              </a:rPr>
              <a:t>[5]</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4999" y="6280292"/>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17</a:t>
            </a:fld>
            <a:endParaRPr dirty="0"/>
          </a:p>
        </p:txBody>
      </p:sp>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4"/>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5"/>
          <a:stretch>
            <a:fillRect/>
          </a:stretch>
        </p:blipFill>
        <p:spPr>
          <a:xfrm>
            <a:off x="3672793" y="1783740"/>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6"/>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7"/>
            <a:stretch>
              <a:fillRect/>
            </a:stretch>
          </p:blipFill>
          <p:spPr>
            <a:xfrm>
              <a:off x="4165918" y="2266598"/>
              <a:ext cx="1258256" cy="654633"/>
            </a:xfrm>
            <a:prstGeom prst="rect">
              <a:avLst/>
            </a:prstGeom>
          </p:spPr>
        </p:pic>
      </p:grpSp>
      <p:pic>
        <p:nvPicPr>
          <p:cNvPr id="4" name="Picture 3">
            <a:extLst>
              <a:ext uri="{FF2B5EF4-FFF2-40B4-BE49-F238E27FC236}">
                <a16:creationId xmlns:a16="http://schemas.microsoft.com/office/drawing/2014/main" id="{60ADA27B-BACC-3FDF-35EA-2E7BE6A43CCC}"/>
              </a:ext>
            </a:extLst>
          </p:cNvPr>
          <p:cNvPicPr>
            <a:picLocks noChangeAspect="1"/>
          </p:cNvPicPr>
          <p:nvPr/>
        </p:nvPicPr>
        <p:blipFill rotWithShape="1">
          <a:blip r:embed="rId8"/>
          <a:srcRect l="1049" t="3957" r="1870" b="2359"/>
          <a:stretch/>
        </p:blipFill>
        <p:spPr>
          <a:xfrm>
            <a:off x="-8155" y="3519406"/>
            <a:ext cx="4416727" cy="2227484"/>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Test Manoeuvre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Sine </a:t>
            </a:r>
            <a:r>
              <a:rPr lang="nl-NL" sz="2976" dirty="0" err="1"/>
              <a:t>with</a:t>
            </a:r>
            <a:r>
              <a:rPr lang="nl-NL" sz="2976" dirty="0"/>
              <a:t> </a:t>
            </a:r>
            <a:r>
              <a:rPr lang="nl-NL" sz="2976" dirty="0" err="1"/>
              <a:t>Dwell</a:t>
            </a:r>
            <a:r>
              <a:rPr lang="nl-NL" sz="2976" dirty="0"/>
              <a:t> (</a:t>
            </a:r>
            <a:r>
              <a:rPr lang="nl-NL" sz="2976" dirty="0" err="1"/>
              <a:t>SwD</a:t>
            </a:r>
            <a:r>
              <a:rPr lang="nl-NL" sz="2976" dirty="0"/>
              <a:t>)</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a:t>
            </a:r>
            <a:r>
              <a:rPr lang="en-US" sz="1800" dirty="0" err="1">
                <a:solidFill>
                  <a:schemeClr val="dk1"/>
                </a:solidFill>
              </a:rPr>
              <a:t>SwD</a:t>
            </a:r>
            <a:r>
              <a:rPr lang="en-US" sz="1800" dirty="0">
                <a:solidFill>
                  <a:schemeClr val="dk1"/>
                </a:solidFill>
              </a:rPr>
              <a:t>) test (ISO 19365:2016) is performed. </a:t>
            </a:r>
          </a:p>
          <a:p>
            <a:pPr marL="285750" indent="-285750">
              <a:lnSpc>
                <a:spcPct val="150000"/>
              </a:lnSpc>
            </a:pPr>
            <a:r>
              <a:rPr lang="en-US" sz="1800" b="0" i="0" dirty="0" err="1">
                <a:effectLst/>
                <a:latin typeface="Arial" panose="020B0604020202020204" pitchFamily="34" charset="0"/>
              </a:rPr>
              <a:t>SwD</a:t>
            </a:r>
            <a:r>
              <a:rPr lang="en-US" sz="1800" b="0" i="0" dirty="0">
                <a:effectLst/>
                <a:latin typeface="Arial" panose="020B0604020202020204" pitchFamily="34" charset="0"/>
              </a:rPr>
              <a:t> </a:t>
            </a:r>
            <a:r>
              <a:rPr lang="en-US" sz="1800" b="0" i="0" dirty="0" err="1">
                <a:effectLst/>
                <a:latin typeface="Arial" panose="020B0604020202020204" pitchFamily="34" charset="0"/>
              </a:rPr>
              <a:t>manoeuvre</a:t>
            </a:r>
            <a:r>
              <a:rPr lang="en-US" sz="1800" b="0" i="0" dirty="0">
                <a:effectLst/>
                <a:latin typeface="Arial" panose="020B0604020202020204" pitchFamily="34" charset="0"/>
              </a:rPr>
              <a:t>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0.3.</a:t>
            </a:r>
          </a:p>
          <a:p>
            <a:pPr marL="285750" indent="-285750">
              <a:lnSpc>
                <a:spcPct val="150000"/>
              </a:lnSpc>
            </a:pPr>
            <a:r>
              <a:rPr lang="en-US" sz="1800" dirty="0">
                <a:latin typeface="Arial" panose="020B0604020202020204" pitchFamily="34" charset="0"/>
              </a:rPr>
              <a:t>Low friction coefficient is considered to simulate higher sideslip angle evolution.</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4999" y="6270461"/>
            <a:ext cx="365219"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dirty="0"/>
          </a:p>
        </p:txBody>
      </p:sp>
      <p:pic>
        <p:nvPicPr>
          <p:cNvPr id="3" name="Picture 2">
            <a:extLst>
              <a:ext uri="{FF2B5EF4-FFF2-40B4-BE49-F238E27FC236}">
                <a16:creationId xmlns:a16="http://schemas.microsoft.com/office/drawing/2014/main" id="{913FE8E9-C79C-774C-BCE4-999A6008E8A9}"/>
              </a:ext>
            </a:extLst>
          </p:cNvPr>
          <p:cNvPicPr>
            <a:picLocks noChangeAspect="1"/>
          </p:cNvPicPr>
          <p:nvPr/>
        </p:nvPicPr>
        <p:blipFill>
          <a:blip r:embed="rId3"/>
          <a:stretch>
            <a:fillRect/>
          </a:stretch>
        </p:blipFill>
        <p:spPr>
          <a:xfrm>
            <a:off x="7873345" y="625590"/>
            <a:ext cx="4318655" cy="2803410"/>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400" dirty="0"/>
              <a:t>Motivation</a:t>
            </a:r>
            <a:endParaRPr sz="2400" dirty="0"/>
          </a:p>
          <a:p>
            <a:pPr marL="263525" lvl="0" indent="-339725" algn="l" rtl="0">
              <a:lnSpc>
                <a:spcPct val="115000"/>
              </a:lnSpc>
              <a:spcBef>
                <a:spcPts val="1200"/>
              </a:spcBef>
              <a:spcAft>
                <a:spcPts val="0"/>
              </a:spcAft>
              <a:buSzPts val="2800"/>
              <a:buFont typeface="Arial"/>
              <a:buChar char="▪"/>
            </a:pPr>
            <a:r>
              <a:rPr lang="nl-NL" sz="2400" dirty="0"/>
              <a:t>Problem Statement</a:t>
            </a:r>
          </a:p>
          <a:p>
            <a:pPr marL="263525" lvl="0" indent="-339725" algn="l" rtl="0">
              <a:lnSpc>
                <a:spcPct val="115000"/>
              </a:lnSpc>
              <a:spcBef>
                <a:spcPts val="1200"/>
              </a:spcBef>
              <a:spcAft>
                <a:spcPts val="0"/>
              </a:spcAft>
              <a:buSzPts val="2800"/>
              <a:buChar char="▪"/>
            </a:pPr>
            <a:r>
              <a:rPr lang="nl-NL" sz="2400" dirty="0"/>
              <a:t>Control Strategies</a:t>
            </a:r>
          </a:p>
          <a:p>
            <a:pPr marL="263525" lvl="0" indent="-339725" algn="l" rtl="0">
              <a:lnSpc>
                <a:spcPct val="115000"/>
              </a:lnSpc>
              <a:spcBef>
                <a:spcPts val="1200"/>
              </a:spcBef>
              <a:spcAft>
                <a:spcPts val="0"/>
              </a:spcAft>
              <a:buSzPts val="2800"/>
              <a:buChar char="▪"/>
            </a:pPr>
            <a:r>
              <a:rPr lang="en-IN" sz="2400" dirty="0"/>
              <a:t>Vehicle Validation Model</a:t>
            </a:r>
          </a:p>
          <a:p>
            <a:pPr marL="263525" lvl="0" indent="-339725" algn="l" rtl="0">
              <a:lnSpc>
                <a:spcPct val="115000"/>
              </a:lnSpc>
              <a:spcBef>
                <a:spcPts val="1200"/>
              </a:spcBef>
              <a:spcAft>
                <a:spcPts val="0"/>
              </a:spcAft>
              <a:buSzPts val="2800"/>
              <a:buChar char="▪"/>
            </a:pPr>
            <a:r>
              <a:rPr lang="en-IN" sz="2400" dirty="0"/>
              <a:t>Test Manoeuvre</a:t>
            </a:r>
          </a:p>
          <a:p>
            <a:pPr marL="263525" lvl="0" indent="-339725" algn="l" rtl="0">
              <a:lnSpc>
                <a:spcPct val="115000"/>
              </a:lnSpc>
              <a:spcBef>
                <a:spcPts val="1200"/>
              </a:spcBef>
              <a:spcAft>
                <a:spcPts val="0"/>
              </a:spcAft>
              <a:buSzPts val="2800"/>
              <a:buChar char="▪"/>
            </a:pPr>
            <a:r>
              <a:rPr lang="en-IN" sz="2400" dirty="0"/>
              <a:t>Simulation &amp; Results</a:t>
            </a:r>
            <a:endParaRPr sz="2400" dirty="0"/>
          </a:p>
          <a:p>
            <a:pPr marL="263525" lvl="0" indent="-339725" algn="l" rtl="0">
              <a:lnSpc>
                <a:spcPct val="115000"/>
              </a:lnSpc>
              <a:spcBef>
                <a:spcPts val="1200"/>
              </a:spcBef>
              <a:spcAft>
                <a:spcPts val="0"/>
              </a:spcAft>
              <a:buSzPts val="2800"/>
              <a:buChar char="▪"/>
            </a:pPr>
            <a:r>
              <a:rPr lang="nl-NL" sz="2400" dirty="0">
                <a:solidFill>
                  <a:schemeClr val="dk1"/>
                </a:solidFill>
              </a:rPr>
              <a:t>Conclusion</a:t>
            </a:r>
            <a:endParaRPr sz="2400" dirty="0">
              <a:solidFill>
                <a:schemeClr val="dk1"/>
              </a:solidFill>
            </a:endParaRPr>
          </a:p>
          <a:p>
            <a:pPr marL="263525" lvl="0" indent="-339725" algn="l" rtl="0">
              <a:lnSpc>
                <a:spcPct val="115000"/>
              </a:lnSpc>
              <a:spcBef>
                <a:spcPts val="1200"/>
              </a:spcBef>
              <a:spcAft>
                <a:spcPts val="0"/>
              </a:spcAft>
              <a:buSzPts val="2800"/>
              <a:buChar char="▪"/>
            </a:pPr>
            <a:r>
              <a:rPr lang="en-IN" sz="2400" dirty="0">
                <a:solidFill>
                  <a:schemeClr val="dk1"/>
                </a:solidFill>
              </a:rPr>
              <a:t>Fu</a:t>
            </a:r>
            <a:r>
              <a:rPr lang="en-GB" sz="2400" dirty="0">
                <a:solidFill>
                  <a:schemeClr val="dk1"/>
                </a:solidFill>
              </a:rPr>
              <a:t>rther Possibilities</a:t>
            </a:r>
            <a:endParaRPr sz="2400" dirty="0">
              <a:solidFill>
                <a:schemeClr val="dk1"/>
              </a:solidFill>
            </a:endParaRPr>
          </a:p>
          <a:p>
            <a:pPr marL="0" lvl="0" indent="0" algn="l" rtl="0">
              <a:lnSpc>
                <a:spcPct val="115000"/>
              </a:lnSpc>
              <a:spcBef>
                <a:spcPts val="1200"/>
              </a:spcBef>
              <a:spcAft>
                <a:spcPts val="0"/>
              </a:spcAft>
              <a:buNone/>
            </a:pPr>
            <a:endParaRPr sz="24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7" y="741499"/>
            <a:ext cx="6653083"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Stability Criterion for SwD </a:t>
            </a:r>
            <a:r>
              <a:rPr lang="nl-NL" sz="1400" dirty="0"/>
              <a:t>[6]</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20</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rotWithShape="1">
          <a:blip r:embed="rId3"/>
          <a:srcRect l="2469" t="38631" r="1557" b="16196"/>
          <a:stretch/>
        </p:blipFill>
        <p:spPr>
          <a:xfrm>
            <a:off x="185183" y="2293041"/>
            <a:ext cx="10508133" cy="1562548"/>
          </a:xfrm>
          <a:prstGeom prst="rect">
            <a:avLst/>
          </a:prstGeom>
        </p:spPr>
      </p:pic>
      <p:sp>
        <p:nvSpPr>
          <p:cNvPr id="4" name="AutoShape 2">
            <a:extLst>
              <a:ext uri="{FF2B5EF4-FFF2-40B4-BE49-F238E27FC236}">
                <a16:creationId xmlns:a16="http://schemas.microsoft.com/office/drawing/2014/main" id="{B0423045-B1C8-4888-5836-6997459ED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172442303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extLst>
      <p:ext uri="{BB962C8B-B14F-4D97-AF65-F5344CB8AC3E}">
        <p14:creationId xmlns:p14="http://schemas.microsoft.com/office/powerpoint/2010/main" val="124783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GB" dirty="0"/>
              <a:t>Controller Parameters</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22</a:t>
            </a:fld>
            <a:endParaRPr dirty="0"/>
          </a:p>
        </p:txBody>
      </p:sp>
      <p:sp>
        <p:nvSpPr>
          <p:cNvPr id="6" name="TextBox 5">
            <a:extLst>
              <a:ext uri="{FF2B5EF4-FFF2-40B4-BE49-F238E27FC236}">
                <a16:creationId xmlns:a16="http://schemas.microsoft.com/office/drawing/2014/main" id="{79B981BE-8432-2712-0A8F-EFAE969BABF4}"/>
              </a:ext>
            </a:extLst>
          </p:cNvPr>
          <p:cNvSpPr txBox="1"/>
          <p:nvPr/>
        </p:nvSpPr>
        <p:spPr>
          <a:xfrm>
            <a:off x="427232" y="4791336"/>
            <a:ext cx="6599816" cy="400110"/>
          </a:xfrm>
          <a:prstGeom prst="rect">
            <a:avLst/>
          </a:prstGeom>
          <a:noFill/>
        </p:spPr>
        <p:txBody>
          <a:bodyPr wrap="square">
            <a:spAutoFit/>
          </a:bodyPr>
          <a:lstStyle/>
          <a:p>
            <a:r>
              <a:rPr lang="en-US" sz="2000" dirty="0">
                <a:latin typeface="Arial" panose="020B0604020202020204" pitchFamily="34" charset="0"/>
              </a:rPr>
              <a:t>Reference Correction - </a:t>
            </a:r>
            <a:r>
              <a:rPr lang="en-US" sz="2000" b="0" i="0" dirty="0">
                <a:effectLst/>
                <a:latin typeface="Arial" panose="020B0604020202020204" pitchFamily="34" charset="0"/>
              </a:rPr>
              <a:t>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2000" baseline="-25000" dirty="0"/>
          </a:p>
        </p:txBody>
      </p:sp>
      <p:pic>
        <p:nvPicPr>
          <p:cNvPr id="5" name="Picture 4">
            <a:extLst>
              <a:ext uri="{FF2B5EF4-FFF2-40B4-BE49-F238E27FC236}">
                <a16:creationId xmlns:a16="http://schemas.microsoft.com/office/drawing/2014/main" id="{13B59D9F-B11F-9965-C63D-198D59E98F42}"/>
              </a:ext>
            </a:extLst>
          </p:cNvPr>
          <p:cNvPicPr>
            <a:picLocks noChangeAspect="1"/>
          </p:cNvPicPr>
          <p:nvPr/>
        </p:nvPicPr>
        <p:blipFill>
          <a:blip r:embed="rId3"/>
          <a:stretch>
            <a:fillRect/>
          </a:stretch>
        </p:blipFill>
        <p:spPr>
          <a:xfrm>
            <a:off x="2692180" y="1450821"/>
            <a:ext cx="2589825" cy="1783830"/>
          </a:xfrm>
          <a:prstGeom prst="rect">
            <a:avLst/>
          </a:prstGeom>
        </p:spPr>
      </p:pic>
      <p:sp>
        <p:nvSpPr>
          <p:cNvPr id="9" name="TextBox 8">
            <a:extLst>
              <a:ext uri="{FF2B5EF4-FFF2-40B4-BE49-F238E27FC236}">
                <a16:creationId xmlns:a16="http://schemas.microsoft.com/office/drawing/2014/main" id="{28F4ACE2-F55D-2E2B-D766-616447812F2C}"/>
              </a:ext>
            </a:extLst>
          </p:cNvPr>
          <p:cNvSpPr txBox="1"/>
          <p:nvPr/>
        </p:nvSpPr>
        <p:spPr>
          <a:xfrm>
            <a:off x="891578" y="1942626"/>
            <a:ext cx="991009" cy="400110"/>
          </a:xfrm>
          <a:prstGeom prst="rect">
            <a:avLst/>
          </a:prstGeom>
          <a:noFill/>
        </p:spPr>
        <p:txBody>
          <a:bodyPr wrap="square">
            <a:spAutoFit/>
          </a:bodyPr>
          <a:lstStyle/>
          <a:p>
            <a:r>
              <a:rPr lang="en-US" sz="2000" dirty="0">
                <a:latin typeface="Arial" panose="020B0604020202020204" pitchFamily="34" charset="0"/>
              </a:rPr>
              <a:t>LQR - </a:t>
            </a:r>
            <a:endParaRPr lang="en-US" sz="2000" baseline="-25000" dirty="0"/>
          </a:p>
        </p:txBody>
      </p:sp>
      <p:pic>
        <p:nvPicPr>
          <p:cNvPr id="8" name="Picture 7">
            <a:extLst>
              <a:ext uri="{FF2B5EF4-FFF2-40B4-BE49-F238E27FC236}">
                <a16:creationId xmlns:a16="http://schemas.microsoft.com/office/drawing/2014/main" id="{49A5001E-90EF-A8C6-2EB5-AE68A9C584A6}"/>
              </a:ext>
            </a:extLst>
          </p:cNvPr>
          <p:cNvPicPr>
            <a:picLocks noChangeAspect="1"/>
          </p:cNvPicPr>
          <p:nvPr/>
        </p:nvPicPr>
        <p:blipFill>
          <a:blip r:embed="rId4"/>
          <a:stretch>
            <a:fillRect/>
          </a:stretch>
        </p:blipFill>
        <p:spPr>
          <a:xfrm>
            <a:off x="3151833" y="3327820"/>
            <a:ext cx="1670518" cy="1370347"/>
          </a:xfrm>
          <a:prstGeom prst="rect">
            <a:avLst/>
          </a:prstGeom>
        </p:spPr>
      </p:pic>
      <p:sp>
        <p:nvSpPr>
          <p:cNvPr id="14" name="TextBox 13">
            <a:extLst>
              <a:ext uri="{FF2B5EF4-FFF2-40B4-BE49-F238E27FC236}">
                <a16:creationId xmlns:a16="http://schemas.microsoft.com/office/drawing/2014/main" id="{8C9F97FC-1709-9051-9ED8-94A49C39CB86}"/>
              </a:ext>
            </a:extLst>
          </p:cNvPr>
          <p:cNvSpPr txBox="1"/>
          <p:nvPr/>
        </p:nvSpPr>
        <p:spPr>
          <a:xfrm>
            <a:off x="805517" y="3812939"/>
            <a:ext cx="991009" cy="400110"/>
          </a:xfrm>
          <a:prstGeom prst="rect">
            <a:avLst/>
          </a:prstGeom>
          <a:noFill/>
        </p:spPr>
        <p:txBody>
          <a:bodyPr wrap="square">
            <a:spAutoFit/>
          </a:bodyPr>
          <a:lstStyle/>
          <a:p>
            <a:r>
              <a:rPr lang="en-US" sz="2000" dirty="0">
                <a:latin typeface="Arial" panose="020B0604020202020204" pitchFamily="34" charset="0"/>
              </a:rPr>
              <a:t>PD - </a:t>
            </a:r>
            <a:endParaRPr lang="en-US" sz="2000" baseline="-25000" dirty="0"/>
          </a:p>
        </p:txBody>
      </p:sp>
    </p:spTree>
    <p:extLst>
      <p:ext uri="{BB962C8B-B14F-4D97-AF65-F5344CB8AC3E}">
        <p14:creationId xmlns:p14="http://schemas.microsoft.com/office/powerpoint/2010/main" val="338647693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PD Control of Sideslip</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23</a:t>
            </a:fld>
            <a:endParaRPr dirty="0"/>
          </a:p>
        </p:txBody>
      </p:sp>
      <p:pic>
        <p:nvPicPr>
          <p:cNvPr id="10" name="Picture 9">
            <a:extLst>
              <a:ext uri="{FF2B5EF4-FFF2-40B4-BE49-F238E27FC236}">
                <a16:creationId xmlns:a16="http://schemas.microsoft.com/office/drawing/2014/main" id="{A0D616E1-9A7F-8071-0125-76CB44BCC076}"/>
              </a:ext>
            </a:extLst>
          </p:cNvPr>
          <p:cNvPicPr>
            <a:picLocks noChangeAspect="1"/>
          </p:cNvPicPr>
          <p:nvPr/>
        </p:nvPicPr>
        <p:blipFill>
          <a:blip r:embed="rId3"/>
          <a:stretch>
            <a:fillRect/>
          </a:stretch>
        </p:blipFill>
        <p:spPr>
          <a:xfrm>
            <a:off x="602304" y="4389120"/>
            <a:ext cx="7057142" cy="1446748"/>
          </a:xfrm>
          <a:prstGeom prst="rect">
            <a:avLst/>
          </a:prstGeom>
        </p:spPr>
      </p:pic>
      <p:pic>
        <p:nvPicPr>
          <p:cNvPr id="18" name="Picture 17" descr="Chart&#10;&#10;Description automatically generated">
            <a:extLst>
              <a:ext uri="{FF2B5EF4-FFF2-40B4-BE49-F238E27FC236}">
                <a16:creationId xmlns:a16="http://schemas.microsoft.com/office/drawing/2014/main" id="{6DA6DE28-4FAD-CCF4-8951-48F885980171}"/>
              </a:ext>
            </a:extLst>
          </p:cNvPr>
          <p:cNvPicPr>
            <a:picLocks noChangeAspect="1"/>
          </p:cNvPicPr>
          <p:nvPr/>
        </p:nvPicPr>
        <p:blipFill>
          <a:blip r:embed="rId4"/>
          <a:stretch>
            <a:fillRect/>
          </a:stretch>
        </p:blipFill>
        <p:spPr>
          <a:xfrm>
            <a:off x="6315908" y="909819"/>
            <a:ext cx="5743057" cy="3208204"/>
          </a:xfrm>
          <a:prstGeom prst="rect">
            <a:avLst/>
          </a:prstGeom>
          <a:ln>
            <a:solidFill>
              <a:schemeClr val="tx1"/>
            </a:solidFill>
          </a:ln>
        </p:spPr>
      </p:pic>
      <p:pic>
        <p:nvPicPr>
          <p:cNvPr id="15" name="Picture 14" descr="Chart&#10;&#10;Description automatically generated">
            <a:extLst>
              <a:ext uri="{FF2B5EF4-FFF2-40B4-BE49-F238E27FC236}">
                <a16:creationId xmlns:a16="http://schemas.microsoft.com/office/drawing/2014/main" id="{4B94F241-AE84-8358-B3EB-ACAEDC3E436B}"/>
              </a:ext>
            </a:extLst>
          </p:cNvPr>
          <p:cNvPicPr>
            <a:picLocks noChangeAspect="1"/>
          </p:cNvPicPr>
          <p:nvPr/>
        </p:nvPicPr>
        <p:blipFill>
          <a:blip r:embed="rId5"/>
          <a:stretch>
            <a:fillRect/>
          </a:stretch>
        </p:blipFill>
        <p:spPr>
          <a:xfrm>
            <a:off x="383459" y="909819"/>
            <a:ext cx="5743057" cy="3201583"/>
          </a:xfrm>
          <a:prstGeom prst="rect">
            <a:avLst/>
          </a:prstGeom>
          <a:ln>
            <a:solidFill>
              <a:schemeClr val="tx1"/>
            </a:solidFill>
          </a:ln>
        </p:spPr>
      </p:pic>
      <p:sp>
        <p:nvSpPr>
          <p:cNvPr id="7" name="Oval 6">
            <a:extLst>
              <a:ext uri="{FF2B5EF4-FFF2-40B4-BE49-F238E27FC236}">
                <a16:creationId xmlns:a16="http://schemas.microsoft.com/office/drawing/2014/main" id="{25478457-8FEE-EB1C-87C6-2FFA251B4BA2}"/>
              </a:ext>
            </a:extLst>
          </p:cNvPr>
          <p:cNvSpPr/>
          <p:nvPr/>
        </p:nvSpPr>
        <p:spPr>
          <a:xfrm>
            <a:off x="6594438" y="5887251"/>
            <a:ext cx="570155" cy="5383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rgbClr val="FF0000"/>
              </a:solidFill>
            </a:endParaRPr>
          </a:p>
        </p:txBody>
      </p:sp>
    </p:spTree>
    <p:extLst>
      <p:ext uri="{BB962C8B-B14F-4D97-AF65-F5344CB8AC3E}">
        <p14:creationId xmlns:p14="http://schemas.microsoft.com/office/powerpoint/2010/main" val="230152577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Reference </a:t>
            </a:r>
            <a:r>
              <a:rPr lang="nl-NL" sz="2976" dirty="0" err="1"/>
              <a:t>Correction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24</a:t>
            </a:fld>
            <a:endParaRPr dirty="0"/>
          </a:p>
        </p:txBody>
      </p:sp>
      <p:pic>
        <p:nvPicPr>
          <p:cNvPr id="4" name="Picture 3">
            <a:extLst>
              <a:ext uri="{FF2B5EF4-FFF2-40B4-BE49-F238E27FC236}">
                <a16:creationId xmlns:a16="http://schemas.microsoft.com/office/drawing/2014/main" id="{32C7B4F2-E156-2F47-0707-639AECFCF0BB}"/>
              </a:ext>
            </a:extLst>
          </p:cNvPr>
          <p:cNvPicPr>
            <a:picLocks noChangeAspect="1"/>
          </p:cNvPicPr>
          <p:nvPr/>
        </p:nvPicPr>
        <p:blipFill>
          <a:blip r:embed="rId3"/>
          <a:stretch>
            <a:fillRect/>
          </a:stretch>
        </p:blipFill>
        <p:spPr>
          <a:xfrm>
            <a:off x="383459" y="4188483"/>
            <a:ext cx="7325292" cy="1455234"/>
          </a:xfrm>
          <a:prstGeom prst="rect">
            <a:avLst/>
          </a:prstGeom>
        </p:spPr>
      </p:pic>
      <p:pic>
        <p:nvPicPr>
          <p:cNvPr id="6" name="Picture 5" descr="Chart&#10;&#10;Description automatically generated">
            <a:extLst>
              <a:ext uri="{FF2B5EF4-FFF2-40B4-BE49-F238E27FC236}">
                <a16:creationId xmlns:a16="http://schemas.microsoft.com/office/drawing/2014/main" id="{893B788C-45A7-59D6-EDC5-CF8FB0021975}"/>
              </a:ext>
            </a:extLst>
          </p:cNvPr>
          <p:cNvPicPr>
            <a:picLocks noChangeAspect="1"/>
          </p:cNvPicPr>
          <p:nvPr/>
        </p:nvPicPr>
        <p:blipFill>
          <a:blip r:embed="rId4"/>
          <a:stretch>
            <a:fillRect/>
          </a:stretch>
        </p:blipFill>
        <p:spPr>
          <a:xfrm>
            <a:off x="6370487" y="1048426"/>
            <a:ext cx="5743058" cy="3140057"/>
          </a:xfrm>
          <a:prstGeom prst="rect">
            <a:avLst/>
          </a:prstGeom>
          <a:ln>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9B0B4747-C77C-6DB9-BEA7-BA3FCB1CD721}"/>
              </a:ext>
            </a:extLst>
          </p:cNvPr>
          <p:cNvPicPr>
            <a:picLocks noChangeAspect="1"/>
          </p:cNvPicPr>
          <p:nvPr/>
        </p:nvPicPr>
        <p:blipFill>
          <a:blip r:embed="rId5"/>
          <a:stretch>
            <a:fillRect/>
          </a:stretch>
        </p:blipFill>
        <p:spPr>
          <a:xfrm>
            <a:off x="383459" y="1048426"/>
            <a:ext cx="5743058" cy="3140057"/>
          </a:xfrm>
          <a:prstGeom prst="rect">
            <a:avLst/>
          </a:prstGeom>
          <a:ln>
            <a:solidFill>
              <a:schemeClr val="tx1"/>
            </a:solidFill>
          </a:ln>
        </p:spPr>
      </p:pic>
      <p:sp>
        <p:nvSpPr>
          <p:cNvPr id="7" name="Oval 6">
            <a:extLst>
              <a:ext uri="{FF2B5EF4-FFF2-40B4-BE49-F238E27FC236}">
                <a16:creationId xmlns:a16="http://schemas.microsoft.com/office/drawing/2014/main" id="{0CDCC8E4-FAEE-F6B3-A391-71EB8BBB0A01}"/>
              </a:ext>
            </a:extLst>
          </p:cNvPr>
          <p:cNvSpPr/>
          <p:nvPr/>
        </p:nvSpPr>
        <p:spPr>
          <a:xfrm>
            <a:off x="6680500" y="5785690"/>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5640522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a:t>
            </a:r>
            <a:r>
              <a:rPr lang="nl-NL" sz="2976" dirty="0" err="1"/>
              <a:t>Yaw</a:t>
            </a:r>
            <a:r>
              <a:rPr lang="nl-NL" sz="2976" dirty="0"/>
              <a:t> </a:t>
            </a:r>
            <a:r>
              <a:rPr lang="nl-NL" sz="2976" dirty="0" err="1"/>
              <a:t>Rate</a:t>
            </a:r>
            <a:r>
              <a:rPr lang="nl-NL" sz="2976" dirty="0"/>
              <a:t> </a:t>
            </a:r>
            <a:r>
              <a:rPr lang="nl-NL" sz="2976" dirty="0" err="1"/>
              <a:t>Saturation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25</a:t>
            </a:fld>
            <a:endParaRPr dirty="0"/>
          </a:p>
        </p:txBody>
      </p:sp>
      <p:pic>
        <p:nvPicPr>
          <p:cNvPr id="11" name="Picture 10" descr="Chart&#10;&#10;Description automatically generated">
            <a:extLst>
              <a:ext uri="{FF2B5EF4-FFF2-40B4-BE49-F238E27FC236}">
                <a16:creationId xmlns:a16="http://schemas.microsoft.com/office/drawing/2014/main" id="{E434768D-F683-029A-CD96-A4B55DE39673}"/>
              </a:ext>
            </a:extLst>
          </p:cNvPr>
          <p:cNvPicPr>
            <a:picLocks noChangeAspect="1"/>
          </p:cNvPicPr>
          <p:nvPr/>
        </p:nvPicPr>
        <p:blipFill>
          <a:blip r:embed="rId3"/>
          <a:stretch>
            <a:fillRect/>
          </a:stretch>
        </p:blipFill>
        <p:spPr>
          <a:xfrm>
            <a:off x="383459" y="1015510"/>
            <a:ext cx="5743058" cy="3208204"/>
          </a:xfrm>
          <a:prstGeom prst="rect">
            <a:avLst/>
          </a:prstGeom>
          <a:ln>
            <a:solidFill>
              <a:schemeClr val="tx1"/>
            </a:solidFill>
          </a:ln>
        </p:spPr>
      </p:pic>
      <p:pic>
        <p:nvPicPr>
          <p:cNvPr id="3" name="Picture 2" descr="Chart&#10;&#10;Description automatically generated">
            <a:extLst>
              <a:ext uri="{FF2B5EF4-FFF2-40B4-BE49-F238E27FC236}">
                <a16:creationId xmlns:a16="http://schemas.microsoft.com/office/drawing/2014/main" id="{FECE9922-E740-A3BC-1CDB-8DA2FB73C8AC}"/>
              </a:ext>
            </a:extLst>
          </p:cNvPr>
          <p:cNvPicPr>
            <a:picLocks noChangeAspect="1"/>
          </p:cNvPicPr>
          <p:nvPr/>
        </p:nvPicPr>
        <p:blipFill>
          <a:blip r:embed="rId4"/>
          <a:stretch>
            <a:fillRect/>
          </a:stretch>
        </p:blipFill>
        <p:spPr>
          <a:xfrm>
            <a:off x="6324637" y="1015510"/>
            <a:ext cx="5743058" cy="3208204"/>
          </a:xfrm>
          <a:prstGeom prst="rect">
            <a:avLst/>
          </a:prstGeom>
          <a:ln>
            <a:solidFill>
              <a:schemeClr val="tx1"/>
            </a:solidFill>
          </a:ln>
        </p:spPr>
      </p:pic>
      <p:pic>
        <p:nvPicPr>
          <p:cNvPr id="10" name="Picture 9">
            <a:extLst>
              <a:ext uri="{FF2B5EF4-FFF2-40B4-BE49-F238E27FC236}">
                <a16:creationId xmlns:a16="http://schemas.microsoft.com/office/drawing/2014/main" id="{64F99F27-26F8-8F47-E639-248E9F64BD47}"/>
              </a:ext>
            </a:extLst>
          </p:cNvPr>
          <p:cNvPicPr>
            <a:picLocks noChangeAspect="1"/>
          </p:cNvPicPr>
          <p:nvPr/>
        </p:nvPicPr>
        <p:blipFill>
          <a:blip r:embed="rId5"/>
          <a:stretch>
            <a:fillRect/>
          </a:stretch>
        </p:blipFill>
        <p:spPr>
          <a:xfrm>
            <a:off x="383459" y="4336026"/>
            <a:ext cx="7384025" cy="1535858"/>
          </a:xfrm>
          <a:prstGeom prst="rect">
            <a:avLst/>
          </a:prstGeom>
        </p:spPr>
      </p:pic>
      <p:sp>
        <p:nvSpPr>
          <p:cNvPr id="12" name="Oval 11">
            <a:extLst>
              <a:ext uri="{FF2B5EF4-FFF2-40B4-BE49-F238E27FC236}">
                <a16:creationId xmlns:a16="http://schemas.microsoft.com/office/drawing/2014/main" id="{0907C086-D570-E3AA-DB96-78662343B357}"/>
              </a:ext>
            </a:extLst>
          </p:cNvPr>
          <p:cNvSpPr/>
          <p:nvPr/>
        </p:nvSpPr>
        <p:spPr>
          <a:xfrm>
            <a:off x="6594438" y="5887251"/>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7193102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a:t>
            </a:r>
            <a:r>
              <a:rPr lang="nl-NL" sz="2976" dirty="0" err="1"/>
              <a:t>Comparison</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26</a:t>
            </a:fld>
            <a:endParaRPr dirty="0"/>
          </a:p>
        </p:txBody>
      </p:sp>
      <p:sp>
        <p:nvSpPr>
          <p:cNvPr id="9" name="Google Shape;716;p41">
            <a:extLst>
              <a:ext uri="{FF2B5EF4-FFF2-40B4-BE49-F238E27FC236}">
                <a16:creationId xmlns:a16="http://schemas.microsoft.com/office/drawing/2014/main" id="{C7B0B87D-396A-AFC0-283A-DCD42885825B}"/>
              </a:ext>
              <a:ext uri="{C183D7F6-B498-43B3-948B-1728B52AA6E4}">
                <adec:decorative xmlns:adec="http://schemas.microsoft.com/office/drawing/2017/decorative" val="1"/>
              </a:ext>
            </a:extLst>
          </p:cNvPr>
          <p:cNvSpPr txBox="1">
            <a:spLocks/>
          </p:cNvSpPr>
          <p:nvPr/>
        </p:nvSpPr>
        <p:spPr>
          <a:xfrm>
            <a:off x="383459" y="903198"/>
            <a:ext cx="7140767"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PD was difficult to tune and results have noise (chattering)</a:t>
            </a:r>
          </a:p>
          <a:p>
            <a:pPr marL="285750" indent="-285750">
              <a:lnSpc>
                <a:spcPct val="150000"/>
              </a:lnSpc>
            </a:pPr>
            <a:r>
              <a:rPr lang="en-US" sz="1800" dirty="0">
                <a:solidFill>
                  <a:schemeClr val="dk1"/>
                </a:solidFill>
              </a:rPr>
              <a:t>Other 2 performed well because it used both the measurable quantities (r, a</a:t>
            </a:r>
            <a:r>
              <a:rPr lang="en-US" sz="1800" baseline="-25000" dirty="0">
                <a:solidFill>
                  <a:schemeClr val="dk1"/>
                </a:solidFill>
              </a:rPr>
              <a:t>y</a:t>
            </a:r>
            <a:r>
              <a:rPr lang="en-US" sz="1800" dirty="0">
                <a:solidFill>
                  <a:schemeClr val="dk1"/>
                </a:solidFill>
              </a:rPr>
              <a:t>) thus producing accurate results</a:t>
            </a:r>
          </a:p>
          <a:p>
            <a:pPr marL="285750" indent="-285750">
              <a:lnSpc>
                <a:spcPct val="150000"/>
              </a:lnSpc>
            </a:pPr>
            <a:r>
              <a:rPr lang="en-US" sz="1800" dirty="0">
                <a:solidFill>
                  <a:schemeClr val="dk1"/>
                </a:solidFill>
              </a:rPr>
              <a:t>Yaw Rate saturation worked way better as it does not just correct the reference depending on the desired slip but also saturates it very well depending on the constraints on sideslip</a:t>
            </a:r>
          </a:p>
          <a:p>
            <a:pPr marL="0" lvl="7" indent="0">
              <a:buSzPct val="100000"/>
            </a:pPr>
            <a:endParaRPr lang="en-US" sz="1800" dirty="0"/>
          </a:p>
        </p:txBody>
      </p:sp>
    </p:spTree>
    <p:extLst>
      <p:ext uri="{BB962C8B-B14F-4D97-AF65-F5344CB8AC3E}">
        <p14:creationId xmlns:p14="http://schemas.microsoft.com/office/powerpoint/2010/main" val="252305568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4999" y="6295678"/>
            <a:ext cx="337805"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28</a:t>
            </a:fld>
            <a:endParaRPr/>
          </a:p>
        </p:txBody>
      </p:sp>
      <p:sp>
        <p:nvSpPr>
          <p:cNvPr id="5" name="Google Shape;716;p41">
            <a:extLst>
              <a:ext uri="{FF2B5EF4-FFF2-40B4-BE49-F238E27FC236}">
                <a16:creationId xmlns:a16="http://schemas.microsoft.com/office/drawing/2014/main" id="{3144FA74-41E7-802D-EB60-F47C2EBA8AE6}"/>
              </a:ext>
              <a:ext uri="{C183D7F6-B498-43B3-948B-1728B52AA6E4}">
                <adec:decorative xmlns:adec="http://schemas.microsoft.com/office/drawing/2017/decorative" val="1"/>
              </a:ext>
            </a:extLst>
          </p:cNvPr>
          <p:cNvSpPr txBox="1">
            <a:spLocks/>
          </p:cNvSpPr>
          <p:nvPr/>
        </p:nvSpPr>
        <p:spPr>
          <a:xfrm>
            <a:off x="400575" y="1250700"/>
            <a:ext cx="7140767" cy="43566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Sideslip although important criteria for lateral stability, difficult to measure, estimate and control</a:t>
            </a:r>
          </a:p>
          <a:p>
            <a:pPr marL="285750" indent="-285750">
              <a:lnSpc>
                <a:spcPct val="150000"/>
              </a:lnSpc>
            </a:pPr>
            <a:r>
              <a:rPr lang="en-US" sz="1800" dirty="0">
                <a:latin typeface="Arial" panose="020B0604020202020204" pitchFamily="34" charset="0"/>
              </a:rPr>
              <a:t>3 methods explored for sideslip control with DYC</a:t>
            </a:r>
          </a:p>
          <a:p>
            <a:pPr marL="742950" lvl="1" indent="-285750">
              <a:lnSpc>
                <a:spcPct val="150000"/>
              </a:lnSpc>
            </a:pPr>
            <a:r>
              <a:rPr lang="en-US" sz="1800" dirty="0">
                <a:latin typeface="Arial" panose="020B0604020202020204" pitchFamily="34" charset="0"/>
              </a:rPr>
              <a:t>PD Control</a:t>
            </a:r>
          </a:p>
          <a:p>
            <a:pPr marL="742950" lvl="1" indent="-285750">
              <a:lnSpc>
                <a:spcPct val="150000"/>
              </a:lnSpc>
            </a:pPr>
            <a:r>
              <a:rPr lang="en-US" sz="1800" dirty="0">
                <a:latin typeface="Arial" panose="020B0604020202020204" pitchFamily="34" charset="0"/>
              </a:rPr>
              <a:t>Reference Correction</a:t>
            </a:r>
          </a:p>
          <a:p>
            <a:pPr marL="742950" lvl="1" indent="-285750">
              <a:lnSpc>
                <a:spcPct val="150000"/>
              </a:lnSpc>
            </a:pPr>
            <a:r>
              <a:rPr lang="en-US" sz="1800" dirty="0">
                <a:latin typeface="Arial" panose="020B0604020202020204" pitchFamily="34" charset="0"/>
              </a:rPr>
              <a:t>Yaw Rate Saturation</a:t>
            </a:r>
          </a:p>
          <a:p>
            <a:pPr marL="285750" indent="-285750">
              <a:lnSpc>
                <a:spcPct val="150000"/>
              </a:lnSpc>
            </a:pPr>
            <a:r>
              <a:rPr lang="en-US" sz="1800" dirty="0">
                <a:latin typeface="Arial" panose="020B0604020202020204" pitchFamily="34" charset="0"/>
              </a:rPr>
              <a:t>PD was noisy and difficult to tune</a:t>
            </a:r>
          </a:p>
          <a:p>
            <a:pPr marL="285750" indent="-285750">
              <a:lnSpc>
                <a:spcPct val="150000"/>
              </a:lnSpc>
            </a:pPr>
            <a:r>
              <a:rPr lang="en-US" sz="1800" dirty="0">
                <a:latin typeface="Arial" panose="020B0604020202020204" pitchFamily="34" charset="0"/>
              </a:rPr>
              <a:t>The other 2 provided good results with Yaw Rate Saturation proving to be better as it just does not correct the reference yaw rate but saturates it</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err="1"/>
              <a:t>Further</a:t>
            </a:r>
            <a:r>
              <a:rPr lang="nl-NL" sz="2976" dirty="0"/>
              <a:t> </a:t>
            </a:r>
            <a:r>
              <a:rPr lang="nl-NL" sz="2976" dirty="0" err="1"/>
              <a:t>Possibilities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30</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140767" cy="182679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Sliding Mode Controller for Sideslip Angle</a:t>
            </a:r>
          </a:p>
          <a:p>
            <a:pPr marL="285750" indent="-285750">
              <a:lnSpc>
                <a:spcPct val="150000"/>
              </a:lnSpc>
            </a:pPr>
            <a:r>
              <a:rPr lang="en-US" sz="1800" dirty="0">
                <a:latin typeface="Arial" panose="020B0604020202020204" pitchFamily="34" charset="0"/>
              </a:rPr>
              <a:t>Model Predictive Control for Sideslip Angle</a:t>
            </a:r>
          </a:p>
          <a:p>
            <a:pPr marL="285750" indent="-285750">
              <a:lnSpc>
                <a:spcPct val="150000"/>
              </a:lnSpc>
            </a:pPr>
            <a:r>
              <a:rPr lang="en-US" sz="1800" dirty="0">
                <a:latin typeface="Arial" panose="020B0604020202020204" pitchFamily="34" charset="0"/>
              </a:rPr>
              <a:t>Active Front Steering (AFS) </a:t>
            </a:r>
            <a:endParaRPr lang="en-US" sz="1800" dirty="0"/>
          </a:p>
          <a:p>
            <a:pPr marL="0" lvl="7" indent="0">
              <a:buSzPct val="100000"/>
            </a:pPr>
            <a:endParaRPr lang="en-US" sz="1800" dirty="0"/>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1411552" y="854738"/>
            <a:ext cx="9358200" cy="1621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lt1"/>
              </a:buClr>
              <a:buSzPts val="3800"/>
              <a:buFont typeface="Roboto Slab"/>
              <a:buNone/>
            </a:pPr>
            <a:r>
              <a:rPr lang="nl-NL" dirty="0"/>
              <a:t>Thank you for </a:t>
            </a:r>
            <a:r>
              <a:rPr lang="nl-NL" dirty="0" err="1"/>
              <a:t>your</a:t>
            </a:r>
            <a:r>
              <a:rPr lang="nl-NL" dirty="0"/>
              <a:t> attention </a:t>
            </a:r>
            <a:r>
              <a:rPr lang="nl-NL" dirty="0">
                <a:sym typeface="Wingdings" panose="05000000000000000000" pitchFamily="2" charset="2"/>
              </a:rPr>
              <a:t></a:t>
            </a: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6" name="Google Shape;766;p48">
            <a:extLst>
              <a:ext uri="{FF2B5EF4-FFF2-40B4-BE49-F238E27FC236}">
                <a16:creationId xmlns:a16="http://schemas.microsoft.com/office/drawing/2014/main" id="{08A52673-420C-6D50-B1C7-F69660F69AA8}"/>
              </a:ext>
            </a:extLst>
          </p:cNvPr>
          <p:cNvSpPr txBox="1">
            <a:spLocks/>
          </p:cNvSpPr>
          <p:nvPr/>
        </p:nvSpPr>
        <p:spPr>
          <a:xfrm>
            <a:off x="1411552" y="2618400"/>
            <a:ext cx="9358200" cy="162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3800"/>
              <a:buFont typeface="Roboto Slab"/>
              <a:buNone/>
              <a:defRPr sz="3800" b="0" i="0" u="none" strike="noStrike" cap="none">
                <a:solidFill>
                  <a:schemeClr val="l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9pPr>
          </a:lstStyle>
          <a:p>
            <a:pPr algn="ctr"/>
            <a:r>
              <a:rPr lang="en-US" dirty="0"/>
              <a:t>Questions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References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32</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248112" cy="451539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Brightspace – Barys Shyrokau - RO47017 Vehicle Dynamics &amp; Control - 2022. Delft University of Technology</a:t>
            </a:r>
          </a:p>
          <a:p>
            <a:pPr marL="50800" indent="0">
              <a:spcBef>
                <a:spcPts val="0"/>
              </a:spcBef>
              <a:buSzPts val="1000"/>
              <a:buNone/>
            </a:pPr>
            <a:br>
              <a:rPr lang="en-US" sz="1400" dirty="0"/>
            </a:br>
            <a:r>
              <a:rPr lang="en-US" sz="1400" dirty="0"/>
              <a:t>[2] - Jizheng Liu et al. Sideslip Angle Estimation of Ground Vehicles: A Comparative Study</a:t>
            </a:r>
          </a:p>
          <a:p>
            <a:pPr marL="50800" indent="0">
              <a:spcBef>
                <a:spcPts val="0"/>
              </a:spcBef>
              <a:buSzPts val="1000"/>
              <a:buNone/>
            </a:pPr>
            <a:endParaRPr lang="en-US" sz="1400" dirty="0"/>
          </a:p>
          <a:p>
            <a:pPr marL="50800" indent="0">
              <a:spcBef>
                <a:spcPts val="0"/>
              </a:spcBef>
              <a:buSzPts val="1000"/>
              <a:buNone/>
            </a:pPr>
            <a:r>
              <a:rPr lang="en-US" sz="1400" dirty="0"/>
              <a:t>[3] - Federico Cheli et al. A methodology for vehicle sideslip angle identification: comparison with experimental data</a:t>
            </a:r>
          </a:p>
          <a:p>
            <a:pPr marL="50800" indent="0">
              <a:spcBef>
                <a:spcPts val="0"/>
              </a:spcBef>
              <a:buSzPts val="1000"/>
              <a:buNone/>
            </a:pPr>
            <a:endParaRPr lang="en-US" sz="1400" dirty="0"/>
          </a:p>
          <a:p>
            <a:pPr marL="50800" indent="0">
              <a:spcBef>
                <a:spcPts val="0"/>
              </a:spcBef>
              <a:buSzPts val="1000"/>
              <a:buNone/>
            </a:pPr>
            <a:r>
              <a:rPr lang="en-US" sz="1400" dirty="0"/>
              <a:t>[4] - Basilio </a:t>
            </a:r>
            <a:r>
              <a:rPr lang="en-US" sz="1400" dirty="0" err="1"/>
              <a:t>Lenzo</a:t>
            </a:r>
            <a:r>
              <a:rPr lang="en-US" sz="1400" dirty="0"/>
              <a:t>, Mattia </a:t>
            </a:r>
            <a:r>
              <a:rPr lang="en-US" sz="1400" dirty="0" err="1"/>
              <a:t>Zanchetta</a:t>
            </a:r>
            <a:r>
              <a:rPr lang="en-US" sz="1400" dirty="0"/>
              <a:t>, Aldo </a:t>
            </a:r>
            <a:r>
              <a:rPr lang="en-US" sz="1400" dirty="0" err="1"/>
              <a:t>Sorniotti</a:t>
            </a:r>
            <a:r>
              <a:rPr lang="en-US" sz="1400" dirty="0"/>
              <a:t>, Patrick Gruber, and </a:t>
            </a:r>
            <a:r>
              <a:rPr lang="en-US" sz="1400" dirty="0" err="1"/>
              <a:t>Wouter</a:t>
            </a:r>
            <a:r>
              <a:rPr lang="en-US" sz="1400" dirty="0"/>
              <a:t> De </a:t>
            </a:r>
            <a:r>
              <a:rPr lang="en-US" sz="1400" dirty="0" err="1"/>
              <a:t>Nijs</a:t>
            </a:r>
            <a:r>
              <a:rPr lang="en-US" sz="1400" dirty="0"/>
              <a:t>. Yaw rate and sideslip angle control through single input single output direct yaw moment control. IEEE Transactions on Control Systems Technology, 29(1):124–139, 2021</a:t>
            </a:r>
          </a:p>
          <a:p>
            <a:pPr marL="50800" indent="0">
              <a:spcBef>
                <a:spcPts val="0"/>
              </a:spcBef>
              <a:buSzPts val="1000"/>
              <a:buNone/>
            </a:pPr>
            <a:endParaRPr lang="en-US" sz="1400" dirty="0"/>
          </a:p>
          <a:p>
            <a:pPr marL="50800" indent="0">
              <a:spcBef>
                <a:spcPts val="0"/>
              </a:spcBef>
              <a:buSzPts val="1000"/>
              <a:buNone/>
            </a:pPr>
            <a:r>
              <a:rPr lang="en-US" sz="1400" dirty="0"/>
              <a:t>[5] - M Mirzaei. A new strategy for minimum usage of external yaw moment in vehicle dynamic control system. Transportation Research Part C: Emerging Technologies.</a:t>
            </a:r>
          </a:p>
          <a:p>
            <a:pPr marL="50800" indent="0">
              <a:spcBef>
                <a:spcPts val="0"/>
              </a:spcBef>
              <a:buSzPts val="1000"/>
              <a:buNone/>
            </a:pPr>
            <a:endParaRPr lang="en-US" sz="1400" dirty="0"/>
          </a:p>
          <a:p>
            <a:pPr marL="50800" indent="0">
              <a:spcBef>
                <a:spcPts val="0"/>
              </a:spcBef>
              <a:buSzPts val="1000"/>
              <a:buNone/>
            </a:pPr>
            <a:r>
              <a:rPr lang="en-US" sz="1400" dirty="0"/>
              <a:t>[6] - </a:t>
            </a:r>
            <a:r>
              <a:rPr lang="en-US" sz="1400" dirty="0" err="1"/>
              <a:t>CarSim</a:t>
            </a:r>
            <a:r>
              <a:rPr lang="en-US" sz="1400" dirty="0"/>
              <a:t>. The Sine with Dwell Test. 2022. Accessed: 2022-05-22.</a:t>
            </a:r>
          </a:p>
          <a:p>
            <a:pPr marL="50800" indent="0">
              <a:spcBef>
                <a:spcPts val="0"/>
              </a:spcBef>
              <a:buSzPts val="1000"/>
              <a:buNone/>
            </a:pPr>
            <a:endParaRPr lang="en-US" sz="1400" dirty="0"/>
          </a:p>
        </p:txBody>
      </p:sp>
    </p:spTree>
    <p:extLst>
      <p:ext uri="{BB962C8B-B14F-4D97-AF65-F5344CB8AC3E}">
        <p14:creationId xmlns:p14="http://schemas.microsoft.com/office/powerpoint/2010/main" val="286241158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1463816"/>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a:t>
            </a:r>
            <a:r>
              <a:rPr lang="en-US" sz="1400" dirty="0">
                <a:solidFill>
                  <a:schemeClr val="dk1"/>
                </a:solidFill>
                <a:latin typeface="+mn-lt"/>
                <a:ea typeface="Calibri"/>
                <a:cs typeface="Calibri"/>
                <a:sym typeface="Calibri"/>
              </a:rPr>
              <a:t>[2]</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a:t>
            </a:r>
            <a:r>
              <a:rPr lang="en-US" sz="1400" dirty="0">
                <a:solidFill>
                  <a:schemeClr val="dk1"/>
                </a:solidFill>
                <a:latin typeface="+mn-lt"/>
                <a:ea typeface="Calibri"/>
                <a:cs typeface="Calibri"/>
                <a:sym typeface="Calibri"/>
              </a:rPr>
              <a:t>[3]</a:t>
            </a:r>
          </a:p>
          <a:p>
            <a:pPr marL="50800" lvl="0" indent="0" algn="l" rtl="0">
              <a:spcBef>
                <a:spcPts val="0"/>
              </a:spcBef>
              <a:spcAft>
                <a:spcPts val="0"/>
              </a:spcAft>
              <a:buSzPts val="1000"/>
              <a:buNone/>
            </a:pP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pic>
        <p:nvPicPr>
          <p:cNvPr id="9" name="Picture 8" descr="Diagram, engineering drawing&#10;&#10;Description automatically generated">
            <a:extLst>
              <a:ext uri="{FF2B5EF4-FFF2-40B4-BE49-F238E27FC236}">
                <a16:creationId xmlns:a16="http://schemas.microsoft.com/office/drawing/2014/main" id="{BE2D275D-C97F-A6CD-5BA5-CB0F2EA76A36}"/>
              </a:ext>
            </a:extLst>
          </p:cNvPr>
          <p:cNvPicPr>
            <a:picLocks noChangeAspect="1"/>
          </p:cNvPicPr>
          <p:nvPr/>
        </p:nvPicPr>
        <p:blipFill>
          <a:blip r:embed="rId3"/>
          <a:stretch>
            <a:fillRect/>
          </a:stretch>
        </p:blipFill>
        <p:spPr>
          <a:xfrm>
            <a:off x="8728228" y="1231900"/>
            <a:ext cx="2965100" cy="4138996"/>
          </a:xfrm>
          <a:prstGeom prst="rect">
            <a:avLst/>
          </a:prstGeom>
        </p:spPr>
      </p:pic>
      <p:sp>
        <p:nvSpPr>
          <p:cNvPr id="10" name="TextBox 9">
            <a:extLst>
              <a:ext uri="{FF2B5EF4-FFF2-40B4-BE49-F238E27FC236}">
                <a16:creationId xmlns:a16="http://schemas.microsoft.com/office/drawing/2014/main" id="{4A814C6C-A2D7-00BB-28FD-D5661B826A5C}"/>
              </a:ext>
            </a:extLst>
          </p:cNvPr>
          <p:cNvSpPr txBox="1"/>
          <p:nvPr/>
        </p:nvSpPr>
        <p:spPr>
          <a:xfrm>
            <a:off x="8728228" y="5416098"/>
            <a:ext cx="340158" cy="261610"/>
          </a:xfrm>
          <a:prstGeom prst="rect">
            <a:avLst/>
          </a:prstGeom>
          <a:noFill/>
        </p:spPr>
        <p:txBody>
          <a:bodyPr wrap="none" rtlCol="0">
            <a:spAutoFit/>
          </a:bodyPr>
          <a:lstStyle/>
          <a:p>
            <a:r>
              <a:rPr lang="en-US" sz="1050" dirty="0"/>
              <a:t>[3]</a:t>
            </a:r>
            <a:endParaRPr lang="en-US" dirty="0"/>
          </a:p>
        </p:txBody>
      </p:sp>
      <p:sp>
        <p:nvSpPr>
          <p:cNvPr id="12" name="TextBox 11">
            <a:extLst>
              <a:ext uri="{FF2B5EF4-FFF2-40B4-BE49-F238E27FC236}">
                <a16:creationId xmlns:a16="http://schemas.microsoft.com/office/drawing/2014/main" id="{2F2FF53B-8FB7-68F0-304B-4AFB6AA6AE9B}"/>
              </a:ext>
            </a:extLst>
          </p:cNvPr>
          <p:cNvSpPr txBox="1"/>
          <p:nvPr/>
        </p:nvSpPr>
        <p:spPr>
          <a:xfrm>
            <a:off x="705148" y="3415716"/>
            <a:ext cx="6685356" cy="1508105"/>
          </a:xfrm>
          <a:prstGeom prst="rect">
            <a:avLst/>
          </a:prstGeom>
          <a:noFill/>
        </p:spPr>
        <p:txBody>
          <a:bodyPr wrap="square">
            <a:spAutoFit/>
          </a:bodyPr>
          <a:lstStyle/>
          <a:p>
            <a:r>
              <a:rPr lang="nl-NL" sz="2800" dirty="0">
                <a:solidFill>
                  <a:schemeClr val="accent1"/>
                </a:solidFill>
                <a:latin typeface="Roboto Slab" panose="020B0604020202020204" charset="0"/>
                <a:ea typeface="Roboto Slab" panose="020B0604020202020204" charset="0"/>
              </a:rPr>
              <a:t>Disadvantage: </a:t>
            </a:r>
          </a:p>
          <a:p>
            <a:endParaRPr lang="en-US" sz="2800" dirty="0">
              <a:solidFill>
                <a:schemeClr val="accent1"/>
              </a:solidFill>
              <a:latin typeface="Roboto Slab" panose="020B0604020202020204" charset="0"/>
              <a:ea typeface="Roboto Slab" panose="020B0604020202020204" charset="0"/>
              <a:cs typeface="Calibri"/>
              <a:sym typeface="Calibri"/>
            </a:endParaRPr>
          </a:p>
          <a:p>
            <a:r>
              <a:rPr lang="en-US" sz="1800" dirty="0">
                <a:solidFill>
                  <a:schemeClr val="dk1"/>
                </a:solidFill>
                <a:latin typeface="+mn-lt"/>
                <a:ea typeface="Calibri"/>
                <a:cs typeface="Calibri"/>
                <a:sym typeface="Calibri"/>
              </a:rPr>
              <a:t>The vehicle sideslip angle is immeasurable with commercially-available sensors.</a:t>
            </a:r>
            <a:endParaRPr lang="en-US" sz="1800" dirty="0"/>
          </a:p>
        </p:txBody>
      </p:sp>
    </p:spTree>
    <p:extLst>
      <p:ext uri="{BB962C8B-B14F-4D97-AF65-F5344CB8AC3E}">
        <p14:creationId xmlns:p14="http://schemas.microsoft.com/office/powerpoint/2010/main" val="41711594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err="1"/>
              <a:t>Measure</a:t>
            </a:r>
            <a:r>
              <a:rPr lang="nl-NL" sz="2950" dirty="0"/>
              <a:t>/</a:t>
            </a:r>
            <a:r>
              <a:rPr lang="nl-NL" sz="2950" dirty="0" err="1"/>
              <a:t>Estimate</a:t>
            </a:r>
            <a:r>
              <a:rPr lang="nl-NL" sz="2950" dirty="0"/>
              <a:t> Sideslip </a:t>
            </a:r>
            <a:r>
              <a:rPr lang="nl-NL" sz="2950" dirty="0" err="1"/>
              <a:t>Angle</a:t>
            </a:r>
            <a:r>
              <a:rPr lang="nl-NL" sz="2950" dirty="0"/>
              <a:t>: </a:t>
            </a:r>
            <a:endParaRPr sz="295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5</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6739879" y="6032193"/>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a:t>
            </a:r>
          </a:p>
        </p:txBody>
      </p:sp>
      <p:pic>
        <p:nvPicPr>
          <p:cNvPr id="5" name="Picture 4">
            <a:extLst>
              <a:ext uri="{FF2B5EF4-FFF2-40B4-BE49-F238E27FC236}">
                <a16:creationId xmlns:a16="http://schemas.microsoft.com/office/drawing/2014/main" id="{6CC8921D-EE4B-21D4-BAC4-2E75C7E4B06E}"/>
              </a:ext>
            </a:extLst>
          </p:cNvPr>
          <p:cNvPicPr>
            <a:picLocks noChangeAspect="1"/>
          </p:cNvPicPr>
          <p:nvPr/>
        </p:nvPicPr>
        <p:blipFill>
          <a:blip r:embed="rId3"/>
          <a:stretch>
            <a:fillRect/>
          </a:stretch>
        </p:blipFill>
        <p:spPr>
          <a:xfrm>
            <a:off x="2870014" y="1231901"/>
            <a:ext cx="4069053" cy="3598284"/>
          </a:xfrm>
          <a:prstGeom prst="rect">
            <a:avLst/>
          </a:prstGeom>
        </p:spPr>
      </p:pic>
      <p:sp>
        <p:nvSpPr>
          <p:cNvPr id="11" name="Google Shape;553;p20">
            <a:extLst>
              <a:ext uri="{FF2B5EF4-FFF2-40B4-BE49-F238E27FC236}">
                <a16:creationId xmlns:a16="http://schemas.microsoft.com/office/drawing/2014/main" id="{4D9A5894-8AF8-F17A-E9C1-63228F1120FA}"/>
              </a:ext>
            </a:extLst>
          </p:cNvPr>
          <p:cNvSpPr txBox="1">
            <a:spLocks/>
          </p:cNvSpPr>
          <p:nvPr/>
        </p:nvSpPr>
        <p:spPr>
          <a:xfrm>
            <a:off x="715724" y="5015002"/>
            <a:ext cx="6405837" cy="10171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12725">
              <a:spcBef>
                <a:spcPts val="0"/>
              </a:spcBef>
              <a:buSzPts val="1000"/>
            </a:pPr>
            <a:r>
              <a:rPr lang="en-US" sz="1800" dirty="0">
                <a:solidFill>
                  <a:schemeClr val="dk1"/>
                </a:solidFill>
                <a:latin typeface="+mn-lt"/>
                <a:ea typeface="Calibri"/>
                <a:cs typeface="Calibri"/>
                <a:sym typeface="Calibri"/>
              </a:rPr>
              <a:t>Estimations and computations performed in a control loop can be erroneous and lead to instability</a:t>
            </a: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p:txBody>
      </p:sp>
      <p:pic>
        <p:nvPicPr>
          <p:cNvPr id="3" name="Picture 2">
            <a:extLst>
              <a:ext uri="{FF2B5EF4-FFF2-40B4-BE49-F238E27FC236}">
                <a16:creationId xmlns:a16="http://schemas.microsoft.com/office/drawing/2014/main" id="{43317197-9334-2626-6F10-5525E4ECEF5F}"/>
              </a:ext>
            </a:extLst>
          </p:cNvPr>
          <p:cNvPicPr>
            <a:picLocks noChangeAspect="1"/>
          </p:cNvPicPr>
          <p:nvPr/>
        </p:nvPicPr>
        <p:blipFill>
          <a:blip r:embed="rId4"/>
          <a:stretch>
            <a:fillRect/>
          </a:stretch>
        </p:blipFill>
        <p:spPr>
          <a:xfrm>
            <a:off x="8001685" y="898760"/>
            <a:ext cx="3836708" cy="4918034"/>
          </a:xfrm>
          <a:prstGeom prst="rect">
            <a:avLst/>
          </a:prstGeom>
        </p:spPr>
      </p:pic>
    </p:spTree>
    <p:extLst>
      <p:ext uri="{BB962C8B-B14F-4D97-AF65-F5344CB8AC3E}">
        <p14:creationId xmlns:p14="http://schemas.microsoft.com/office/powerpoint/2010/main" val="173338153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7</a:t>
            </a:fld>
            <a:endParaRPr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F30E3206-5891-1B31-D12A-600A15034245}"/>
              </a:ext>
            </a:extLst>
          </p:cNvPr>
          <p:cNvPicPr>
            <a:picLocks noChangeAspect="1"/>
          </p:cNvPicPr>
          <p:nvPr/>
        </p:nvPicPr>
        <p:blipFill>
          <a:blip r:embed="rId3"/>
          <a:stretch>
            <a:fillRect/>
          </a:stretch>
        </p:blipFill>
        <p:spPr>
          <a:xfrm>
            <a:off x="8467428" y="601281"/>
            <a:ext cx="3019425" cy="5238750"/>
          </a:xfrm>
          <a:prstGeom prst="rect">
            <a:avLst/>
          </a:prstGeom>
        </p:spPr>
      </p:pic>
      <p:sp>
        <p:nvSpPr>
          <p:cNvPr id="6" name="Google Shape;607;p26">
            <a:extLst>
              <a:ext uri="{FF2B5EF4-FFF2-40B4-BE49-F238E27FC236}">
                <a16:creationId xmlns:a16="http://schemas.microsoft.com/office/drawing/2014/main" id="{3FBC6507-A3FF-1EE1-9A18-3247B5C67480}"/>
              </a:ext>
            </a:extLst>
          </p:cNvPr>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9</a:t>
            </a:fld>
            <a:endParaRPr dirty="0"/>
          </a:p>
        </p:txBody>
      </p:sp>
    </p:spTree>
    <p:extLst>
      <p:ext uri="{BB962C8B-B14F-4D97-AF65-F5344CB8AC3E}">
        <p14:creationId xmlns:p14="http://schemas.microsoft.com/office/powerpoint/2010/main" val="2081844319"/>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968</Words>
  <Application>Microsoft Office PowerPoint</Application>
  <PresentationFormat>Widescreen</PresentationFormat>
  <Paragraphs>199</Paragraphs>
  <Slides>32</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Open Sans</vt:lpstr>
      <vt:lpstr>Cambria Math</vt:lpstr>
      <vt:lpstr>Arial</vt:lpstr>
      <vt:lpstr>Noto Sans Symbols</vt:lpstr>
      <vt:lpstr>Roboto Slab</vt:lpstr>
      <vt:lpstr>Quattrocento Sans</vt:lpstr>
      <vt:lpstr>TU Delft</vt:lpstr>
      <vt:lpstr>Body Sideslip Control using Direct Yaw Moment Control (DYC)</vt:lpstr>
      <vt:lpstr>Table of contents </vt:lpstr>
      <vt:lpstr>Motivation</vt:lpstr>
      <vt:lpstr>Motivation: </vt:lpstr>
      <vt:lpstr>Measure/Estimate Sideslip Angle: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reference correction</vt:lpstr>
      <vt:lpstr>With yaw rate saturation</vt:lpstr>
      <vt:lpstr>Vehicle Validation Model</vt:lpstr>
      <vt:lpstr>Vehicle validation model</vt:lpstr>
      <vt:lpstr>Test Manoeuvre</vt:lpstr>
      <vt:lpstr>Sine with Dwell (SwD)</vt:lpstr>
      <vt:lpstr>Lateral Stability Criterion for SwD [6]</vt:lpstr>
      <vt:lpstr>Simulation &amp; Results</vt:lpstr>
      <vt:lpstr>Controller Parameters</vt:lpstr>
      <vt:lpstr>Performance – PD Control of Sideslip</vt:lpstr>
      <vt:lpstr>Performance – Reference Correction Method</vt:lpstr>
      <vt:lpstr>Performance – Yaw Rate Saturation Method</vt:lpstr>
      <vt:lpstr>Performance Comparison</vt:lpstr>
      <vt:lpstr>Conclusions</vt:lpstr>
      <vt:lpstr>Conclusions</vt:lpstr>
      <vt:lpstr>Future work</vt:lpstr>
      <vt:lpstr>Further Possibilities</vt:lpstr>
      <vt:lpstr>Thank you for your attention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18</cp:revision>
  <dcterms:modified xsi:type="dcterms:W3CDTF">2022-06-13T20:19:19Z</dcterms:modified>
</cp:coreProperties>
</file>