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1" r:id="rId4"/>
    <p:sldId id="258" r:id="rId5"/>
    <p:sldId id="259" r:id="rId6"/>
    <p:sldId id="260" r:id="rId7"/>
    <p:sldId id="261" r:id="rId8"/>
    <p:sldId id="262" r:id="rId9"/>
    <p:sldId id="263" r:id="rId10"/>
    <p:sldId id="265" r:id="rId11"/>
    <p:sldId id="264" r:id="rId12"/>
    <p:sldId id="267" r:id="rId13"/>
    <p:sldId id="268" r:id="rId14"/>
    <p:sldId id="269" r:id="rId15"/>
    <p:sldId id="270" r:id="rId16"/>
  </p:sldIdLst>
  <p:sldSz cx="12192000" cy="6858000"/>
  <p:notesSz cx="6858000" cy="9144000"/>
  <p:embeddedFontLst>
    <p:embeddedFont>
      <p:font typeface="Play"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90" d="100"/>
          <a:sy n="90" d="100"/>
        </p:scale>
        <p:origin x="23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fb78eff4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fb78eff48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fb78eff48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7557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Times New Roman"/>
              <a:buNone/>
            </a:pPr>
            <a:r>
              <a:rPr lang="en-US" sz="6000" b="1">
                <a:solidFill>
                  <a:srgbClr val="002060"/>
                </a:solidFill>
                <a:latin typeface="Times New Roman"/>
                <a:ea typeface="Times New Roman"/>
                <a:cs typeface="Times New Roman"/>
                <a:sym typeface="Times New Roman"/>
              </a:rPr>
              <a:t>Topic Modeling On New York Times Articles</a:t>
            </a:r>
            <a:endParaRPr>
              <a:solidFill>
                <a:srgbClr val="002060"/>
              </a:solidFill>
            </a:endParaRPr>
          </a:p>
        </p:txBody>
      </p:sp>
      <p:sp>
        <p:nvSpPr>
          <p:cNvPr id="90" name="Google Shape;90;p13"/>
          <p:cNvSpPr txBox="1">
            <a:spLocks noGrp="1"/>
          </p:cNvSpPr>
          <p:nvPr>
            <p:ph type="subTitle" idx="1"/>
          </p:nvPr>
        </p:nvSpPr>
        <p:spPr>
          <a:xfrm>
            <a:off x="581025" y="443071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0000"/>
              </a:lnSpc>
              <a:spcBef>
                <a:spcPts val="0"/>
              </a:spcBef>
              <a:spcAft>
                <a:spcPts val="0"/>
              </a:spcAft>
              <a:buClr>
                <a:schemeClr val="dk2"/>
              </a:buClr>
              <a:buSzPct val="100000"/>
              <a:buNone/>
            </a:pPr>
            <a:r>
              <a:rPr lang="en-US" sz="2400" b="1" i="1" dirty="0">
                <a:solidFill>
                  <a:srgbClr val="002060"/>
                </a:solidFill>
                <a:latin typeface="Times New Roman"/>
                <a:ea typeface="Times New Roman"/>
                <a:cs typeface="Times New Roman"/>
                <a:sym typeface="Times New Roman"/>
              </a:rPr>
              <a:t>Vinisha Shukla - 16344280</a:t>
            </a:r>
            <a:endParaRPr dirty="0">
              <a:solidFill>
                <a:srgbClr val="002060"/>
              </a:solidFill>
            </a:endParaRPr>
          </a:p>
          <a:p>
            <a:pPr marL="0" lvl="0" indent="0" algn="l" rtl="0">
              <a:lnSpc>
                <a:spcPct val="110000"/>
              </a:lnSpc>
              <a:spcBef>
                <a:spcPts val="1000"/>
              </a:spcBef>
              <a:spcAft>
                <a:spcPts val="0"/>
              </a:spcAft>
              <a:buClr>
                <a:schemeClr val="dk2"/>
              </a:buClr>
              <a:buSzPct val="100000"/>
              <a:buNone/>
            </a:pPr>
            <a:r>
              <a:rPr lang="en-US" sz="2400" b="1" i="1" dirty="0">
                <a:solidFill>
                  <a:srgbClr val="002060"/>
                </a:solidFill>
                <a:latin typeface="Times New Roman"/>
                <a:ea typeface="Times New Roman"/>
                <a:cs typeface="Times New Roman"/>
                <a:sym typeface="Times New Roman"/>
              </a:rPr>
              <a:t>Pavan </a:t>
            </a:r>
            <a:r>
              <a:rPr lang="en-US" sz="2400" b="1" i="1" dirty="0" err="1">
                <a:solidFill>
                  <a:srgbClr val="002060"/>
                </a:solidFill>
                <a:latin typeface="Times New Roman"/>
                <a:ea typeface="Times New Roman"/>
                <a:cs typeface="Times New Roman"/>
                <a:sym typeface="Times New Roman"/>
              </a:rPr>
              <a:t>Pratapagiri</a:t>
            </a:r>
            <a:r>
              <a:rPr lang="en-US" sz="2400" b="1" i="1" dirty="0">
                <a:solidFill>
                  <a:srgbClr val="002060"/>
                </a:solidFill>
                <a:latin typeface="Times New Roman"/>
                <a:ea typeface="Times New Roman"/>
                <a:cs typeface="Times New Roman"/>
                <a:sym typeface="Times New Roman"/>
              </a:rPr>
              <a:t> - 16343743</a:t>
            </a:r>
            <a:endParaRPr dirty="0">
              <a:solidFill>
                <a:srgbClr val="002060"/>
              </a:solidFill>
            </a:endParaRPr>
          </a:p>
          <a:p>
            <a:pPr marL="0" lvl="0" indent="0" algn="l" rtl="0">
              <a:lnSpc>
                <a:spcPct val="110000"/>
              </a:lnSpc>
              <a:spcBef>
                <a:spcPts val="1000"/>
              </a:spcBef>
              <a:spcAft>
                <a:spcPts val="0"/>
              </a:spcAft>
              <a:buClr>
                <a:schemeClr val="dk2"/>
              </a:buClr>
              <a:buSzPct val="100000"/>
              <a:buNone/>
            </a:pPr>
            <a:r>
              <a:rPr lang="en-US" sz="2400" b="1" i="1" dirty="0">
                <a:solidFill>
                  <a:srgbClr val="002060"/>
                </a:solidFill>
                <a:latin typeface="Times New Roman"/>
                <a:ea typeface="Times New Roman"/>
                <a:cs typeface="Times New Roman"/>
                <a:sym typeface="Times New Roman"/>
              </a:rPr>
              <a:t>Manoj </a:t>
            </a:r>
            <a:r>
              <a:rPr lang="en-US" sz="2400" b="1" i="1" dirty="0" err="1">
                <a:solidFill>
                  <a:srgbClr val="002060"/>
                </a:solidFill>
                <a:latin typeface="Times New Roman"/>
                <a:ea typeface="Times New Roman"/>
                <a:cs typeface="Times New Roman"/>
                <a:sym typeface="Times New Roman"/>
              </a:rPr>
              <a:t>Chirravuri</a:t>
            </a:r>
            <a:r>
              <a:rPr lang="en-US" sz="2400" b="1" i="1" dirty="0">
                <a:solidFill>
                  <a:srgbClr val="002060"/>
                </a:solidFill>
                <a:latin typeface="Times New Roman"/>
                <a:ea typeface="Times New Roman"/>
                <a:cs typeface="Times New Roman"/>
                <a:sym typeface="Times New Roman"/>
              </a:rPr>
              <a:t> – 16345434</a:t>
            </a:r>
            <a:endParaRPr dirty="0">
              <a:solidFill>
                <a:srgbClr val="002060"/>
              </a:solidFill>
            </a:endParaRPr>
          </a:p>
          <a:p>
            <a:pPr marL="0" lvl="0" indent="0" algn="l" rtl="0">
              <a:lnSpc>
                <a:spcPct val="110000"/>
              </a:lnSpc>
              <a:spcBef>
                <a:spcPts val="1000"/>
              </a:spcBef>
              <a:spcAft>
                <a:spcPts val="0"/>
              </a:spcAft>
              <a:buClr>
                <a:schemeClr val="dk2"/>
              </a:buClr>
              <a:buSzPct val="100000"/>
              <a:buNone/>
            </a:pPr>
            <a:r>
              <a:rPr lang="en-US" sz="2400" b="1" i="1" dirty="0" err="1">
                <a:solidFill>
                  <a:srgbClr val="002060"/>
                </a:solidFill>
                <a:latin typeface="Times New Roman"/>
                <a:ea typeface="Times New Roman"/>
                <a:cs typeface="Times New Roman"/>
                <a:sym typeface="Times New Roman"/>
              </a:rPr>
              <a:t>Snigdha</a:t>
            </a:r>
            <a:r>
              <a:rPr lang="en-US" sz="2400" b="1" i="1" dirty="0">
                <a:solidFill>
                  <a:srgbClr val="002060"/>
                </a:solidFill>
                <a:latin typeface="Times New Roman"/>
                <a:ea typeface="Times New Roman"/>
                <a:cs typeface="Times New Roman"/>
                <a:sym typeface="Times New Roman"/>
              </a:rPr>
              <a:t> </a:t>
            </a:r>
            <a:r>
              <a:rPr lang="en-US" sz="2400" b="1" i="1" dirty="0" err="1">
                <a:solidFill>
                  <a:srgbClr val="002060"/>
                </a:solidFill>
                <a:latin typeface="Times New Roman"/>
                <a:ea typeface="Times New Roman"/>
                <a:cs typeface="Times New Roman"/>
                <a:sym typeface="Times New Roman"/>
              </a:rPr>
              <a:t>Chandaluri</a:t>
            </a:r>
            <a:r>
              <a:rPr lang="en-US" sz="2400" b="1" i="1" dirty="0">
                <a:solidFill>
                  <a:srgbClr val="002060"/>
                </a:solidFill>
                <a:latin typeface="Times New Roman"/>
                <a:ea typeface="Times New Roman"/>
                <a:cs typeface="Times New Roman"/>
                <a:sym typeface="Times New Roman"/>
              </a:rPr>
              <a:t> - 16352688</a:t>
            </a:r>
            <a:endParaRPr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LSA (Latent Scemantic Analysis)</a:t>
            </a:r>
            <a:endParaRPr/>
          </a:p>
        </p:txBody>
      </p:sp>
      <p:pic>
        <p:nvPicPr>
          <p:cNvPr id="152" name="Google Shape;152;p22" descr="A screen shot of a computer&#10;&#10;Description automatically generated"/>
          <p:cNvPicPr preferRelativeResize="0"/>
          <p:nvPr/>
        </p:nvPicPr>
        <p:blipFill rotWithShape="1">
          <a:blip r:embed="rId3">
            <a:alphaModFix/>
          </a:blip>
          <a:srcRect/>
          <a:stretch/>
        </p:blipFill>
        <p:spPr>
          <a:xfrm>
            <a:off x="1747567" y="1717439"/>
            <a:ext cx="8573029" cy="1749205"/>
          </a:xfrm>
          <a:prstGeom prst="rect">
            <a:avLst/>
          </a:prstGeom>
          <a:noFill/>
          <a:ln>
            <a:noFill/>
          </a:ln>
        </p:spPr>
      </p:pic>
      <p:sp>
        <p:nvSpPr>
          <p:cNvPr id="153" name="Google Shape;153;p22"/>
          <p:cNvSpPr txBox="1"/>
          <p:nvPr/>
        </p:nvSpPr>
        <p:spPr>
          <a:xfrm>
            <a:off x="838195" y="3432019"/>
            <a:ext cx="10391775"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sym typeface="Arial"/>
              </a:rPr>
              <a:t>Topic-Word Matrix: </a:t>
            </a:r>
            <a:r>
              <a:rPr lang="en-US" sz="1800" dirty="0">
                <a:solidFill>
                  <a:srgbClr val="002060"/>
                </a:solidFill>
                <a:latin typeface="Times New Roman" panose="02020603050405020304" pitchFamily="18" charset="0"/>
                <a:cs typeface="Times New Roman" panose="02020603050405020304" pitchFamily="18" charset="0"/>
                <a:sym typeface="Arial"/>
              </a:rPr>
              <a:t>A matrix is created to display the top words for each topic, providing a concise overview of the main themes</a:t>
            </a:r>
            <a:endParaRPr dirty="0">
              <a:latin typeface="Times New Roman" panose="02020603050405020304" pitchFamily="18" charset="0"/>
              <a:cs typeface="Times New Roman" panose="02020603050405020304" pitchFamily="18" charset="0"/>
            </a:endParaRPr>
          </a:p>
        </p:txBody>
      </p:sp>
      <p:pic>
        <p:nvPicPr>
          <p:cNvPr id="154" name="Google Shape;154;p22"/>
          <p:cNvPicPr preferRelativeResize="0"/>
          <p:nvPr/>
        </p:nvPicPr>
        <p:blipFill rotWithShape="1">
          <a:blip r:embed="rId4">
            <a:alphaModFix/>
          </a:blip>
          <a:srcRect/>
          <a:stretch/>
        </p:blipFill>
        <p:spPr>
          <a:xfrm>
            <a:off x="1135373" y="4078350"/>
            <a:ext cx="9921254" cy="1223412"/>
          </a:xfrm>
          <a:prstGeom prst="rect">
            <a:avLst/>
          </a:prstGeom>
          <a:noFill/>
          <a:ln>
            <a:noFill/>
          </a:ln>
        </p:spPr>
      </p:pic>
      <p:sp>
        <p:nvSpPr>
          <p:cNvPr id="155" name="Google Shape;155;p22"/>
          <p:cNvSpPr txBox="1"/>
          <p:nvPr/>
        </p:nvSpPr>
        <p:spPr>
          <a:xfrm>
            <a:off x="838196" y="5456620"/>
            <a:ext cx="10391774"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sym typeface="Arial"/>
              </a:rPr>
              <a:t>Topic Representation: </a:t>
            </a:r>
            <a:r>
              <a:rPr lang="en-US" sz="1800" dirty="0">
                <a:solidFill>
                  <a:srgbClr val="002060"/>
                </a:solidFill>
                <a:latin typeface="Times New Roman" panose="02020603050405020304" pitchFamily="18" charset="0"/>
                <a:cs typeface="Times New Roman" panose="02020603050405020304" pitchFamily="18" charset="0"/>
                <a:sym typeface="Arial"/>
              </a:rPr>
              <a:t>Topics are represented by a set of words with associated weights, showcasing the key terms defining each topic.</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LSA (Latent Scemantic Analysis)</a:t>
            </a:r>
            <a:endParaRPr/>
          </a:p>
        </p:txBody>
      </p:sp>
      <p:pic>
        <p:nvPicPr>
          <p:cNvPr id="142" name="Google Shape;142;p21"/>
          <p:cNvPicPr preferRelativeResize="0">
            <a:picLocks noGrp="1"/>
          </p:cNvPicPr>
          <p:nvPr>
            <p:ph type="body" idx="1"/>
          </p:nvPr>
        </p:nvPicPr>
        <p:blipFill rotWithShape="1">
          <a:blip r:embed="rId3">
            <a:alphaModFix/>
          </a:blip>
          <a:srcRect/>
          <a:stretch/>
        </p:blipFill>
        <p:spPr>
          <a:xfrm>
            <a:off x="473905" y="1703038"/>
            <a:ext cx="5583995" cy="3049666"/>
          </a:xfrm>
          <a:prstGeom prst="rect">
            <a:avLst/>
          </a:prstGeom>
          <a:noFill/>
          <a:ln w="22225">
            <a:solidFill>
              <a:schemeClr val="tx1"/>
            </a:solidFill>
          </a:ln>
        </p:spPr>
      </p:pic>
      <p:pic>
        <p:nvPicPr>
          <p:cNvPr id="143" name="Google Shape;143;p21" descr="A graph with a line&#10;&#10;Description automatically generated"/>
          <p:cNvPicPr preferRelativeResize="0"/>
          <p:nvPr/>
        </p:nvPicPr>
        <p:blipFill rotWithShape="1">
          <a:blip r:embed="rId4">
            <a:alphaModFix/>
          </a:blip>
          <a:srcRect/>
          <a:stretch/>
        </p:blipFill>
        <p:spPr>
          <a:xfrm>
            <a:off x="6756894" y="1684103"/>
            <a:ext cx="4961201" cy="3157652"/>
          </a:xfrm>
          <a:prstGeom prst="rect">
            <a:avLst/>
          </a:prstGeom>
          <a:noFill/>
          <a:ln w="22225">
            <a:solidFill>
              <a:schemeClr val="tx1"/>
            </a:solidFill>
          </a:ln>
        </p:spPr>
      </p:pic>
      <p:sp>
        <p:nvSpPr>
          <p:cNvPr id="144" name="Google Shape;144;p21"/>
          <p:cNvSpPr txBox="1"/>
          <p:nvPr/>
        </p:nvSpPr>
        <p:spPr>
          <a:xfrm>
            <a:off x="838200" y="5135922"/>
            <a:ext cx="5196000" cy="1200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u="none" strike="noStrike" cap="none" dirty="0">
                <a:solidFill>
                  <a:srgbClr val="002060"/>
                </a:solidFill>
                <a:latin typeface="Times New Roman" panose="02020603050405020304" pitchFamily="18" charset="0"/>
                <a:cs typeface="Times New Roman" panose="02020603050405020304" pitchFamily="18" charset="0"/>
                <a:sym typeface="Arial"/>
              </a:rPr>
              <a:t>Word Cloud Visualization: </a:t>
            </a:r>
            <a:r>
              <a:rPr lang="en-US" sz="1800" b="0" i="0" u="none" strike="noStrike" cap="none" dirty="0">
                <a:solidFill>
                  <a:srgbClr val="002060"/>
                </a:solidFill>
                <a:latin typeface="Times New Roman" panose="02020603050405020304" pitchFamily="18" charset="0"/>
                <a:cs typeface="Times New Roman" panose="02020603050405020304" pitchFamily="18" charset="0"/>
                <a:sym typeface="Arial"/>
              </a:rPr>
              <a:t>Word clouds are generated for each topic, visually representing the most significant terms in the topic.</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1800" dirty="0">
              <a:solidFill>
                <a:srgbClr val="002060"/>
              </a:solidFill>
              <a:latin typeface="Arial"/>
              <a:ea typeface="Arial"/>
              <a:cs typeface="Arial"/>
              <a:sym typeface="Arial"/>
            </a:endParaRPr>
          </a:p>
        </p:txBody>
      </p:sp>
      <p:sp>
        <p:nvSpPr>
          <p:cNvPr id="145" name="Google Shape;145;p21"/>
          <p:cNvSpPr txBox="1"/>
          <p:nvPr/>
        </p:nvSpPr>
        <p:spPr>
          <a:xfrm>
            <a:off x="6756894" y="5135922"/>
            <a:ext cx="5300700" cy="1200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sym typeface="Arial"/>
              </a:rPr>
              <a:t>Explained Variance Ratio Plot: </a:t>
            </a:r>
            <a:r>
              <a:rPr lang="en-US" sz="1800" dirty="0">
                <a:solidFill>
                  <a:srgbClr val="002060"/>
                </a:solidFill>
                <a:latin typeface="Times New Roman" panose="02020603050405020304" pitchFamily="18" charset="0"/>
                <a:cs typeface="Times New Roman" panose="02020603050405020304" pitchFamily="18" charset="0"/>
                <a:sym typeface="Arial"/>
              </a:rPr>
              <a:t>The explained variance ratio is plotted against the number of topics to understand how much of the variance in the data is explained by the topics.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LDA (Linear discriminant analysis) </a:t>
            </a:r>
            <a:endParaRPr b="1">
              <a:latin typeface="Times New Roman"/>
              <a:ea typeface="Times New Roman"/>
              <a:cs typeface="Times New Roman"/>
              <a:sym typeface="Times New Roman"/>
            </a:endParaRPr>
          </a:p>
        </p:txBody>
      </p:sp>
      <p:sp>
        <p:nvSpPr>
          <p:cNvPr id="170" name="Google Shape;17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lvl="0" indent="-457200" algn="just" rtl="0">
              <a:lnSpc>
                <a:spcPct val="150000"/>
              </a:lnSpc>
              <a:spcBef>
                <a:spcPts val="0"/>
              </a:spcBef>
              <a:spcAft>
                <a:spcPts val="0"/>
              </a:spcAft>
              <a:buClr>
                <a:srgbClr val="002060"/>
              </a:buClr>
              <a:buSzPct val="100000"/>
              <a:buFont typeface="Wingdings" pitchFamily="2" charset="2"/>
              <a:buChar char="Ø"/>
            </a:pPr>
            <a:r>
              <a:rPr lang="en-US" b="1" dirty="0">
                <a:solidFill>
                  <a:srgbClr val="002060"/>
                </a:solidFill>
                <a:latin typeface="Times New Roman"/>
                <a:ea typeface="Times New Roman"/>
                <a:cs typeface="Times New Roman"/>
                <a:sym typeface="Times New Roman"/>
              </a:rPr>
              <a:t>Dictionary and Corpus Creation: </a:t>
            </a:r>
            <a:r>
              <a:rPr lang="en-US" dirty="0">
                <a:solidFill>
                  <a:srgbClr val="002060"/>
                </a:solidFill>
                <a:latin typeface="Times New Roman"/>
                <a:ea typeface="Times New Roman"/>
                <a:cs typeface="Times New Roman"/>
                <a:sym typeface="Times New Roman"/>
              </a:rPr>
              <a:t>Construct a dictionary mapping words to unique IDs and create a corpus representing the document collection.</a:t>
            </a:r>
            <a:endParaRPr dirty="0"/>
          </a:p>
          <a:p>
            <a:pPr lvl="0" indent="-457200" algn="just" rtl="0">
              <a:lnSpc>
                <a:spcPct val="150000"/>
              </a:lnSpc>
              <a:spcBef>
                <a:spcPts val="1000"/>
              </a:spcBef>
              <a:spcAft>
                <a:spcPts val="0"/>
              </a:spcAft>
              <a:buClr>
                <a:srgbClr val="002060"/>
              </a:buClr>
              <a:buSzPct val="100000"/>
              <a:buFont typeface="Wingdings" pitchFamily="2" charset="2"/>
              <a:buChar char="Ø"/>
            </a:pPr>
            <a:r>
              <a:rPr lang="en-US" b="1" dirty="0">
                <a:solidFill>
                  <a:srgbClr val="002060"/>
                </a:solidFill>
                <a:latin typeface="Times New Roman"/>
                <a:ea typeface="Times New Roman"/>
                <a:cs typeface="Times New Roman"/>
                <a:sym typeface="Times New Roman"/>
              </a:rPr>
              <a:t>Model Training: </a:t>
            </a:r>
            <a:r>
              <a:rPr lang="en-US" dirty="0">
                <a:solidFill>
                  <a:srgbClr val="002060"/>
                </a:solidFill>
                <a:latin typeface="Times New Roman"/>
                <a:ea typeface="Times New Roman"/>
                <a:cs typeface="Times New Roman"/>
                <a:sym typeface="Times New Roman"/>
              </a:rPr>
              <a:t>Train the LDA model on the prepared corpus, iteratively assigning words to topics based on statistical distributions.</a:t>
            </a:r>
            <a:endParaRPr dirty="0"/>
          </a:p>
          <a:p>
            <a:pPr lvl="0" indent="-457200" algn="just" rtl="0">
              <a:lnSpc>
                <a:spcPct val="150000"/>
              </a:lnSpc>
              <a:spcBef>
                <a:spcPts val="1000"/>
              </a:spcBef>
              <a:spcAft>
                <a:spcPts val="0"/>
              </a:spcAft>
              <a:buClr>
                <a:srgbClr val="002060"/>
              </a:buClr>
              <a:buSzPct val="100000"/>
              <a:buFont typeface="Wingdings" pitchFamily="2" charset="2"/>
              <a:buChar char="Ø"/>
            </a:pPr>
            <a:r>
              <a:rPr lang="en-US" b="1" dirty="0">
                <a:solidFill>
                  <a:srgbClr val="002060"/>
                </a:solidFill>
                <a:latin typeface="Times New Roman"/>
                <a:ea typeface="Times New Roman"/>
                <a:cs typeface="Times New Roman"/>
                <a:sym typeface="Times New Roman"/>
              </a:rPr>
              <a:t>Interpret Topics: </a:t>
            </a:r>
            <a:r>
              <a:rPr lang="en-US" dirty="0">
                <a:solidFill>
                  <a:srgbClr val="002060"/>
                </a:solidFill>
                <a:latin typeface="Times New Roman"/>
                <a:ea typeface="Times New Roman"/>
                <a:cs typeface="Times New Roman"/>
                <a:sym typeface="Times New Roman"/>
              </a:rPr>
              <a:t>Analyze the learned topics and associated word distributions to understand the underlying themes captured by the model.</a:t>
            </a:r>
            <a:endParaRPr dirty="0"/>
          </a:p>
          <a:p>
            <a:pPr marL="228600" lvl="0" indent="-64135" algn="just" rtl="0">
              <a:lnSpc>
                <a:spcPct val="150000"/>
              </a:lnSpc>
              <a:spcBef>
                <a:spcPts val="1000"/>
              </a:spcBef>
              <a:spcAft>
                <a:spcPts val="0"/>
              </a:spcAft>
              <a:buClr>
                <a:schemeClr val="dk1"/>
              </a:buClr>
              <a:buSzPct val="100000"/>
              <a:buNone/>
            </a:pPr>
            <a:endParaRPr dirty="0">
              <a:solidFill>
                <a:srgbClr val="00206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LDA (Linear discriminant analysis) </a:t>
            </a:r>
            <a:endParaRPr/>
          </a:p>
        </p:txBody>
      </p:sp>
      <p:pic>
        <p:nvPicPr>
          <p:cNvPr id="177" name="Google Shape;177;p25" descr="A close up of words&#10;&#10;Description automatically generated"/>
          <p:cNvPicPr preferRelativeResize="0"/>
          <p:nvPr/>
        </p:nvPicPr>
        <p:blipFill rotWithShape="1">
          <a:blip r:embed="rId3">
            <a:alphaModFix/>
          </a:blip>
          <a:srcRect/>
          <a:stretch/>
        </p:blipFill>
        <p:spPr>
          <a:xfrm>
            <a:off x="6472236" y="2176169"/>
            <a:ext cx="5143500" cy="2904822"/>
          </a:xfrm>
          <a:prstGeom prst="rect">
            <a:avLst/>
          </a:prstGeom>
          <a:noFill/>
          <a:ln w="22225">
            <a:solidFill>
              <a:schemeClr val="tx1"/>
            </a:solidFill>
          </a:ln>
        </p:spPr>
      </p:pic>
      <p:sp>
        <p:nvSpPr>
          <p:cNvPr id="178" name="Google Shape;178;p25"/>
          <p:cNvSpPr txBox="1"/>
          <p:nvPr/>
        </p:nvSpPr>
        <p:spPr>
          <a:xfrm>
            <a:off x="791058" y="5167312"/>
            <a:ext cx="530494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err="1">
                <a:solidFill>
                  <a:srgbClr val="002060"/>
                </a:solidFill>
                <a:latin typeface="Times New Roman" panose="02020603050405020304" pitchFamily="18" charset="0"/>
                <a:cs typeface="Times New Roman" panose="02020603050405020304" pitchFamily="18" charset="0"/>
                <a:sym typeface="Arial"/>
              </a:rPr>
              <a:t>PyLDAvis</a:t>
            </a:r>
            <a:r>
              <a:rPr lang="en-US" sz="1800" dirty="0">
                <a:solidFill>
                  <a:srgbClr val="002060"/>
                </a:solidFill>
                <a:latin typeface="Times New Roman" panose="02020603050405020304" pitchFamily="18" charset="0"/>
                <a:cs typeface="Times New Roman" panose="02020603050405020304" pitchFamily="18" charset="0"/>
                <a:sym typeface="Arial"/>
              </a:rPr>
              <a:t> offers an interactive visualization of topic modeling results, aiding in the exploration of topic-term distributions and inter-topic relationships.</a:t>
            </a:r>
            <a:endParaRPr dirty="0">
              <a:latin typeface="Times New Roman" panose="02020603050405020304" pitchFamily="18" charset="0"/>
              <a:cs typeface="Times New Roman" panose="02020603050405020304" pitchFamily="18" charset="0"/>
            </a:endParaRPr>
          </a:p>
        </p:txBody>
      </p:sp>
      <p:sp>
        <p:nvSpPr>
          <p:cNvPr id="179" name="Google Shape;179;p25"/>
          <p:cNvSpPr txBox="1"/>
          <p:nvPr/>
        </p:nvSpPr>
        <p:spPr>
          <a:xfrm>
            <a:off x="6915149" y="5167312"/>
            <a:ext cx="4700587"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sym typeface="Arial"/>
              </a:rPr>
              <a:t>Word clouds </a:t>
            </a:r>
            <a:r>
              <a:rPr lang="en-US" sz="1800" dirty="0">
                <a:solidFill>
                  <a:srgbClr val="002060"/>
                </a:solidFill>
                <a:latin typeface="Times New Roman" panose="02020603050405020304" pitchFamily="18" charset="0"/>
                <a:cs typeface="Times New Roman" panose="02020603050405020304" pitchFamily="18" charset="0"/>
                <a:sym typeface="Arial"/>
              </a:rPr>
              <a:t>visually represent the most significant terms within each topic, facilitating intuitive understanding of the dominant themes in the corpus.</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C0D39B-F67F-2B8C-D1CC-7CC9172D52A3}"/>
              </a:ext>
            </a:extLst>
          </p:cNvPr>
          <p:cNvPicPr>
            <a:picLocks noChangeAspect="1"/>
          </p:cNvPicPr>
          <p:nvPr/>
        </p:nvPicPr>
        <p:blipFill>
          <a:blip r:embed="rId4"/>
          <a:stretch>
            <a:fillRect/>
          </a:stretch>
        </p:blipFill>
        <p:spPr>
          <a:xfrm>
            <a:off x="1006209" y="1889626"/>
            <a:ext cx="4874640" cy="3191365"/>
          </a:xfrm>
          <a:prstGeom prst="rect">
            <a:avLst/>
          </a:prstGeom>
          <a:ln w="2222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LDA (Linear discriminant analysis) </a:t>
            </a:r>
            <a:endParaRPr/>
          </a:p>
        </p:txBody>
      </p:sp>
      <p:pic>
        <p:nvPicPr>
          <p:cNvPr id="185" name="Google Shape;185;p26" descr="A graph of different colors&#10;&#10;Description automatically generated"/>
          <p:cNvPicPr preferRelativeResize="0">
            <a:picLocks noGrp="1"/>
          </p:cNvPicPr>
          <p:nvPr>
            <p:ph type="body" idx="1"/>
          </p:nvPr>
        </p:nvPicPr>
        <p:blipFill rotWithShape="1">
          <a:blip r:embed="rId3">
            <a:alphaModFix/>
          </a:blip>
          <a:srcRect/>
          <a:stretch/>
        </p:blipFill>
        <p:spPr>
          <a:xfrm>
            <a:off x="838200" y="1527820"/>
            <a:ext cx="4360504" cy="3802360"/>
          </a:xfrm>
          <a:prstGeom prst="rect">
            <a:avLst/>
          </a:prstGeom>
          <a:noFill/>
          <a:ln w="22225">
            <a:solidFill>
              <a:schemeClr val="tx1"/>
            </a:solidFill>
          </a:ln>
        </p:spPr>
      </p:pic>
      <p:sp>
        <p:nvSpPr>
          <p:cNvPr id="186" name="Google Shape;186;p26"/>
          <p:cNvSpPr txBox="1"/>
          <p:nvPr/>
        </p:nvSpPr>
        <p:spPr>
          <a:xfrm>
            <a:off x="639210" y="5556944"/>
            <a:ext cx="5171040"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rgbClr val="002060"/>
                </a:solidFill>
                <a:latin typeface="Times New Roman" panose="02020603050405020304" pitchFamily="18" charset="0"/>
                <a:cs typeface="Times New Roman" panose="02020603050405020304" pitchFamily="18" charset="0"/>
                <a:sym typeface="Arial"/>
              </a:rPr>
              <a:t>This </a:t>
            </a:r>
            <a:r>
              <a:rPr lang="en-US" sz="1800" b="1" dirty="0">
                <a:solidFill>
                  <a:srgbClr val="002060"/>
                </a:solidFill>
                <a:latin typeface="Times New Roman" panose="02020603050405020304" pitchFamily="18" charset="0"/>
                <a:cs typeface="Times New Roman" panose="02020603050405020304" pitchFamily="18" charset="0"/>
                <a:sym typeface="Arial"/>
              </a:rPr>
              <a:t>heatmap</a:t>
            </a:r>
            <a:r>
              <a:rPr lang="en-US" sz="1800" dirty="0">
                <a:solidFill>
                  <a:srgbClr val="002060"/>
                </a:solidFill>
                <a:latin typeface="Times New Roman" panose="02020603050405020304" pitchFamily="18" charset="0"/>
                <a:cs typeface="Times New Roman" panose="02020603050405020304" pitchFamily="18" charset="0"/>
                <a:sym typeface="Arial"/>
              </a:rPr>
              <a:t> showcases the importance of words in each topic, enabling a quick grasp of the key terms defining each topic's content.</a:t>
            </a:r>
            <a:endParaRPr dirty="0">
              <a:latin typeface="Times New Roman" panose="02020603050405020304" pitchFamily="18" charset="0"/>
              <a:cs typeface="Times New Roman" panose="02020603050405020304" pitchFamily="18" charset="0"/>
            </a:endParaRPr>
          </a:p>
        </p:txBody>
      </p:sp>
      <p:sp>
        <p:nvSpPr>
          <p:cNvPr id="187" name="Google Shape;187;p26"/>
          <p:cNvSpPr txBox="1"/>
          <p:nvPr/>
        </p:nvSpPr>
        <p:spPr>
          <a:xfrm>
            <a:off x="5880497" y="5556944"/>
            <a:ext cx="610076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rgbClr val="002060"/>
                </a:solidFill>
                <a:latin typeface="Times New Roman" panose="02020603050405020304" pitchFamily="18" charset="0"/>
                <a:cs typeface="Times New Roman" panose="02020603050405020304" pitchFamily="18" charset="0"/>
                <a:sym typeface="Arial"/>
              </a:rPr>
              <a:t>Each topic is represented by a set of key words along with their corresponding weights, offering insights into the main themes discussed within each topic.</a:t>
            </a:r>
            <a:endParaRPr dirty="0">
              <a:latin typeface="Times New Roman" panose="02020603050405020304" pitchFamily="18" charset="0"/>
              <a:cs typeface="Times New Roman" panose="02020603050405020304" pitchFamily="18" charset="0"/>
            </a:endParaRPr>
          </a:p>
        </p:txBody>
      </p:sp>
      <p:pic>
        <p:nvPicPr>
          <p:cNvPr id="188" name="Google Shape;188;p26"/>
          <p:cNvPicPr preferRelativeResize="0"/>
          <p:nvPr/>
        </p:nvPicPr>
        <p:blipFill rotWithShape="1">
          <a:blip r:embed="rId4">
            <a:alphaModFix/>
          </a:blip>
          <a:srcRect/>
          <a:stretch/>
        </p:blipFill>
        <p:spPr>
          <a:xfrm>
            <a:off x="5810250" y="4092975"/>
            <a:ext cx="6241256" cy="1237205"/>
          </a:xfrm>
          <a:prstGeom prst="rect">
            <a:avLst/>
          </a:prstGeom>
          <a:noFill/>
          <a:ln w="22225">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err="1">
                <a:solidFill>
                  <a:srgbClr val="002060"/>
                </a:solidFill>
                <a:latin typeface="Times New Roman" panose="02020603050405020304" pitchFamily="18" charset="0"/>
                <a:cs typeface="Times New Roman" panose="02020603050405020304" pitchFamily="18" charset="0"/>
              </a:rPr>
              <a:t>BERTopic</a:t>
            </a:r>
            <a:endParaRPr dirty="0">
              <a:solidFill>
                <a:srgbClr val="00206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2BC6779-7747-E5A3-4052-02E83D4B7B59}"/>
              </a:ext>
            </a:extLst>
          </p:cNvPr>
          <p:cNvPicPr>
            <a:picLocks noChangeAspect="1"/>
          </p:cNvPicPr>
          <p:nvPr/>
        </p:nvPicPr>
        <p:blipFill>
          <a:blip r:embed="rId3"/>
          <a:stretch>
            <a:fillRect/>
          </a:stretch>
        </p:blipFill>
        <p:spPr>
          <a:xfrm>
            <a:off x="1045947" y="2927923"/>
            <a:ext cx="4879424" cy="2580049"/>
          </a:xfrm>
          <a:prstGeom prst="rect">
            <a:avLst/>
          </a:prstGeom>
          <a:ln w="22225">
            <a:solidFill>
              <a:schemeClr val="tx1"/>
            </a:solidFill>
          </a:ln>
        </p:spPr>
      </p:pic>
      <p:sp>
        <p:nvSpPr>
          <p:cNvPr id="194" name="Google Shape;19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sz="1800" b="1" dirty="0">
                <a:solidFill>
                  <a:srgbClr val="002060"/>
                </a:solidFill>
                <a:latin typeface="Times New Roman" panose="02020603050405020304" pitchFamily="18" charset="0"/>
                <a:cs typeface="Times New Roman" panose="02020603050405020304" pitchFamily="18" charset="0"/>
              </a:rPr>
              <a:t>Tokenization with BERT Tokenizer: </a:t>
            </a:r>
            <a:r>
              <a:rPr lang="en-US" sz="1800" dirty="0">
                <a:solidFill>
                  <a:srgbClr val="002060"/>
                </a:solidFill>
                <a:latin typeface="Times New Roman" panose="02020603050405020304" pitchFamily="18" charset="0"/>
                <a:cs typeface="Times New Roman" panose="02020603050405020304" pitchFamily="18" charset="0"/>
              </a:rPr>
              <a:t>Convert articles to token IDs using BERT tokenizer, enforce maximum sequence length for consistency.</a:t>
            </a:r>
          </a:p>
          <a:p>
            <a:pPr marL="228600" lvl="0" indent="-50800" algn="just" rtl="0">
              <a:lnSpc>
                <a:spcPct val="90000"/>
              </a:lnSpc>
              <a:spcBef>
                <a:spcPts val="0"/>
              </a:spcBef>
              <a:spcAft>
                <a:spcPts val="0"/>
              </a:spcAft>
              <a:buClr>
                <a:schemeClr val="dk1"/>
              </a:buClr>
              <a:buSzPts val="2800"/>
              <a:buNone/>
            </a:pPr>
            <a:r>
              <a:rPr lang="en-US" sz="1800" b="1" dirty="0">
                <a:solidFill>
                  <a:srgbClr val="002060"/>
                </a:solidFill>
                <a:latin typeface="Times New Roman" panose="02020603050405020304" pitchFamily="18" charset="0"/>
                <a:cs typeface="Times New Roman" panose="02020603050405020304" pitchFamily="18" charset="0"/>
              </a:rPr>
              <a:t>Topic Modeling with </a:t>
            </a:r>
            <a:r>
              <a:rPr lang="en-US" sz="1800" b="1" dirty="0" err="1">
                <a:solidFill>
                  <a:srgbClr val="002060"/>
                </a:solidFill>
                <a:latin typeface="Times New Roman" panose="02020603050405020304" pitchFamily="18" charset="0"/>
                <a:cs typeface="Times New Roman" panose="02020603050405020304" pitchFamily="18" charset="0"/>
              </a:rPr>
              <a:t>BERTopic</a:t>
            </a:r>
            <a:r>
              <a:rPr lang="en-US" sz="1800" b="1" dirty="0">
                <a:solidFill>
                  <a:srgbClr val="002060"/>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Initialize and fit </a:t>
            </a:r>
            <a:r>
              <a:rPr lang="en-US" sz="1800" dirty="0" err="1">
                <a:solidFill>
                  <a:srgbClr val="002060"/>
                </a:solidFill>
                <a:latin typeface="Times New Roman" panose="02020603050405020304" pitchFamily="18" charset="0"/>
                <a:cs typeface="Times New Roman" panose="02020603050405020304" pitchFamily="18" charset="0"/>
              </a:rPr>
              <a:t>BERTopic</a:t>
            </a:r>
            <a:r>
              <a:rPr lang="en-US" sz="1800" dirty="0">
                <a:solidFill>
                  <a:srgbClr val="002060"/>
                </a:solidFill>
                <a:latin typeface="Times New Roman" panose="02020603050405020304" pitchFamily="18" charset="0"/>
                <a:cs typeface="Times New Roman" panose="02020603050405020304" pitchFamily="18" charset="0"/>
              </a:rPr>
              <a:t> model to assign topics to articles, excluding uncertain assignments.</a:t>
            </a:r>
          </a:p>
          <a:p>
            <a:pPr marL="228600" lvl="0" indent="-50800" algn="l" rtl="0">
              <a:lnSpc>
                <a:spcPct val="90000"/>
              </a:lnSpc>
              <a:spcBef>
                <a:spcPts val="0"/>
              </a:spcBef>
              <a:spcAft>
                <a:spcPts val="0"/>
              </a:spcAft>
              <a:buClr>
                <a:schemeClr val="dk1"/>
              </a:buClr>
              <a:buSzPts val="2800"/>
              <a:buNone/>
            </a:pPr>
            <a:endParaRPr lang="en-US" dirty="0"/>
          </a:p>
        </p:txBody>
      </p:sp>
      <p:sp>
        <p:nvSpPr>
          <p:cNvPr id="4" name="TextBox 3">
            <a:extLst>
              <a:ext uri="{FF2B5EF4-FFF2-40B4-BE49-F238E27FC236}">
                <a16:creationId xmlns:a16="http://schemas.microsoft.com/office/drawing/2014/main" id="{A334775D-6E39-5F1D-01E0-DFCFEAD2999C}"/>
              </a:ext>
            </a:extLst>
          </p:cNvPr>
          <p:cNvSpPr txBox="1"/>
          <p:nvPr/>
        </p:nvSpPr>
        <p:spPr>
          <a:xfrm>
            <a:off x="725214" y="5489020"/>
            <a:ext cx="5370786" cy="307777"/>
          </a:xfrm>
          <a:prstGeom prst="rect">
            <a:avLst/>
          </a:prstGeom>
          <a:noFill/>
        </p:spPr>
        <p:txBody>
          <a:bodyPr wrap="square">
            <a:spAutoFit/>
          </a:bodyPr>
          <a:lstStyle/>
          <a:p>
            <a:pPr algn="ctr"/>
            <a:r>
              <a:rPr lang="en-US" b="1" dirty="0">
                <a:solidFill>
                  <a:srgbClr val="002060"/>
                </a:solidFill>
                <a:latin typeface="Times New Roman" panose="02020603050405020304" pitchFamily="18" charset="0"/>
                <a:cs typeface="Times New Roman" panose="02020603050405020304" pitchFamily="18" charset="0"/>
              </a:rPr>
              <a:t>word clouds </a:t>
            </a:r>
            <a:r>
              <a:rPr lang="en-US" dirty="0">
                <a:solidFill>
                  <a:srgbClr val="002060"/>
                </a:solidFill>
                <a:latin typeface="Times New Roman" panose="02020603050405020304" pitchFamily="18" charset="0"/>
                <a:cs typeface="Times New Roman" panose="02020603050405020304" pitchFamily="18" charset="0"/>
              </a:rPr>
              <a:t>to display frequent words in each topic</a:t>
            </a:r>
          </a:p>
        </p:txBody>
      </p:sp>
      <p:pic>
        <p:nvPicPr>
          <p:cNvPr id="3" name="image2.png" descr="A screen shot of a map&#10;&#10;Description automatically generated">
            <a:extLst>
              <a:ext uri="{FF2B5EF4-FFF2-40B4-BE49-F238E27FC236}">
                <a16:creationId xmlns:a16="http://schemas.microsoft.com/office/drawing/2014/main" id="{28A951AD-60D0-886E-AF7D-C3B575A23E9C}"/>
              </a:ext>
            </a:extLst>
          </p:cNvPr>
          <p:cNvPicPr/>
          <p:nvPr/>
        </p:nvPicPr>
        <p:blipFill>
          <a:blip r:embed="rId4"/>
          <a:srcRect/>
          <a:stretch>
            <a:fillRect/>
          </a:stretch>
        </p:blipFill>
        <p:spPr>
          <a:xfrm>
            <a:off x="7420144" y="2677101"/>
            <a:ext cx="3337027" cy="2830871"/>
          </a:xfrm>
          <a:prstGeom prst="rect">
            <a:avLst/>
          </a:prstGeom>
          <a:ln w="6350">
            <a:solidFill>
              <a:schemeClr val="tx1"/>
            </a:solidFill>
          </a:ln>
        </p:spPr>
      </p:pic>
      <p:sp>
        <p:nvSpPr>
          <p:cNvPr id="6" name="TextBox 5">
            <a:extLst>
              <a:ext uri="{FF2B5EF4-FFF2-40B4-BE49-F238E27FC236}">
                <a16:creationId xmlns:a16="http://schemas.microsoft.com/office/drawing/2014/main" id="{2EA9A4AA-8634-2C91-3D57-B866BF38C73D}"/>
              </a:ext>
            </a:extLst>
          </p:cNvPr>
          <p:cNvSpPr txBox="1"/>
          <p:nvPr/>
        </p:nvSpPr>
        <p:spPr>
          <a:xfrm>
            <a:off x="6000425" y="5476773"/>
            <a:ext cx="6100762" cy="320024"/>
          </a:xfrm>
          <a:prstGeom prst="rect">
            <a:avLst/>
          </a:prstGeom>
          <a:noFill/>
        </p:spPr>
        <p:txBody>
          <a:bodyPr wrap="square">
            <a:spAutoFit/>
          </a:bodyPr>
          <a:lstStyle/>
          <a:p>
            <a:pPr marL="0" marR="0" algn="ctr">
              <a:lnSpc>
                <a:spcPct val="115000"/>
              </a:lnSpc>
              <a:spcBef>
                <a:spcPts val="0"/>
              </a:spcBef>
              <a:spcAft>
                <a:spcPts val="0"/>
              </a:spcAft>
            </a:pPr>
            <a:r>
              <a:rPr lang="en-US" sz="1400" b="1" dirty="0" err="1">
                <a:solidFill>
                  <a:srgbClr val="002060"/>
                </a:solidFill>
                <a:effectLst/>
                <a:latin typeface="Times New Roman" panose="02020603050405020304" pitchFamily="18" charset="0"/>
                <a:ea typeface="Times New Roman" panose="02020603050405020304" pitchFamily="18" charset="0"/>
              </a:rPr>
              <a:t>Intertopic</a:t>
            </a:r>
            <a:r>
              <a:rPr lang="en-US" sz="1400" b="1" dirty="0">
                <a:solidFill>
                  <a:srgbClr val="002060"/>
                </a:solidFill>
                <a:effectLst/>
                <a:latin typeface="Times New Roman" panose="02020603050405020304" pitchFamily="18" charset="0"/>
                <a:ea typeface="Times New Roman" panose="02020603050405020304" pitchFamily="18" charset="0"/>
              </a:rPr>
              <a:t> Distance Map</a:t>
            </a:r>
            <a:endParaRPr lang="en-US" sz="2400" b="1" dirty="0">
              <a:solidFill>
                <a:srgbClr val="002060"/>
              </a:solidFill>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MODELS IMPLEMENTED</a:t>
            </a: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rgbClr val="002060"/>
              </a:buClr>
              <a:buSzPts val="2800"/>
              <a:buFont typeface="Wingdings" pitchFamily="2" charset="2"/>
              <a:buChar char="Ø"/>
            </a:pPr>
            <a:r>
              <a:rPr lang="en-US" dirty="0">
                <a:solidFill>
                  <a:srgbClr val="002060"/>
                </a:solidFill>
                <a:latin typeface="Times New Roman"/>
                <a:ea typeface="Times New Roman"/>
                <a:cs typeface="Times New Roman"/>
                <a:sym typeface="Times New Roman"/>
              </a:rPr>
              <a:t>NMF(Nonnegative matrix factorization)</a:t>
            </a:r>
            <a:endParaRPr dirty="0"/>
          </a:p>
          <a:p>
            <a:pPr lvl="0" indent="-457200" algn="l" rtl="0">
              <a:lnSpc>
                <a:spcPct val="90000"/>
              </a:lnSpc>
              <a:spcBef>
                <a:spcPts val="1000"/>
              </a:spcBef>
              <a:spcAft>
                <a:spcPts val="0"/>
              </a:spcAft>
              <a:buClr>
                <a:srgbClr val="002060"/>
              </a:buClr>
              <a:buSzPts val="2800"/>
              <a:buFont typeface="Wingdings" pitchFamily="2" charset="2"/>
              <a:buChar char="Ø"/>
            </a:pPr>
            <a:r>
              <a:rPr lang="en-US" dirty="0">
                <a:solidFill>
                  <a:srgbClr val="002060"/>
                </a:solidFill>
                <a:latin typeface="Times New Roman"/>
                <a:ea typeface="Times New Roman"/>
                <a:cs typeface="Times New Roman"/>
                <a:sym typeface="Times New Roman"/>
              </a:rPr>
              <a:t>LSA (Latent </a:t>
            </a:r>
            <a:r>
              <a:rPr lang="en-US" dirty="0" err="1">
                <a:solidFill>
                  <a:srgbClr val="002060"/>
                </a:solidFill>
                <a:latin typeface="Times New Roman"/>
                <a:ea typeface="Times New Roman"/>
                <a:cs typeface="Times New Roman"/>
                <a:sym typeface="Times New Roman"/>
              </a:rPr>
              <a:t>Scemantic</a:t>
            </a:r>
            <a:r>
              <a:rPr lang="en-US" dirty="0">
                <a:solidFill>
                  <a:srgbClr val="002060"/>
                </a:solidFill>
                <a:latin typeface="Times New Roman"/>
                <a:ea typeface="Times New Roman"/>
                <a:cs typeface="Times New Roman"/>
                <a:sym typeface="Times New Roman"/>
              </a:rPr>
              <a:t> Analysis)</a:t>
            </a:r>
            <a:endParaRPr dirty="0"/>
          </a:p>
          <a:p>
            <a:pPr lvl="0" indent="-457200" algn="l" rtl="0">
              <a:lnSpc>
                <a:spcPct val="90000"/>
              </a:lnSpc>
              <a:spcBef>
                <a:spcPts val="1000"/>
              </a:spcBef>
              <a:spcAft>
                <a:spcPts val="0"/>
              </a:spcAft>
              <a:buClr>
                <a:srgbClr val="002060"/>
              </a:buClr>
              <a:buSzPts val="2800"/>
              <a:buFont typeface="Wingdings" pitchFamily="2" charset="2"/>
              <a:buChar char="Ø"/>
            </a:pPr>
            <a:r>
              <a:rPr lang="en-US" dirty="0">
                <a:solidFill>
                  <a:srgbClr val="002060"/>
                </a:solidFill>
                <a:latin typeface="Times New Roman"/>
                <a:ea typeface="Times New Roman"/>
                <a:cs typeface="Times New Roman"/>
                <a:sym typeface="Times New Roman"/>
              </a:rPr>
              <a:t>LDA (Linear discriminant analysis) </a:t>
            </a:r>
          </a:p>
          <a:p>
            <a:pPr lvl="0" indent="-457200" algn="l" rtl="0">
              <a:lnSpc>
                <a:spcPct val="90000"/>
              </a:lnSpc>
              <a:spcBef>
                <a:spcPts val="1000"/>
              </a:spcBef>
              <a:spcAft>
                <a:spcPts val="0"/>
              </a:spcAft>
              <a:buClr>
                <a:srgbClr val="002060"/>
              </a:buClr>
              <a:buSzPts val="2800"/>
              <a:buFont typeface="Wingdings" pitchFamily="2" charset="2"/>
              <a:buChar char="Ø"/>
            </a:pPr>
            <a:r>
              <a:rPr lang="en-US" dirty="0" err="1">
                <a:solidFill>
                  <a:srgbClr val="002060"/>
                </a:solidFill>
                <a:latin typeface="Times New Roman"/>
                <a:cs typeface="Times New Roman"/>
                <a:sym typeface="Times New Roman"/>
              </a:rPr>
              <a:t>BERTopic</a:t>
            </a:r>
            <a:endParaRPr dirty="0"/>
          </a:p>
          <a:p>
            <a:pPr marL="0" lvl="0" indent="0" algn="l" rtl="0">
              <a:lnSpc>
                <a:spcPct val="90000"/>
              </a:lnSpc>
              <a:spcBef>
                <a:spcPts val="1000"/>
              </a:spcBef>
              <a:spcAft>
                <a:spcPts val="0"/>
              </a:spcAft>
              <a:buClr>
                <a:schemeClr val="dk1"/>
              </a:buClr>
              <a:buSzPts val="2800"/>
              <a:buNone/>
            </a:pPr>
            <a:endParaRPr dirty="0">
              <a:solidFill>
                <a:srgbClr val="00206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4477-D1C2-0FA0-93E5-9EFB3ECD2E8D}"/>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Flow Diagram Of Methodologies Used</a:t>
            </a:r>
          </a:p>
        </p:txBody>
      </p:sp>
      <p:sp>
        <p:nvSpPr>
          <p:cNvPr id="3" name="Text Placeholder 2">
            <a:extLst>
              <a:ext uri="{FF2B5EF4-FFF2-40B4-BE49-F238E27FC236}">
                <a16:creationId xmlns:a16="http://schemas.microsoft.com/office/drawing/2014/main" id="{69994605-EF66-4D2D-8D88-A4190B514F1F}"/>
              </a:ext>
            </a:extLst>
          </p:cNvPr>
          <p:cNvSpPr>
            <a:spLocks noGrp="1"/>
          </p:cNvSpPr>
          <p:nvPr>
            <p:ph type="body" idx="1"/>
          </p:nvPr>
        </p:nvSpPr>
        <p:spPr>
          <a:xfrm>
            <a:off x="638175" y="1839913"/>
            <a:ext cx="5110048" cy="4351338"/>
          </a:xfrm>
        </p:spPr>
        <p:txBody>
          <a:bodyPr>
            <a:normAutofit/>
          </a:bodyPr>
          <a:lstStyle/>
          <a:p>
            <a:pPr algn="just"/>
            <a:r>
              <a:rPr lang="en-US" sz="2000" dirty="0">
                <a:solidFill>
                  <a:srgbClr val="002060"/>
                </a:solidFill>
                <a:latin typeface="Times New Roman" panose="02020603050405020304" pitchFamily="18" charset="0"/>
                <a:cs typeface="Times New Roman" panose="02020603050405020304" pitchFamily="18" charset="0"/>
              </a:rPr>
              <a:t>The flowchart outlines the process of comparing four topic modeling algorithms on New York Times articles. </a:t>
            </a:r>
          </a:p>
          <a:p>
            <a:pPr algn="just"/>
            <a:r>
              <a:rPr lang="en-US" sz="2000" dirty="0">
                <a:solidFill>
                  <a:srgbClr val="002060"/>
                </a:solidFill>
                <a:latin typeface="Times New Roman" panose="02020603050405020304" pitchFamily="18" charset="0"/>
                <a:cs typeface="Times New Roman" panose="02020603050405020304" pitchFamily="18" charset="0"/>
              </a:rPr>
              <a:t>After preprocessing, each algorithm follows a specific path: LSA and NMF require a set number of topics, LDA determines it automatically, and BERT Topic identifies topics without input. E</a:t>
            </a:r>
          </a:p>
          <a:p>
            <a:pPr algn="just"/>
            <a:r>
              <a:rPr lang="en-US" sz="2000" dirty="0">
                <a:solidFill>
                  <a:srgbClr val="002060"/>
                </a:solidFill>
                <a:latin typeface="Times New Roman" panose="02020603050405020304" pitchFamily="18" charset="0"/>
                <a:cs typeface="Times New Roman" panose="02020603050405020304" pitchFamily="18" charset="0"/>
              </a:rPr>
              <a:t>valuation techniques assess topic quality, leading to a comparative analysis to determine the most effective method.</a:t>
            </a:r>
          </a:p>
        </p:txBody>
      </p:sp>
      <p:pic>
        <p:nvPicPr>
          <p:cNvPr id="4" name="Picture 3">
            <a:extLst>
              <a:ext uri="{FF2B5EF4-FFF2-40B4-BE49-F238E27FC236}">
                <a16:creationId xmlns:a16="http://schemas.microsoft.com/office/drawing/2014/main" id="{6C587D6E-7684-C70A-BE3B-81EA13CDBD87}"/>
              </a:ext>
            </a:extLst>
          </p:cNvPr>
          <p:cNvPicPr>
            <a:picLocks noChangeAspect="1"/>
          </p:cNvPicPr>
          <p:nvPr/>
        </p:nvPicPr>
        <p:blipFill>
          <a:blip r:embed="rId2"/>
          <a:stretch>
            <a:fillRect/>
          </a:stretch>
        </p:blipFill>
        <p:spPr>
          <a:xfrm>
            <a:off x="5948248" y="1997074"/>
            <a:ext cx="5335242" cy="3417889"/>
          </a:xfrm>
          <a:prstGeom prst="rect">
            <a:avLst/>
          </a:prstGeom>
        </p:spPr>
      </p:pic>
    </p:spTree>
    <p:extLst>
      <p:ext uri="{BB962C8B-B14F-4D97-AF65-F5344CB8AC3E}">
        <p14:creationId xmlns:p14="http://schemas.microsoft.com/office/powerpoint/2010/main" val="196293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Data Pre-Processing</a:t>
            </a:r>
            <a:endParaRPr/>
          </a:p>
        </p:txBody>
      </p:sp>
      <p:sp>
        <p:nvSpPr>
          <p:cNvPr id="102" name="Google Shape;102;p15"/>
          <p:cNvSpPr txBox="1">
            <a:spLocks noGrp="1"/>
          </p:cNvSpPr>
          <p:nvPr>
            <p:ph type="body" idx="1"/>
          </p:nvPr>
        </p:nvSpPr>
        <p:spPr>
          <a:xfrm>
            <a:off x="736600" y="1415562"/>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50000"/>
              </a:lnSpc>
              <a:spcBef>
                <a:spcPts val="0"/>
              </a:spcBef>
              <a:spcAft>
                <a:spcPts val="0"/>
              </a:spcAft>
              <a:buClr>
                <a:srgbClr val="002060"/>
              </a:buClr>
              <a:buSzPts val="2800"/>
              <a:buFont typeface="Wingdings" pitchFamily="2" charset="2"/>
              <a:buChar char="Ø"/>
            </a:pPr>
            <a:r>
              <a:rPr lang="en-US" sz="2200" b="1" dirty="0">
                <a:solidFill>
                  <a:srgbClr val="002060"/>
                </a:solidFill>
                <a:latin typeface="Times New Roman"/>
                <a:ea typeface="Times New Roman"/>
                <a:cs typeface="Times New Roman"/>
                <a:sym typeface="Times New Roman"/>
              </a:rPr>
              <a:t>Data Extraction: </a:t>
            </a:r>
            <a:r>
              <a:rPr lang="en-US" sz="2200" dirty="0">
                <a:solidFill>
                  <a:srgbClr val="002060"/>
                </a:solidFill>
                <a:latin typeface="Times New Roman"/>
                <a:ea typeface="Times New Roman"/>
                <a:cs typeface="Times New Roman"/>
                <a:sym typeface="Times New Roman"/>
              </a:rPr>
              <a:t>The code extracts URLs and content from a text file containing articles.</a:t>
            </a:r>
            <a:endParaRPr lang="en-US" sz="2200" dirty="0">
              <a:ea typeface="Times New Roman"/>
            </a:endParaRPr>
          </a:p>
          <a:p>
            <a:pPr lvl="0" indent="-457200" algn="just" rtl="0">
              <a:lnSpc>
                <a:spcPct val="150000"/>
              </a:lnSpc>
              <a:spcBef>
                <a:spcPts val="0"/>
              </a:spcBef>
              <a:spcAft>
                <a:spcPts val="0"/>
              </a:spcAft>
              <a:buClr>
                <a:srgbClr val="002060"/>
              </a:buClr>
              <a:buSzPts val="2800"/>
              <a:buFont typeface="Wingdings" pitchFamily="2" charset="2"/>
              <a:buChar char="Ø"/>
            </a:pPr>
            <a:r>
              <a:rPr lang="en-US" sz="2200" b="1" dirty="0">
                <a:solidFill>
                  <a:srgbClr val="002060"/>
                </a:solidFill>
                <a:latin typeface="Times New Roman"/>
                <a:ea typeface="Times New Roman"/>
                <a:cs typeface="Times New Roman"/>
                <a:sym typeface="Times New Roman"/>
              </a:rPr>
              <a:t>URL Parsing and Content Structuring: </a:t>
            </a:r>
            <a:r>
              <a:rPr lang="en-US" sz="2200" dirty="0">
                <a:solidFill>
                  <a:srgbClr val="002060"/>
                </a:solidFill>
                <a:latin typeface="Times New Roman"/>
                <a:ea typeface="Times New Roman"/>
                <a:cs typeface="Times New Roman"/>
                <a:sym typeface="Times New Roman"/>
              </a:rPr>
              <a:t>Extracting dates, news categories, and headlines from URLs, enabling structured data organization and facilitating chronological, categorical, and concise representation of the content.</a:t>
            </a:r>
            <a:endParaRPr sz="2200" dirty="0"/>
          </a:p>
        </p:txBody>
      </p:sp>
      <p:pic>
        <p:nvPicPr>
          <p:cNvPr id="3" name="Picture 2">
            <a:extLst>
              <a:ext uri="{FF2B5EF4-FFF2-40B4-BE49-F238E27FC236}">
                <a16:creationId xmlns:a16="http://schemas.microsoft.com/office/drawing/2014/main" id="{3B41B148-0909-E7C2-1563-E35CBEEE2D7F}"/>
              </a:ext>
            </a:extLst>
          </p:cNvPr>
          <p:cNvPicPr>
            <a:picLocks noChangeAspect="1"/>
          </p:cNvPicPr>
          <p:nvPr/>
        </p:nvPicPr>
        <p:blipFill>
          <a:blip r:embed="rId3"/>
          <a:stretch>
            <a:fillRect/>
          </a:stretch>
        </p:blipFill>
        <p:spPr>
          <a:xfrm>
            <a:off x="1318882" y="4109157"/>
            <a:ext cx="9351035" cy="904938"/>
          </a:xfrm>
          <a:prstGeom prst="rect">
            <a:avLst/>
          </a:prstGeom>
        </p:spPr>
      </p:pic>
      <p:sp>
        <p:nvSpPr>
          <p:cNvPr id="2" name="TextBox 1">
            <a:extLst>
              <a:ext uri="{FF2B5EF4-FFF2-40B4-BE49-F238E27FC236}">
                <a16:creationId xmlns:a16="http://schemas.microsoft.com/office/drawing/2014/main" id="{8719E590-D45B-D205-C3C3-3E03A2CD55F2}"/>
              </a:ext>
            </a:extLst>
          </p:cNvPr>
          <p:cNvSpPr txBox="1"/>
          <p:nvPr/>
        </p:nvSpPr>
        <p:spPr>
          <a:xfrm>
            <a:off x="4487917" y="5134661"/>
            <a:ext cx="2412840" cy="307777"/>
          </a:xfrm>
          <a:prstGeom prst="rect">
            <a:avLst/>
          </a:prstGeom>
          <a:noFill/>
        </p:spPr>
        <p:txBody>
          <a:bodyPr wrap="none" rtlCol="0">
            <a:spAutoFit/>
          </a:bodyPr>
          <a:lstStyle/>
          <a:p>
            <a:r>
              <a:rPr lang="en-US" dirty="0">
                <a:solidFill>
                  <a:srgbClr val="002060"/>
                </a:solidFill>
                <a:latin typeface="Times New Roman" panose="02020603050405020304" pitchFamily="18" charset="0"/>
                <a:cs typeface="Times New Roman" panose="02020603050405020304" pitchFamily="18" charset="0"/>
              </a:rPr>
              <a:t>Text file converted to CSV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Data Pre-Processing</a:t>
            </a:r>
            <a:endParaRPr/>
          </a:p>
        </p:txBody>
      </p:sp>
      <p:sp>
        <p:nvSpPr>
          <p:cNvPr id="108" name="Google Shape;108;p16"/>
          <p:cNvSpPr txBox="1">
            <a:spLocks noGrp="1"/>
          </p:cNvSpPr>
          <p:nvPr>
            <p:ph type="body" idx="1"/>
          </p:nvPr>
        </p:nvSpPr>
        <p:spPr>
          <a:xfrm>
            <a:off x="838200" y="1825625"/>
            <a:ext cx="6522156" cy="4351338"/>
          </a:xfrm>
          <a:prstGeom prst="rect">
            <a:avLst/>
          </a:prstGeom>
          <a:noFill/>
          <a:ln>
            <a:noFill/>
          </a:ln>
        </p:spPr>
        <p:txBody>
          <a:bodyPr spcFirstLastPara="1" wrap="square" lIns="91425" tIns="45700" rIns="91425" bIns="45700" anchor="t" anchorCtr="0">
            <a:normAutofit fontScale="77500" lnSpcReduction="20000"/>
          </a:bodyPr>
          <a:lstStyle/>
          <a:p>
            <a:pPr lvl="0" indent="-457200" algn="just" rtl="0">
              <a:lnSpc>
                <a:spcPct val="160000"/>
              </a:lnSpc>
              <a:spcBef>
                <a:spcPts val="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Data Organization: </a:t>
            </a:r>
            <a:r>
              <a:rPr lang="en-US" dirty="0">
                <a:solidFill>
                  <a:srgbClr val="002060"/>
                </a:solidFill>
                <a:latin typeface="Times New Roman"/>
                <a:ea typeface="Times New Roman"/>
                <a:cs typeface="Times New Roman"/>
                <a:sym typeface="Times New Roman"/>
              </a:rPr>
              <a:t>The extracted information is structured into a </a:t>
            </a:r>
            <a:r>
              <a:rPr lang="en-US" dirty="0" err="1">
                <a:solidFill>
                  <a:srgbClr val="002060"/>
                </a:solidFill>
                <a:latin typeface="Times New Roman"/>
                <a:ea typeface="Times New Roman"/>
                <a:cs typeface="Times New Roman"/>
                <a:sym typeface="Times New Roman"/>
              </a:rPr>
              <a:t>DataFrame</a:t>
            </a:r>
            <a:r>
              <a:rPr lang="en-US" dirty="0">
                <a:solidFill>
                  <a:srgbClr val="002060"/>
                </a:solidFill>
                <a:latin typeface="Times New Roman"/>
                <a:ea typeface="Times New Roman"/>
                <a:cs typeface="Times New Roman"/>
                <a:sym typeface="Times New Roman"/>
              </a:rPr>
              <a:t> for efficient handling.</a:t>
            </a:r>
            <a:endParaRPr dirty="0"/>
          </a:p>
          <a:p>
            <a:pPr lvl="0" indent="-457200" algn="just" rtl="0">
              <a:lnSpc>
                <a:spcPct val="160000"/>
              </a:lnSpc>
              <a:spcBef>
                <a:spcPts val="100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Data Analysis Possibilities: </a:t>
            </a:r>
            <a:r>
              <a:rPr lang="en-US" dirty="0">
                <a:solidFill>
                  <a:srgbClr val="002060"/>
                </a:solidFill>
                <a:latin typeface="Times New Roman"/>
                <a:ea typeface="Times New Roman"/>
                <a:cs typeface="Times New Roman"/>
                <a:sym typeface="Times New Roman"/>
              </a:rPr>
              <a:t>The </a:t>
            </a:r>
            <a:r>
              <a:rPr lang="en-US" dirty="0" err="1">
                <a:solidFill>
                  <a:srgbClr val="002060"/>
                </a:solidFill>
                <a:latin typeface="Times New Roman"/>
                <a:ea typeface="Times New Roman"/>
                <a:cs typeface="Times New Roman"/>
                <a:sym typeface="Times New Roman"/>
              </a:rPr>
              <a:t>DataFrame</a:t>
            </a:r>
            <a:r>
              <a:rPr lang="en-US" dirty="0">
                <a:solidFill>
                  <a:srgbClr val="002060"/>
                </a:solidFill>
                <a:latin typeface="Times New Roman"/>
                <a:ea typeface="Times New Roman"/>
                <a:cs typeface="Times New Roman"/>
                <a:sym typeface="Times New Roman"/>
              </a:rPr>
              <a:t> enables various analyses, such as trend analysis over time and category-wise content analysis.</a:t>
            </a:r>
            <a:endParaRPr dirty="0"/>
          </a:p>
          <a:p>
            <a:pPr lvl="0" indent="-457200" algn="just" rtl="0">
              <a:lnSpc>
                <a:spcPct val="160000"/>
              </a:lnSpc>
              <a:spcBef>
                <a:spcPts val="100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Text Preprocessing: </a:t>
            </a:r>
            <a:r>
              <a:rPr lang="en-US" dirty="0">
                <a:solidFill>
                  <a:srgbClr val="002060"/>
                </a:solidFill>
                <a:latin typeface="Times New Roman"/>
                <a:ea typeface="Times New Roman"/>
                <a:cs typeface="Times New Roman"/>
                <a:sym typeface="Times New Roman"/>
              </a:rPr>
              <a:t>NLTK </a:t>
            </a:r>
            <a:r>
              <a:rPr lang="en-US" dirty="0" err="1">
                <a:solidFill>
                  <a:srgbClr val="002060"/>
                </a:solidFill>
                <a:latin typeface="Times New Roman"/>
                <a:ea typeface="Times New Roman"/>
                <a:cs typeface="Times New Roman"/>
                <a:sym typeface="Times New Roman"/>
              </a:rPr>
              <a:t>stopwords</a:t>
            </a:r>
            <a:r>
              <a:rPr lang="en-US" dirty="0">
                <a:solidFill>
                  <a:srgbClr val="002060"/>
                </a:solidFill>
                <a:latin typeface="Times New Roman"/>
                <a:ea typeface="Times New Roman"/>
                <a:cs typeface="Times New Roman"/>
                <a:sym typeface="Times New Roman"/>
              </a:rPr>
              <a:t> are used to remove irrelevant words from the content.</a:t>
            </a:r>
          </a:p>
          <a:p>
            <a:pPr lvl="0" indent="-457200" algn="just" rtl="0">
              <a:lnSpc>
                <a:spcPct val="160000"/>
              </a:lnSpc>
              <a:spcBef>
                <a:spcPts val="1000"/>
              </a:spcBef>
              <a:spcAft>
                <a:spcPts val="0"/>
              </a:spcAft>
              <a:buClr>
                <a:srgbClr val="002060"/>
              </a:buClr>
              <a:buSzPts val="2800"/>
              <a:buFont typeface="Wingdings" pitchFamily="2" charset="2"/>
              <a:buChar char="Ø"/>
            </a:pPr>
            <a:endParaRPr dirty="0"/>
          </a:p>
          <a:p>
            <a:pPr marL="228600" lvl="0" indent="-50800" algn="l" rtl="0">
              <a:lnSpc>
                <a:spcPct val="90000"/>
              </a:lnSpc>
              <a:spcBef>
                <a:spcPts val="1000"/>
              </a:spcBef>
              <a:spcAft>
                <a:spcPts val="0"/>
              </a:spcAft>
              <a:buClr>
                <a:schemeClr val="dk1"/>
              </a:buClr>
              <a:buSzPts val="2800"/>
              <a:buNone/>
            </a:pPr>
            <a:endParaRPr dirty="0">
              <a:solidFill>
                <a:srgbClr val="002060"/>
              </a:solidFill>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4BC9C3CE-484A-1CAB-E69C-3E733F997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877" y="1825625"/>
            <a:ext cx="3586257" cy="357962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FE7EE1-1581-BA59-3912-2344D51A283F}"/>
              </a:ext>
            </a:extLst>
          </p:cNvPr>
          <p:cNvSpPr txBox="1"/>
          <p:nvPr/>
        </p:nvSpPr>
        <p:spPr>
          <a:xfrm>
            <a:off x="8157373" y="5633545"/>
            <a:ext cx="3065263" cy="307777"/>
          </a:xfrm>
          <a:prstGeom prst="rect">
            <a:avLst/>
          </a:prstGeom>
          <a:noFill/>
        </p:spPr>
        <p:txBody>
          <a:bodyPr wrap="none" rtlCol="0">
            <a:spAutoFit/>
          </a:bodyPr>
          <a:lstStyle/>
          <a:p>
            <a:r>
              <a:rPr lang="en-US" dirty="0">
                <a:solidFill>
                  <a:srgbClr val="002060"/>
                </a:solidFill>
                <a:latin typeface="Times New Roman" panose="02020603050405020304" pitchFamily="18" charset="0"/>
                <a:cs typeface="Times New Roman" panose="02020603050405020304" pitchFamily="18" charset="0"/>
              </a:rPr>
              <a:t>Top 10 Most Frequent News Categories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Data Pre-Processing</a:t>
            </a:r>
            <a:endParaRPr/>
          </a:p>
        </p:txBody>
      </p:sp>
      <p:sp>
        <p:nvSpPr>
          <p:cNvPr id="114" name="Google Shape;114;p17"/>
          <p:cNvSpPr txBox="1">
            <a:spLocks noGrp="1"/>
          </p:cNvSpPr>
          <p:nvPr>
            <p:ph type="body" idx="1"/>
          </p:nvPr>
        </p:nvSpPr>
        <p:spPr>
          <a:xfrm>
            <a:off x="464206" y="1518721"/>
            <a:ext cx="5439883" cy="4667250"/>
          </a:xfrm>
          <a:prstGeom prst="rect">
            <a:avLst/>
          </a:prstGeom>
          <a:noFill/>
          <a:ln>
            <a:noFill/>
          </a:ln>
        </p:spPr>
        <p:txBody>
          <a:bodyPr spcFirstLastPara="1" wrap="square" lIns="91425" tIns="45700" rIns="91425" bIns="45700" anchor="t" anchorCtr="0">
            <a:noAutofit/>
          </a:bodyPr>
          <a:lstStyle/>
          <a:p>
            <a:pPr lvl="0" indent="-457200" algn="just" rtl="0">
              <a:lnSpc>
                <a:spcPct val="150000"/>
              </a:lnSpc>
              <a:spcBef>
                <a:spcPts val="0"/>
              </a:spcBef>
              <a:spcAft>
                <a:spcPts val="0"/>
              </a:spcAft>
              <a:buClr>
                <a:srgbClr val="002060"/>
              </a:buClr>
              <a:buSzPct val="100000"/>
              <a:buFont typeface="Wingdings" pitchFamily="2" charset="2"/>
              <a:buChar char="Ø"/>
            </a:pPr>
            <a:r>
              <a:rPr lang="en-US" sz="2000" b="1" dirty="0">
                <a:solidFill>
                  <a:srgbClr val="002060"/>
                </a:solidFill>
                <a:latin typeface="Times New Roman"/>
                <a:ea typeface="Times New Roman"/>
                <a:cs typeface="Times New Roman"/>
                <a:sym typeface="Times New Roman"/>
              </a:rPr>
              <a:t>Visualization Potential: </a:t>
            </a:r>
            <a:r>
              <a:rPr lang="en-US" sz="2000" dirty="0">
                <a:solidFill>
                  <a:srgbClr val="002060"/>
                </a:solidFill>
                <a:latin typeface="Times New Roman"/>
                <a:ea typeface="Times New Roman"/>
                <a:cs typeface="Times New Roman"/>
                <a:sym typeface="Times New Roman"/>
              </a:rPr>
              <a:t>The extracted data can be visualized using matplotlib and seaborn for insights and presentation purposes.</a:t>
            </a:r>
            <a:endParaRPr sz="2000" dirty="0"/>
          </a:p>
          <a:p>
            <a:pPr lvl="0" indent="-457200" algn="just" rtl="0">
              <a:lnSpc>
                <a:spcPct val="150000"/>
              </a:lnSpc>
              <a:spcBef>
                <a:spcPts val="1000"/>
              </a:spcBef>
              <a:spcAft>
                <a:spcPts val="0"/>
              </a:spcAft>
              <a:buClr>
                <a:srgbClr val="002060"/>
              </a:buClr>
              <a:buSzPct val="100000"/>
              <a:buFont typeface="Wingdings" pitchFamily="2" charset="2"/>
              <a:buChar char="Ø"/>
            </a:pPr>
            <a:r>
              <a:rPr lang="en-US" sz="2000" b="1" dirty="0">
                <a:solidFill>
                  <a:srgbClr val="002060"/>
                </a:solidFill>
                <a:latin typeface="Times New Roman"/>
                <a:ea typeface="Times New Roman"/>
                <a:cs typeface="Times New Roman"/>
                <a:sym typeface="Times New Roman"/>
              </a:rPr>
              <a:t>Application Scenarios: </a:t>
            </a:r>
            <a:r>
              <a:rPr lang="en-US" sz="2000" dirty="0">
                <a:solidFill>
                  <a:srgbClr val="002060"/>
                </a:solidFill>
                <a:latin typeface="Times New Roman"/>
                <a:ea typeface="Times New Roman"/>
                <a:cs typeface="Times New Roman"/>
                <a:sym typeface="Times New Roman"/>
              </a:rPr>
              <a:t>The code can be applied to analyze news trends, identify popular categories, and extract key information from articles.</a:t>
            </a:r>
            <a:endParaRPr sz="2000" dirty="0"/>
          </a:p>
          <a:p>
            <a:pPr lvl="0" indent="-457200" algn="just" rtl="0">
              <a:lnSpc>
                <a:spcPct val="150000"/>
              </a:lnSpc>
              <a:spcBef>
                <a:spcPts val="1000"/>
              </a:spcBef>
              <a:spcAft>
                <a:spcPts val="0"/>
              </a:spcAft>
              <a:buClr>
                <a:srgbClr val="002060"/>
              </a:buClr>
              <a:buSzPct val="100000"/>
              <a:buFont typeface="Wingdings" pitchFamily="2" charset="2"/>
              <a:buChar char="Ø"/>
            </a:pPr>
            <a:r>
              <a:rPr lang="en-US" sz="2000" b="1" dirty="0">
                <a:solidFill>
                  <a:srgbClr val="002060"/>
                </a:solidFill>
                <a:latin typeface="Times New Roman"/>
                <a:ea typeface="Times New Roman"/>
                <a:cs typeface="Times New Roman"/>
                <a:sym typeface="Times New Roman"/>
              </a:rPr>
              <a:t>Flexibility and Scalability: </a:t>
            </a:r>
            <a:r>
              <a:rPr lang="en-US" sz="2000" dirty="0">
                <a:solidFill>
                  <a:srgbClr val="002060"/>
                </a:solidFill>
                <a:latin typeface="Times New Roman"/>
                <a:ea typeface="Times New Roman"/>
                <a:cs typeface="Times New Roman"/>
                <a:sym typeface="Times New Roman"/>
              </a:rPr>
              <a:t>The code can be adapted and scaled to handle larger datasets and perform more complex analyses.</a:t>
            </a:r>
            <a:endParaRPr sz="2000" dirty="0"/>
          </a:p>
          <a:p>
            <a:pPr marL="228600" lvl="0" indent="-64135" algn="l" rtl="0">
              <a:lnSpc>
                <a:spcPct val="150000"/>
              </a:lnSpc>
              <a:spcBef>
                <a:spcPts val="1000"/>
              </a:spcBef>
              <a:spcAft>
                <a:spcPts val="0"/>
              </a:spcAft>
              <a:buClr>
                <a:schemeClr val="dk1"/>
              </a:buClr>
              <a:buSzPct val="100000"/>
              <a:buNone/>
            </a:pPr>
            <a:endParaRPr sz="2000" dirty="0">
              <a:solidFill>
                <a:srgbClr val="002060"/>
              </a:solidFill>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1DAF4FB0-3CB1-A210-33AA-E597CC6DE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28051"/>
            <a:ext cx="5631794" cy="4820557"/>
          </a:xfrm>
          <a:prstGeom prst="rect">
            <a:avLst/>
          </a:prstGeom>
          <a:noFill/>
          <a:ln w="2222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216067-01F6-7606-6CBD-181CD0E7C61C}"/>
              </a:ext>
            </a:extLst>
          </p:cNvPr>
          <p:cNvSpPr txBox="1"/>
          <p:nvPr/>
        </p:nvSpPr>
        <p:spPr>
          <a:xfrm>
            <a:off x="7535917" y="6367111"/>
            <a:ext cx="3020379" cy="307777"/>
          </a:xfrm>
          <a:prstGeom prst="rect">
            <a:avLst/>
          </a:prstGeom>
          <a:noFill/>
        </p:spPr>
        <p:txBody>
          <a:bodyPr wrap="none" rtlCol="0">
            <a:spAutoFit/>
          </a:bodyPr>
          <a:lstStyle/>
          <a:p>
            <a:r>
              <a:rPr lang="en-US" dirty="0">
                <a:solidFill>
                  <a:srgbClr val="002060"/>
                </a:solidFill>
                <a:latin typeface="Times New Roman" panose="02020603050405020304" pitchFamily="18" charset="0"/>
                <a:cs typeface="Times New Roman" panose="02020603050405020304" pitchFamily="18" charset="0"/>
              </a:rPr>
              <a:t>Count of articles in each news category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NMF(Nonnegative matrix factorization)</a:t>
            </a:r>
            <a:endParaRPr b="1"/>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50000"/>
              </a:lnSpc>
              <a:spcBef>
                <a:spcPts val="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Modelling with </a:t>
            </a:r>
            <a:r>
              <a:rPr lang="en-US" b="1" dirty="0" err="1">
                <a:solidFill>
                  <a:srgbClr val="002060"/>
                </a:solidFill>
                <a:latin typeface="Times New Roman"/>
                <a:ea typeface="Times New Roman"/>
                <a:cs typeface="Times New Roman"/>
                <a:sym typeface="Times New Roman"/>
              </a:rPr>
              <a:t>nmf</a:t>
            </a:r>
            <a:r>
              <a:rPr lang="en-US" b="1" dirty="0">
                <a:solidFill>
                  <a:srgbClr val="002060"/>
                </a:solidFill>
                <a:latin typeface="Times New Roman"/>
                <a:ea typeface="Times New Roman"/>
                <a:cs typeface="Times New Roman"/>
                <a:sym typeface="Times New Roman"/>
              </a:rPr>
              <a:t>: </a:t>
            </a:r>
            <a:r>
              <a:rPr lang="en-US" dirty="0">
                <a:solidFill>
                  <a:srgbClr val="002060"/>
                </a:solidFill>
                <a:latin typeface="Times New Roman"/>
                <a:ea typeface="Times New Roman"/>
                <a:cs typeface="Times New Roman"/>
                <a:sym typeface="Times New Roman"/>
              </a:rPr>
              <a:t>By applying NMF to a TF-IDF matrix generated from the text data, latent topics within the corpus are discovered, aiding in uncovering underlying themes and patterns.</a:t>
            </a:r>
            <a:endParaRPr dirty="0"/>
          </a:p>
          <a:p>
            <a:pPr lvl="0" indent="-457200" algn="just" rtl="0">
              <a:lnSpc>
                <a:spcPct val="150000"/>
              </a:lnSpc>
              <a:spcBef>
                <a:spcPts val="100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Visualization of the </a:t>
            </a:r>
            <a:r>
              <a:rPr lang="en-US" b="1" dirty="0" err="1">
                <a:solidFill>
                  <a:srgbClr val="002060"/>
                </a:solidFill>
                <a:latin typeface="Times New Roman"/>
                <a:ea typeface="Times New Roman"/>
                <a:cs typeface="Times New Roman"/>
                <a:sym typeface="Times New Roman"/>
              </a:rPr>
              <a:t>topics:</a:t>
            </a:r>
            <a:r>
              <a:rPr lang="en-US" dirty="0" err="1">
                <a:solidFill>
                  <a:srgbClr val="002060"/>
                </a:solidFill>
                <a:latin typeface="Times New Roman"/>
                <a:ea typeface="Times New Roman"/>
                <a:cs typeface="Times New Roman"/>
                <a:sym typeface="Times New Roman"/>
              </a:rPr>
              <a:t>This</a:t>
            </a:r>
            <a:r>
              <a:rPr lang="en-US" dirty="0">
                <a:solidFill>
                  <a:srgbClr val="002060"/>
                </a:solidFill>
                <a:latin typeface="Times New Roman"/>
                <a:ea typeface="Times New Roman"/>
                <a:cs typeface="Times New Roman"/>
                <a:sym typeface="Times New Roman"/>
              </a:rPr>
              <a:t> visualization of topics allows for a clear understanding of the main themes present in the text data, aiding in interpretation and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b="1">
              <a:solidFill>
                <a:srgbClr val="002060"/>
              </a:solidFill>
              <a:latin typeface="Times New Roman"/>
              <a:ea typeface="Times New Roman"/>
              <a:cs typeface="Times New Roman"/>
              <a:sym typeface="Times New Roman"/>
            </a:endParaRPr>
          </a:p>
          <a:p>
            <a:pPr marL="0" lvl="0" indent="0" algn="l" rtl="0">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NMF(Nonnegative matrix factorization)</a:t>
            </a:r>
            <a:endParaRPr b="1"/>
          </a:p>
          <a:p>
            <a:pPr marL="0" lvl="0" indent="0" algn="l" rtl="0">
              <a:spcBef>
                <a:spcPts val="0"/>
              </a:spcBef>
              <a:spcAft>
                <a:spcPts val="0"/>
              </a:spcAft>
              <a:buNone/>
            </a:pPr>
            <a:endParaRPr/>
          </a:p>
        </p:txBody>
      </p:sp>
      <p:sp>
        <p:nvSpPr>
          <p:cNvPr id="127" name="Google Shape;127;p19"/>
          <p:cNvSpPr txBox="1"/>
          <p:nvPr/>
        </p:nvSpPr>
        <p:spPr>
          <a:xfrm>
            <a:off x="838200" y="5135922"/>
            <a:ext cx="5196000" cy="147728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u="none" strike="noStrike" cap="none" dirty="0">
                <a:solidFill>
                  <a:srgbClr val="002060"/>
                </a:solidFill>
                <a:latin typeface="Times New Roman" panose="02020603050405020304" pitchFamily="18" charset="0"/>
                <a:cs typeface="Times New Roman" panose="02020603050405020304" pitchFamily="18" charset="0"/>
                <a:sym typeface="Arial"/>
              </a:rPr>
              <a:t>Word Cloud Visualization: </a:t>
            </a:r>
            <a:r>
              <a:rPr lang="en-US" sz="1800" dirty="0">
                <a:solidFill>
                  <a:srgbClr val="002060"/>
                </a:solidFill>
                <a:latin typeface="Times New Roman" panose="02020603050405020304" pitchFamily="18" charset="0"/>
                <a:cs typeface="Times New Roman" panose="02020603050405020304" pitchFamily="18" charset="0"/>
              </a:rPr>
              <a:t>This code efficiently generates word clouds, offering a visual representation of the most prominent terms within each topic, aiding in topic interpretation and understanding.</a:t>
            </a:r>
            <a:r>
              <a:rPr lang="en-US" sz="1800" b="0" i="0" u="none" strike="noStrike" cap="none" dirty="0">
                <a:solidFill>
                  <a:srgbClr val="002060"/>
                </a:solidFill>
                <a:latin typeface="Times New Roman" panose="02020603050405020304" pitchFamily="18" charset="0"/>
                <a:cs typeface="Times New Roman" panose="02020603050405020304" pitchFamily="18" charset="0"/>
                <a:sym typeface="Arial"/>
              </a:rPr>
              <a:t>.</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1800" dirty="0">
              <a:solidFill>
                <a:srgbClr val="002060"/>
              </a:solidFill>
              <a:latin typeface="Arial"/>
              <a:ea typeface="Arial"/>
              <a:cs typeface="Arial"/>
              <a:sym typeface="Arial"/>
            </a:endParaRPr>
          </a:p>
        </p:txBody>
      </p:sp>
      <p:sp>
        <p:nvSpPr>
          <p:cNvPr id="128" name="Google Shape;128;p19"/>
          <p:cNvSpPr txBox="1"/>
          <p:nvPr/>
        </p:nvSpPr>
        <p:spPr>
          <a:xfrm>
            <a:off x="6577800" y="5135922"/>
            <a:ext cx="4955628" cy="147728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rPr>
              <a:t>Stacked Area Chart</a:t>
            </a:r>
            <a:r>
              <a:rPr lang="en-US" sz="1800" b="1" dirty="0">
                <a:solidFill>
                  <a:srgbClr val="002060"/>
                </a:solidFill>
                <a:latin typeface="Times New Roman" panose="02020603050405020304" pitchFamily="18" charset="0"/>
                <a:cs typeface="Times New Roman" panose="02020603050405020304" pitchFamily="18" charset="0"/>
                <a:sym typeface="Arial"/>
              </a:rPr>
              <a:t>: </a:t>
            </a:r>
            <a:r>
              <a:rPr lang="en-US" sz="1800" dirty="0">
                <a:solidFill>
                  <a:srgbClr val="002060"/>
                </a:solidFill>
                <a:latin typeface="Times New Roman" panose="02020603050405020304" pitchFamily="18" charset="0"/>
                <a:cs typeface="Times New Roman" panose="02020603050405020304" pitchFamily="18" charset="0"/>
              </a:rPr>
              <a:t>This code generates stacked area charts for each topic extracted by NMF, illustrating the distribution of word importance scores among the top words, facilitating insight into the significance of individual terms within topics.</a:t>
            </a:r>
            <a:endParaRPr dirty="0">
              <a:latin typeface="Times New Roman" panose="02020603050405020304" pitchFamily="18" charset="0"/>
              <a:cs typeface="Times New Roman" panose="02020603050405020304" pitchFamily="18" charset="0"/>
            </a:endParaRPr>
          </a:p>
        </p:txBody>
      </p:sp>
      <p:pic>
        <p:nvPicPr>
          <p:cNvPr id="129" name="Google Shape;129;p19"/>
          <p:cNvPicPr preferRelativeResize="0"/>
          <p:nvPr/>
        </p:nvPicPr>
        <p:blipFill>
          <a:blip r:embed="rId3">
            <a:alphaModFix/>
          </a:blip>
          <a:stretch>
            <a:fillRect/>
          </a:stretch>
        </p:blipFill>
        <p:spPr>
          <a:xfrm>
            <a:off x="838200" y="1825625"/>
            <a:ext cx="5196000" cy="3028275"/>
          </a:xfrm>
          <a:prstGeom prst="rect">
            <a:avLst/>
          </a:prstGeom>
          <a:solidFill>
            <a:schemeClr val="bg1"/>
          </a:solidFill>
          <a:ln w="22225">
            <a:solidFill>
              <a:schemeClr val="tx1"/>
            </a:solidFill>
          </a:ln>
        </p:spPr>
      </p:pic>
      <p:pic>
        <p:nvPicPr>
          <p:cNvPr id="130" name="Google Shape;130;p19"/>
          <p:cNvPicPr preferRelativeResize="0"/>
          <p:nvPr/>
        </p:nvPicPr>
        <p:blipFill>
          <a:blip r:embed="rId4">
            <a:alphaModFix/>
          </a:blip>
          <a:stretch>
            <a:fillRect/>
          </a:stretch>
        </p:blipFill>
        <p:spPr>
          <a:xfrm>
            <a:off x="6577800" y="1825625"/>
            <a:ext cx="4870587" cy="3028275"/>
          </a:xfrm>
          <a:prstGeom prst="rect">
            <a:avLst/>
          </a:prstGeom>
          <a:noFill/>
          <a:ln w="2222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LSA (Latent Scemantic Analysis)</a:t>
            </a:r>
            <a:endParaRPr/>
          </a:p>
        </p:txBody>
      </p:sp>
      <p:sp>
        <p:nvSpPr>
          <p:cNvPr id="136" name="Google Shape;13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50000"/>
              </a:lnSpc>
              <a:spcBef>
                <a:spcPts val="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TF-IDF Vectorization: </a:t>
            </a:r>
            <a:r>
              <a:rPr lang="en-US" dirty="0">
                <a:solidFill>
                  <a:srgbClr val="002060"/>
                </a:solidFill>
                <a:latin typeface="Times New Roman"/>
                <a:ea typeface="Times New Roman"/>
                <a:cs typeface="Times New Roman"/>
                <a:sym typeface="Times New Roman"/>
              </a:rPr>
              <a:t>Text is vectorized using TF-IDF (Term Frequency-Inverse Document Frequency) vectorization to represent its importance in each document.</a:t>
            </a:r>
            <a:endParaRPr dirty="0"/>
          </a:p>
          <a:p>
            <a:pPr lvl="0" indent="-457200" algn="just" rtl="0">
              <a:lnSpc>
                <a:spcPct val="150000"/>
              </a:lnSpc>
              <a:spcBef>
                <a:spcPts val="1000"/>
              </a:spcBef>
              <a:spcAft>
                <a:spcPts val="0"/>
              </a:spcAft>
              <a:buClr>
                <a:srgbClr val="002060"/>
              </a:buClr>
              <a:buSzPts val="2800"/>
              <a:buFont typeface="Wingdings" pitchFamily="2" charset="2"/>
              <a:buChar char="Ø"/>
            </a:pPr>
            <a:r>
              <a:rPr lang="en-US" b="1" dirty="0">
                <a:solidFill>
                  <a:srgbClr val="002060"/>
                </a:solidFill>
                <a:latin typeface="Times New Roman"/>
                <a:ea typeface="Times New Roman"/>
                <a:cs typeface="Times New Roman"/>
                <a:sym typeface="Times New Roman"/>
              </a:rPr>
              <a:t>Topic </a:t>
            </a:r>
            <a:r>
              <a:rPr lang="en-US" b="1" dirty="0" err="1">
                <a:solidFill>
                  <a:srgbClr val="002060"/>
                </a:solidFill>
                <a:latin typeface="Times New Roman"/>
                <a:ea typeface="Times New Roman"/>
                <a:cs typeface="Times New Roman"/>
                <a:sym typeface="Times New Roman"/>
              </a:rPr>
              <a:t>Modeling:</a:t>
            </a:r>
            <a:r>
              <a:rPr lang="en-US" dirty="0" err="1">
                <a:solidFill>
                  <a:srgbClr val="002060"/>
                </a:solidFill>
                <a:latin typeface="Times New Roman"/>
                <a:ea typeface="Times New Roman"/>
                <a:cs typeface="Times New Roman"/>
                <a:sym typeface="Times New Roman"/>
              </a:rPr>
              <a:t>LSA</a:t>
            </a:r>
            <a:r>
              <a:rPr lang="en-US" dirty="0">
                <a:solidFill>
                  <a:srgbClr val="002060"/>
                </a:solidFill>
                <a:latin typeface="Times New Roman"/>
                <a:ea typeface="Times New Roman"/>
                <a:cs typeface="Times New Roman"/>
                <a:sym typeface="Times New Roman"/>
              </a:rPr>
              <a:t> is applied to the TF-IDF matrix to identify underlying topics in the corpus.</a:t>
            </a:r>
            <a:endParaRPr dirty="0"/>
          </a:p>
          <a:p>
            <a:pPr marL="0" lvl="0" indent="0" algn="l" rtl="0">
              <a:lnSpc>
                <a:spcPct val="90000"/>
              </a:lnSpc>
              <a:spcBef>
                <a:spcPts val="1000"/>
              </a:spcBef>
              <a:spcAft>
                <a:spcPts val="0"/>
              </a:spcAft>
              <a:buClr>
                <a:schemeClr val="dk1"/>
              </a:buClr>
              <a:buSzPts val="2800"/>
              <a:buNone/>
            </a:pPr>
            <a:endParaRPr dirty="0">
              <a:solidFill>
                <a:srgbClr val="00206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4997</TotalTime>
  <Words>849</Words>
  <Application>Microsoft Macintosh PowerPoint</Application>
  <PresentationFormat>Widescreen</PresentationFormat>
  <Paragraphs>62</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Play</vt:lpstr>
      <vt:lpstr>Times New Roman</vt:lpstr>
      <vt:lpstr>Wingdings</vt:lpstr>
      <vt:lpstr>Office Theme</vt:lpstr>
      <vt:lpstr>Topic Modeling On New York Times Articles</vt:lpstr>
      <vt:lpstr>MODELS IMPLEMENTED</vt:lpstr>
      <vt:lpstr>Flow Diagram Of Methodologies Used</vt:lpstr>
      <vt:lpstr>Data Pre-Processing</vt:lpstr>
      <vt:lpstr>Data Pre-Processing</vt:lpstr>
      <vt:lpstr>Data Pre-Processing</vt:lpstr>
      <vt:lpstr>NMF(Nonnegative matrix factorization)</vt:lpstr>
      <vt:lpstr> NMF(Nonnegative matrix factorization) </vt:lpstr>
      <vt:lpstr>LSA (Latent Scemantic Analysis)</vt:lpstr>
      <vt:lpstr>LSA (Latent Scemantic Analysis)</vt:lpstr>
      <vt:lpstr>LSA (Latent Scemantic Analysis)</vt:lpstr>
      <vt:lpstr>LDA (Linear discriminant analysis) </vt:lpstr>
      <vt:lpstr>LDA (Linear discriminant analysis) </vt:lpstr>
      <vt:lpstr>LDA (Linear discriminant analysis) </vt:lpstr>
      <vt:lpstr>BERTopic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On New York Times Articles</dc:title>
  <cp:lastModifiedBy>Shukla, Vinisha Vimal Kumar (UMKC-Student)</cp:lastModifiedBy>
  <cp:revision>3</cp:revision>
  <dcterms:modified xsi:type="dcterms:W3CDTF">2024-05-04T04:04:13Z</dcterms:modified>
</cp:coreProperties>
</file>