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313" r:id="rId4"/>
    <p:sldId id="357" r:id="rId5"/>
    <p:sldId id="364" r:id="rId6"/>
    <p:sldId id="361" r:id="rId7"/>
    <p:sldId id="362" r:id="rId8"/>
    <p:sldId id="365" r:id="rId9"/>
    <p:sldId id="366" r:id="rId10"/>
    <p:sldId id="367" r:id="rId11"/>
    <p:sldId id="368" r:id="rId12"/>
    <p:sldId id="369" r:id="rId13"/>
    <p:sldId id="370" r:id="rId14"/>
    <p:sldId id="337" r:id="rId15"/>
    <p:sldId id="339" r:id="rId16"/>
    <p:sldId id="311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"Hello World“ </a:t>
            </a:r>
            <a:r>
              <a:rPr lang="en-IN" dirty="0" smtClean="0">
                <a:effectLst/>
              </a:rPr>
              <a:t>str</a:t>
            </a:r>
            <a:endParaRPr lang="en-I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20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dirty="0" smtClean="0">
                <a:effectLst/>
              </a:rPr>
              <a:t>int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20.5 </a:t>
            </a:r>
            <a:r>
              <a:rPr lang="en-IN" dirty="0" smtClean="0">
                <a:effectLst/>
              </a:rPr>
              <a:t>float</a:t>
            </a:r>
            <a:endParaRPr lang="en-I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1j </a:t>
            </a:r>
            <a:r>
              <a:rPr lang="en-IN" dirty="0" smtClean="0">
                <a:effectLst/>
              </a:rPr>
              <a:t>complex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["apple", "banana", "cherry"] </a:t>
            </a:r>
            <a:r>
              <a:rPr lang="en-IN" dirty="0" smtClean="0">
                <a:effectLst/>
              </a:rPr>
              <a:t>list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("apple", "banana", "cherry") </a:t>
            </a:r>
            <a:r>
              <a:rPr lang="en-IN" dirty="0" smtClean="0">
                <a:effectLst/>
              </a:rPr>
              <a:t>tuple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range(6) </a:t>
            </a:r>
            <a:r>
              <a:rPr lang="en-IN" dirty="0" smtClean="0">
                <a:effectLst/>
              </a:rPr>
              <a:t>range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{"name" : "John", "age" : 36} </a:t>
            </a:r>
            <a:r>
              <a:rPr lang="en-IN" dirty="0" smtClean="0">
                <a:effectLst/>
              </a:rPr>
              <a:t>dict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{"apple", "banana", "cherry"} </a:t>
            </a:r>
            <a:r>
              <a:rPr lang="en-IN" dirty="0" smtClean="0">
                <a:effectLst/>
              </a:rPr>
              <a:t>set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frozenset({"apple", "banana", "cherry"}) </a:t>
            </a:r>
            <a:r>
              <a:rPr lang="en-IN" dirty="0" smtClean="0">
                <a:effectLst/>
              </a:rPr>
              <a:t>frozenset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True </a:t>
            </a:r>
            <a:r>
              <a:rPr lang="en-IN" dirty="0" smtClean="0">
                <a:effectLst/>
              </a:rPr>
              <a:t>bool</a:t>
            </a:r>
            <a:endParaRPr lang="en-I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None </a:t>
            </a:r>
            <a:r>
              <a:rPr lang="en-IN" dirty="0" smtClean="0">
                <a:effectLst/>
              </a:rPr>
              <a:t>NoneType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range(6) range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does not have a character data type, a single character is simply a string with a length of 1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is a sequence of single character string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Looping Through a String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x in "banana":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print(x)</a:t>
            </a:r>
          </a:p>
          <a:p>
            <a:endParaRPr lang="en-IN" dirty="0" smtClean="0"/>
          </a:p>
          <a:p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S[0] = 'z'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Immutable objects cannot be changed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'z' + S[1:]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But we can run expressions to make new objects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3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8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import keyword</a:t>
            </a:r>
          </a:p>
          <a:p>
            <a:r>
              <a:rPr lang="en-IN" dirty="0" smtClean="0"/>
              <a:t>print(keyword.kwlist)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1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assignment: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y, z = "Orange", "Banana", "Cherry"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print(x)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print(y)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print(z)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message = "It's a string“</a:t>
            </a:r>
          </a:p>
          <a:p>
            <a:endParaRPr lang="en-US" dirty="0" smtClean="0"/>
          </a:p>
          <a:p>
            <a:r>
              <a:rPr lang="en-IN" dirty="0" smtClean="0"/>
              <a:t>message = '"Beautiful is better than ugly.". Said Tim Peters‘</a:t>
            </a:r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escape the quotes, you use the backslash( \ )</a:t>
            </a:r>
            <a:endParaRPr lang="en-US" dirty="0" smtClean="0"/>
          </a:p>
          <a:p>
            <a:r>
              <a:rPr lang="en-IN" dirty="0" smtClean="0"/>
              <a:t>message = 'It\'s also a valid string‘</a:t>
            </a:r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Python interpreter will treat the backslash character (\) special. If you don’t want it to do so, you can use raw strings by adding the letter </a:t>
            </a:r>
            <a:r>
              <a:rPr lang="en-IN" dirty="0" smtClean="0"/>
              <a:t>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before the first quote. For example: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= r'C:\python\bin‘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help_message = '''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Usage: mysql command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-h hostname    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-d database name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-u username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-p password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'''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call applied here is the input counterpart of using the print function</a:t>
            </a:r>
          </a:p>
          <a:p>
            <a: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Optionally accepts a string that will be printed as a prompt (e.g., input('Press Enter to exit'))</a:t>
            </a:r>
            <a:b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Returns to your script a line of text read as a string (e.g., nextinput = input())</a:t>
            </a:r>
            <a:b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Supports input stream redirections at the system shell level (e.g., python spam.py &lt; input.txt), just as the print statement does for output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count = 10_000_000_000</a:t>
            </a:r>
          </a:p>
          <a:p>
            <a:r>
              <a:rPr lang="en-IN" dirty="0" smtClean="0"/>
              <a:t>print(count)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2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print(value(s), sep= ' ', end = '\n', file=file, flush=flush)</a:t>
            </a:r>
          </a:p>
          <a:p>
            <a:endParaRPr lang="en-US" dirty="0" smtClean="0"/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value(s): 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value, and as many as you like. Will be converted to a string before printed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sep=’separator’ : 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Specify how to separate the objects, if there is more than one.Default :’ ‘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end=’end’: 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Specify what to print at the end.Default : ‘\n’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: 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An object with a write method. Default :sys.stdout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 : 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A Boolean, specifying if the output is flushed (True) or buffered (False). Default: False</a:t>
            </a:r>
          </a:p>
          <a:p>
            <a:endParaRPr lang="en-US" dirty="0" smtClean="0"/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Type: 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returns output to the screen.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it is not necessary to pass arguments in the print() function, it requires an empty parenthesis at the end that 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 python to execute the function rather calling it by name. Now, let’s explore the optional arguments that can be used with the print() function.</a:t>
            </a:r>
          </a:p>
          <a:p>
            <a:endParaRPr lang="en-US" dirty="0" smtClean="0"/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Literals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literals in python’s print statement are primarily used to format or design how a specific string appears when printed using the print() function.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string literal is used to add a new blank line while printing a statement.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“” 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 empty quote (“”) is used to print an empty line.</a:t>
            </a:r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Reference:  https://www.geeksforgeeks.org/python-output-using-print-function/?ref=lbp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4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6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is_active = True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is_admin = False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'a' &lt; 'b'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 smtClean="0"/>
              <a:t>&gt;&gt;&gt; 20 &gt; 10</a:t>
            </a:r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20 &lt; 10</a:t>
            </a:r>
          </a:p>
          <a:p>
            <a:r>
              <a:rPr lang="en-IN" dirty="0" smtClean="0"/>
              <a:t>False</a:t>
            </a:r>
          </a:p>
          <a:p>
            <a:endParaRPr lang="en-US" dirty="0" smtClean="0"/>
          </a:p>
          <a:p>
            <a:r>
              <a:rPr lang="en-IN" dirty="0" smtClean="0"/>
              <a:t>&gt;&gt;&gt; bool('Hi')</a:t>
            </a:r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bool('')</a:t>
            </a:r>
          </a:p>
          <a:p>
            <a:r>
              <a:rPr lang="en-IN" dirty="0" smtClean="0"/>
              <a:t>False</a:t>
            </a:r>
          </a:p>
          <a:p>
            <a:r>
              <a:rPr lang="en-IN" dirty="0" smtClean="0"/>
              <a:t>&gt;&gt;&gt; bool(100)</a:t>
            </a:r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bool(0)</a:t>
            </a:r>
          </a:p>
          <a:p>
            <a:r>
              <a:rPr lang="en-IN" dirty="0" smtClean="0"/>
              <a:t>False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is_active = True</a:t>
            </a:r>
          </a:p>
          <a:p>
            <a:r>
              <a:rPr lang="en-I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is_admin = False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'a' &lt; 'b'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 smtClean="0"/>
              <a:t>&gt;&gt;&gt; 20 &gt; 10</a:t>
            </a:r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20 &lt; 10</a:t>
            </a:r>
          </a:p>
          <a:p>
            <a:r>
              <a:rPr lang="en-IN" dirty="0" smtClean="0"/>
              <a:t>False</a:t>
            </a:r>
          </a:p>
          <a:p>
            <a:endParaRPr lang="en-US" dirty="0" smtClean="0"/>
          </a:p>
          <a:p>
            <a:r>
              <a:rPr lang="en-IN" dirty="0" smtClean="0"/>
              <a:t>&gt;&gt;&gt; bool('Hi')</a:t>
            </a:r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bool('')</a:t>
            </a:r>
          </a:p>
          <a:p>
            <a:r>
              <a:rPr lang="en-IN" dirty="0" smtClean="0"/>
              <a:t>False</a:t>
            </a:r>
          </a:p>
          <a:p>
            <a:r>
              <a:rPr lang="en-IN" dirty="0" smtClean="0"/>
              <a:t>&gt;&gt;&gt; bool(100)</a:t>
            </a:r>
          </a:p>
          <a:p>
            <a:r>
              <a:rPr lang="en-IN" dirty="0" smtClean="0"/>
              <a:t>True</a:t>
            </a:r>
          </a:p>
          <a:p>
            <a:r>
              <a:rPr lang="en-IN" dirty="0" smtClean="0"/>
              <a:t>&gt;&gt;&gt; bool(0)</a:t>
            </a:r>
          </a:p>
          <a:p>
            <a:r>
              <a:rPr lang="en-IN" dirty="0" smtClean="0"/>
              <a:t>False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smtClean="0">
                <a:solidFill>
                  <a:srgbClr val="464646"/>
                </a:solidFill>
                <a:latin typeface="Times New Roman"/>
              </a:rPr>
              <a:t>Python-Basics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238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676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 doesn’t have build-in constant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Generally we will use the variable names with capital numbers </a:t>
            </a:r>
          </a:p>
          <a:p>
            <a:pPr lvl="1"/>
            <a:r>
              <a:rPr lang="en-US" sz="2000" dirty="0" smtClean="0"/>
              <a:t>as constant types</a:t>
            </a:r>
          </a:p>
          <a:p>
            <a:pPr lvl="1"/>
            <a:r>
              <a:rPr lang="en-US" sz="2000" dirty="0" smtClean="0"/>
              <a:t>Eg: MAX_VAL = 500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MAX_VAL is not constant by type its for our use case only.  </a:t>
            </a:r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4" name="Oval 3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7" name="Oval 36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Oval 51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5" name="Group 54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6" name="Oval 5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9" name="Oval 5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2" name="Oval 6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5" name="Oval 6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8" name="Oval 6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3179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Data types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40459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Boolean type: </a:t>
            </a:r>
            <a:r>
              <a:rPr lang="en-US" sz="2000" dirty="0" smtClean="0"/>
              <a:t>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Numeric types: int, float,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Text type: str  # string is array of character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Sequence types: list, tuple,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Mapping </a:t>
            </a:r>
            <a:r>
              <a:rPr lang="en-US" sz="2000" dirty="0"/>
              <a:t>t</a:t>
            </a:r>
            <a:r>
              <a:rPr lang="en-US" sz="2000" dirty="0" smtClean="0"/>
              <a:t>ype: 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 types: set, 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Range type: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None type: 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print(type(None))  # returns &lt;class 'NoneType</a:t>
            </a:r>
            <a:r>
              <a:rPr lang="en-IN" dirty="0" smtClean="0"/>
              <a:t>'&gt;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 a variable with specific data type: var = datatype(var_value)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</a:t>
            </a:r>
            <a:r>
              <a:rPr lang="en-IN" dirty="0" smtClean="0"/>
              <a:t>fruits </a:t>
            </a:r>
            <a:r>
              <a:rPr lang="en-IN" dirty="0"/>
              <a:t>= list(("apple", "banana", </a:t>
            </a:r>
            <a:r>
              <a:rPr lang="en-IN" dirty="0" smtClean="0"/>
              <a:t>“cherry"))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car </a:t>
            </a:r>
            <a:r>
              <a:rPr lang="en-IN" dirty="0"/>
              <a:t>= dict(name</a:t>
            </a:r>
            <a:r>
              <a:rPr lang="en-IN" dirty="0" smtClean="0"/>
              <a:t>=“Tata", price=700)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391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and slicing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51359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range() function will generate range of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range(10) : generates range of numbers from 0 to 9: total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range(start,step,step): start(included), stop(excluded), step(step)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range(3, </a:t>
            </a:r>
            <a:r>
              <a:rPr lang="en-IN" dirty="0" smtClean="0"/>
              <a:t>10</a:t>
            </a:r>
            <a:r>
              <a:rPr lang="en-IN" dirty="0"/>
              <a:t>, 2</a:t>
            </a:r>
            <a:r>
              <a:rPr lang="en-IN" dirty="0" smtClean="0"/>
              <a:t>) : returns 3,5,7,9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Slicing: used to select items from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‘:’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Start:end =&gt; from start(included) to end(excluded)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str = “python”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str[2] # returns character ‘t’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str[0:2] # returns py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1" name="Oval 3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42" name="Oval 4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3" name="Oval 52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7" name="Oval 5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0" name="Oval 5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3" name="Oval 6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6" name="Oval 6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9" name="Oval 6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72" name="Oval 7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3" y="884479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167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</a:t>
            </a:r>
            <a:r>
              <a:rPr lang="en-IN" sz="4000" b="1" spc="-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discussion: Basics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4727463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data 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and slicing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408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55206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Python uses whitespace and indentation for code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semicolon to end or terminate the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is more readable and maintainable for other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Comments: useful for documentation or userfriendly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Single-line comment starts with # (hash-symbol)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 can use inline 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Documentation: docstring begins and ends with triple quotes (“””)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Can be one-line or multi-line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Multi-line comments are not present in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use docstrings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keep your comment clear, concise, and </a:t>
            </a:r>
            <a:r>
              <a:rPr lang="en-IN" dirty="0" smtClean="0"/>
              <a:t>self-explanatory</a:t>
            </a: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0" name="Oval 1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noFill/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Oval 32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noFill/>
        </p:grpSpPr>
        <p:sp>
          <p:nvSpPr>
            <p:cNvPr id="37" name="Oval 3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noFill/>
        </p:grpSpPr>
        <p:sp>
          <p:nvSpPr>
            <p:cNvPr id="44" name="Oval 4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noFill/>
        </p:grpSpPr>
        <p:sp>
          <p:nvSpPr>
            <p:cNvPr id="47" name="Oval 4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52" name="Oval 5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70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2931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44947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Python uses newline character to seperate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 </a:t>
            </a:r>
            <a:r>
              <a:rPr lang="en-IN" dirty="0"/>
              <a:t>statement can span multiple lines by using the </a:t>
            </a:r>
            <a:r>
              <a:rPr lang="en-IN" dirty="0" smtClean="0"/>
              <a:t>backslash ( \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Keywords: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words with predefined meaning eg: for, return, class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display keywords using keyword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Names that used to identify objects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of the identifier should begin with letter or underscore( _ 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print() function will display the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explanation will be at later </a:t>
            </a:r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noFill/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noFill/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noFill/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179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7316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will assign the datatype for a variable automatically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</a:t>
            </a:r>
            <a:r>
              <a:rPr lang="en-US" dirty="0"/>
              <a:t>the data-type of any value using type()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type(value) : returns the datatype class of </a:t>
            </a:r>
            <a:r>
              <a:rPr lang="en-US" dirty="0" smtClean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is a label to acess a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assignment operator to assign value to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val = 6  # assigning value of 6 to variable val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naming properties same as identifier naming properties</a:t>
            </a:r>
            <a:endParaRPr lang="en-I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2val = 8 #invalid, _val = 6 #valid, val2 = 6 #valid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String literals: string is a sequence of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uses single quotes(‘),double quotes(“) and triple quotes(“““)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string literal need to be </a:t>
            </a:r>
            <a:r>
              <a:rPr lang="en-IN" dirty="0" smtClean="0"/>
              <a:t>end </a:t>
            </a:r>
            <a:r>
              <a:rPr lang="en-IN" dirty="0"/>
              <a:t>with </a:t>
            </a:r>
            <a:r>
              <a:rPr lang="en-IN" dirty="0" smtClean="0"/>
              <a:t>the same </a:t>
            </a:r>
            <a:r>
              <a:rPr lang="en-IN" dirty="0"/>
              <a:t>type of </a:t>
            </a:r>
            <a:r>
              <a:rPr lang="en-IN" dirty="0" smtClean="0"/>
              <a:t>quotes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Triple quotes is used to create string multiple lines</a:t>
            </a:r>
            <a:br>
              <a:rPr lang="en-IN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5" name="Oval 54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noFill/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noFill/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noFill/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noFill/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6" name="Oval 7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354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295587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input() </a:t>
            </a:r>
            <a:r>
              <a:rPr lang="en-IN" dirty="0" smtClean="0"/>
              <a:t>function to take input from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Assignment operator will be used to assign values to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creates references for variable creation and assignment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By default input values are strings so use type conversion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int(str) function converts a string to 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float(str</a:t>
            </a:r>
            <a:r>
              <a:rPr lang="en-US" dirty="0"/>
              <a:t>) function converts a string to </a:t>
            </a:r>
            <a:r>
              <a:rPr lang="en-US" dirty="0" smtClean="0"/>
              <a:t>floating-point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ool(val) </a:t>
            </a:r>
            <a:r>
              <a:rPr lang="en-US" dirty="0"/>
              <a:t>function </a:t>
            </a:r>
            <a:r>
              <a:rPr lang="en-IN" dirty="0" smtClean="0"/>
              <a:t>converts </a:t>
            </a:r>
            <a:r>
              <a:rPr lang="en-IN" dirty="0"/>
              <a:t>a value to </a:t>
            </a:r>
            <a:r>
              <a:rPr lang="en-IN" dirty="0" smtClean="0"/>
              <a:t>a boolean</a:t>
            </a:r>
            <a:r>
              <a:rPr lang="en-IN" dirty="0"/>
              <a:t> </a:t>
            </a:r>
            <a:r>
              <a:rPr lang="en-IN" dirty="0" smtClean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tr(val) function the value in to string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Underscores in numbers  will be available from python 3.6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noFill/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noFill/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1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782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72358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print() function is used to display the output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print(var_name) # displays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Formating print statements: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letter f before the quotation mark and use brace around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he variable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Eg: print(f’The varaible value is {var_val} 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use this formatting with multiple values also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variable label should be in beaces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format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Eg: citizenship </a:t>
            </a:r>
            <a:r>
              <a:rPr lang="en-IN" sz="2000" dirty="0"/>
              <a:t>= </a:t>
            </a:r>
            <a:r>
              <a:rPr lang="en-IN" sz="2000" dirty="0" smtClean="0"/>
              <a:t>indian</a:t>
            </a:r>
          </a:p>
          <a:p>
            <a:pPr lvl="2"/>
            <a:r>
              <a:rPr lang="en-IN" sz="2000" dirty="0" smtClean="0"/>
              <a:t>age = 30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print(“hello, i’m an {} and </a:t>
            </a:r>
            <a:r>
              <a:rPr lang="en-IN" sz="2000" smtClean="0"/>
              <a:t>age is{}”.format(citizenship, age))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noFill/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22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473097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change forms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use inplace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Eg: lists,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cannot change its actual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cannot do inplace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Eg: strings, tuples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noFill/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94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75290" y="965101"/>
            <a:ext cx="764966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68854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Boolean datatype has 2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True and False  : starts with capital ‘T’ and capital ‘F’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Comparision operator results boolean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False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Empty: string, list, tuple,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True means: values other than False are True </a:t>
            </a: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6110" y="1035314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577" y="1417996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264577" y="1797333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 rot="10800000">
            <a:off x="295055" y="4389554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0800000" flipH="1">
            <a:off x="348885" y="1992387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64577" y="286232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8" name="Oval 5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574" y="2471652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1" name="Oval 6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4574" y="2142662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4" name="Oval 6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3041" y="3241726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7" name="Oval 6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1510" y="3624330"/>
            <a:ext cx="211667" cy="382682"/>
            <a:chOff x="400045" y="1037431"/>
            <a:chExt cx="211667" cy="385187"/>
          </a:xfrm>
          <a:noFill/>
        </p:grpSpPr>
        <p:sp>
          <p:nvSpPr>
            <p:cNvPr id="70" name="Oval 6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9974" y="4003727"/>
            <a:ext cx="211667" cy="382682"/>
            <a:chOff x="400045" y="1037431"/>
            <a:chExt cx="211667" cy="385187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8736" y="905708"/>
            <a:ext cx="9360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18900</TotalTime>
  <Words>1161</Words>
  <Application>Microsoft Office PowerPoint</Application>
  <PresentationFormat>Custom</PresentationFormat>
  <Paragraphs>402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259</cp:revision>
  <dcterms:created xsi:type="dcterms:W3CDTF">2021-07-19T14:04:41Z</dcterms:created>
  <dcterms:modified xsi:type="dcterms:W3CDTF">2023-03-27T08:36:18Z</dcterms:modified>
  <cp:contentStatus/>
  <dc:language>en-IN</dc:language>
</cp:coreProperties>
</file>