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313" r:id="rId4"/>
    <p:sldId id="366" r:id="rId5"/>
    <p:sldId id="367" r:id="rId6"/>
    <p:sldId id="368" r:id="rId7"/>
    <p:sldId id="369" r:id="rId8"/>
    <p:sldId id="372" r:id="rId9"/>
    <p:sldId id="370" r:id="rId10"/>
    <p:sldId id="371" r:id="rId11"/>
    <p:sldId id="337" r:id="rId12"/>
    <p:sldId id="339" r:id="rId13"/>
    <p:sldId id="311" r:id="rId1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82821" autoAdjust="0"/>
  </p:normalViewPr>
  <p:slideViewPr>
    <p:cSldViewPr snapToGrid="0">
      <p:cViewPr varScale="1">
        <p:scale>
          <a:sx n="113" d="100"/>
          <a:sy n="113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D1AE-74D3-437F-B7E1-6A4C979E32C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0809-021B-4DE9-8386-D83CD8A18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3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x = 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y =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print(x // 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 returns 5</a:t>
            </a:r>
            <a:endParaRPr dirty="0"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177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70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52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1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025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968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Assignment of variable label doesnot create a  new copy. It will create a variable points to the same object (=)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But += or -= or &amp;= creates a new variable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--------------------------------------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x =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print(id(x))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x &amp;=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print(x)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print(id(x))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Output: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9756352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9756224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-----------------------------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y=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print(id(y))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y += 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print(id(y))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9756384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9756544</a:t>
            </a:r>
            <a:endParaRPr dirty="0"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359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6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ython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3382831" y="3567545"/>
            <a:ext cx="3310200" cy="9480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 R Pavan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Scientist - ‘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</a:t>
            </a: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’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282269" y="1424839"/>
            <a:ext cx="9511323" cy="993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ustomShape 1"/>
          <p:cNvSpPr/>
          <p:nvPr/>
        </p:nvSpPr>
        <p:spPr>
          <a:xfrm>
            <a:off x="212238" y="1525200"/>
            <a:ext cx="9511323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 smtClean="0">
                <a:solidFill>
                  <a:srgbClr val="464646"/>
                </a:solidFill>
                <a:latin typeface="Times New Roman"/>
              </a:rPr>
              <a:t>Python-operators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567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https://www.python.org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881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Doubts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8010" y="2313803"/>
            <a:ext cx="13240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spc="-1" dirty="0" smtClean="0">
                <a:solidFill>
                  <a:srgbClr val="000000"/>
                </a:solidFill>
                <a:latin typeface="Times New Roman"/>
              </a:rPr>
              <a:t>Q&amp;A</a:t>
            </a:r>
            <a:endParaRPr lang="en-IN" sz="4000" spc="-1" dirty="0"/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401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Module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7879" y="2284306"/>
            <a:ext cx="2434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latin typeface="Times New Roman"/>
              </a:rPr>
              <a:t>Thank You</a:t>
            </a:r>
            <a:endParaRPr lang="en-IN" sz="4000" spc="-1" dirty="0"/>
          </a:p>
        </p:txBody>
      </p:sp>
      <p:sp>
        <p:nvSpPr>
          <p:cNvPr id="13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5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724" y="897463"/>
            <a:ext cx="9511322" cy="4042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69079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of discussion: operators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2419" y="884479"/>
            <a:ext cx="7373048" cy="40164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Arithematic operators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operators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operators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5891" y="132571"/>
            <a:ext cx="3892412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Arithematic operators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69229" y="930256"/>
            <a:ext cx="8942697" cy="72310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293485" marR="4200" indent="-283510">
              <a:spcBef>
                <a:spcPts val="83"/>
              </a:spcBef>
              <a:buFont typeface="Arial MT"/>
              <a:buChar char="•"/>
              <a:tabLst>
                <a:tab pos="293485" algn="l"/>
                <a:tab pos="294010" algn="l"/>
              </a:tabLst>
            </a:pPr>
            <a:r>
              <a:rPr lang="en-US"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rithmetic</a:t>
            </a:r>
            <a:r>
              <a:rPr sz="2315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sz="2315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</a:t>
            </a:r>
            <a:r>
              <a:rPr sz="2315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315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15" spc="1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3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ython</a:t>
            </a:r>
            <a:r>
              <a:rPr sz="2315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 </a:t>
            </a:r>
            <a:r>
              <a:rPr sz="2315" spc="-3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2315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315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315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15" spc="-1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315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315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3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315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315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315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315" spc="-1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315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315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2315" spc="-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315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3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315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3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85892"/>
              </p:ext>
            </p:extLst>
          </p:nvPr>
        </p:nvGraphicFramePr>
        <p:xfrm>
          <a:off x="545513" y="1653393"/>
          <a:ext cx="8774481" cy="325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896"/>
                <a:gridCol w="4195758"/>
                <a:gridCol w="2924827"/>
              </a:tblGrid>
              <a:tr h="328670"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252" marB="0"/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252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6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252" marB="0"/>
                </a:tc>
              </a:tr>
              <a:tr h="306619"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0" marR="0" marT="26252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</a:t>
                      </a:r>
                      <a:r>
                        <a:rPr sz="1700" spc="-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operands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252" marB="0"/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7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sz="17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252" marB="0"/>
                </a:tc>
              </a:tr>
              <a:tr h="306619">
                <a:tc>
                  <a:txBody>
                    <a:bodyPr/>
                    <a:lstStyle/>
                    <a:p>
                      <a:pPr marL="90170" algn="ctr">
                        <a:lnSpc>
                          <a:spcPts val="1550"/>
                        </a:lnSpc>
                        <a:spcBef>
                          <a:spcPts val="250"/>
                        </a:spcBef>
                      </a:pP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0" marR="0" marT="26252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ts val="1550"/>
                        </a:lnSpc>
                        <a:spcBef>
                          <a:spcPts val="250"/>
                        </a:spcBef>
                      </a:pP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Subtracts second</a:t>
                      </a:r>
                      <a:r>
                        <a:rPr sz="17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</a:t>
                      </a:r>
                      <a:r>
                        <a:rPr sz="17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sz="17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252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ts val="1550"/>
                        </a:lnSpc>
                        <a:spcBef>
                          <a:spcPts val="250"/>
                        </a:spcBef>
                      </a:pP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7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17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will</a:t>
                      </a:r>
                      <a:r>
                        <a:rPr sz="17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26252" marB="0"/>
                </a:tc>
              </a:tr>
              <a:tr h="306619">
                <a:tc>
                  <a:txBody>
                    <a:bodyPr/>
                    <a:lstStyle/>
                    <a:p>
                      <a:pPr marL="90170" algn="ctr">
                        <a:lnSpc>
                          <a:spcPts val="1550"/>
                        </a:lnSpc>
                        <a:spcBef>
                          <a:spcPts val="250"/>
                        </a:spcBef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252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ts val="1550"/>
                        </a:lnSpc>
                        <a:spcBef>
                          <a:spcPts val="250"/>
                        </a:spcBef>
                      </a:pPr>
                      <a:r>
                        <a:rPr lang="en-IN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Multiply</a:t>
                      </a:r>
                      <a:r>
                        <a:rPr lang="en-IN" sz="1700" spc="-7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both </a:t>
                      </a:r>
                      <a:r>
                        <a:rPr lang="en-IN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operands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252" marB="0"/>
                </a:tc>
                <a:tc>
                  <a:txBody>
                    <a:bodyPr/>
                    <a:lstStyle/>
                    <a:p>
                      <a:pPr marL="90170" marR="0" indent="0" algn="ctr" defTabSz="914400" rtl="0" eaLnBrk="1" fontAlgn="auto" latinLnBrk="0" hangingPunct="1">
                        <a:lnSpc>
                          <a:spcPts val="155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700" spc="-3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IN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IN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lang="en-IN" sz="1700" spc="-2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</a:t>
                      </a:r>
                      <a:r>
                        <a:rPr lang="en-IN" sz="1700" spc="-1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252" marB="0"/>
                </a:tc>
              </a:tr>
              <a:tr h="306619">
                <a:tc>
                  <a:txBody>
                    <a:bodyPr/>
                    <a:lstStyle/>
                    <a:p>
                      <a:pPr marL="90170" algn="ctr">
                        <a:lnSpc>
                          <a:spcPts val="1550"/>
                        </a:lnSpc>
                        <a:spcBef>
                          <a:spcPts val="250"/>
                        </a:spcBef>
                      </a:pPr>
                      <a:r>
                        <a:rPr lang="en-IN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252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ts val="1550"/>
                        </a:lnSpc>
                        <a:spcBef>
                          <a:spcPts val="250"/>
                        </a:spcBef>
                      </a:pPr>
                      <a:r>
                        <a:rPr lang="en-IN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</a:t>
                      </a:r>
                      <a:r>
                        <a:rPr lang="en-IN" sz="1700" spc="-2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spc="-1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numerator</a:t>
                      </a:r>
                      <a:r>
                        <a:rPr lang="en-IN" sz="1700" spc="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lang="en-IN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de-numerator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252" marB="0"/>
                </a:tc>
                <a:tc>
                  <a:txBody>
                    <a:bodyPr/>
                    <a:lstStyle/>
                    <a:p>
                      <a:pPr marL="90170" marR="0" indent="0" algn="ctr" defTabSz="914400" rtl="0" eaLnBrk="1" fontAlgn="auto" latinLnBrk="0" hangingPunct="1">
                        <a:lnSpc>
                          <a:spcPts val="155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A/B </a:t>
                      </a:r>
                      <a:r>
                        <a:rPr lang="en-IN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lang="en-IN" sz="1700" spc="-3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</a:t>
                      </a:r>
                      <a:r>
                        <a:rPr lang="en-IN" sz="1700" spc="-1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252" marB="0"/>
                </a:tc>
              </a:tr>
              <a:tr h="592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170"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0" marR="0" marT="2625" marB="0"/>
                </a:tc>
                <a:tc>
                  <a:txBody>
                    <a:bodyPr/>
                    <a:lstStyle/>
                    <a:p>
                      <a:pPr marL="90170" marR="499109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</a:t>
                      </a:r>
                      <a:r>
                        <a:rPr sz="1700" spc="-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r>
                        <a:rPr sz="1700" spc="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7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remainder</a:t>
                      </a:r>
                      <a:r>
                        <a:rPr sz="17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1700" spc="-3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</a:t>
                      </a:r>
                      <a:r>
                        <a:rPr sz="17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division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87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170" algn="ctr">
                        <a:lnSpc>
                          <a:spcPct val="100000"/>
                        </a:lnSpc>
                      </a:pPr>
                      <a:r>
                        <a:rPr lang="en-IN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700" spc="-2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sz="1700" spc="-2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25" marB="0"/>
                </a:tc>
              </a:tr>
              <a:tr h="542359"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lang="en-US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9134" marB="0"/>
                </a:tc>
                <a:tc>
                  <a:txBody>
                    <a:bodyPr/>
                    <a:lstStyle/>
                    <a:p>
                      <a:pPr marL="90170" marR="43815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Exponentation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327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**B</a:t>
                      </a:r>
                      <a:r>
                        <a:rPr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sz="1700" spc="-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</a:t>
                      </a:r>
                      <a:r>
                        <a:rPr sz="17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spc="-2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9134" marB="0"/>
                </a:tc>
              </a:tr>
              <a:tr h="529758"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533" marB="0"/>
                </a:tc>
                <a:tc>
                  <a:txBody>
                    <a:bodyPr/>
                    <a:lstStyle/>
                    <a:p>
                      <a:pPr marL="90170" marR="3117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Floor</a:t>
                      </a:r>
                      <a:r>
                        <a:rPr lang="en-US" sz="1700" spc="-1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division # rounds the result down to the nearest whole number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5727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//B</a:t>
                      </a:r>
                      <a:r>
                        <a:rPr sz="1700" spc="-3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sz="1700" spc="-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</a:t>
                      </a:r>
                      <a:r>
                        <a:rPr lang="en-US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r>
                        <a:rPr sz="1700" spc="-2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533" marB="0"/>
                </a:tc>
              </a:tr>
            </a:tbl>
          </a:graphicData>
        </a:graphic>
      </p:graphicFrame>
      <p:sp>
        <p:nvSpPr>
          <p:cNvPr id="9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5891" y="132571"/>
            <a:ext cx="3608680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10497" y="849374"/>
            <a:ext cx="8466321" cy="37993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293485" marR="4200" indent="-283510">
              <a:spcBef>
                <a:spcPts val="83"/>
              </a:spcBef>
              <a:buFont typeface="Arial MT"/>
              <a:buChar char="•"/>
              <a:tabLst>
                <a:tab pos="293485" algn="l"/>
                <a:tab pos="294010" algn="l"/>
              </a:tabLst>
            </a:pPr>
            <a:r>
              <a:rPr lang="en-US" sz="2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elational</a:t>
            </a:r>
            <a:r>
              <a:rPr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400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 = 15, B=25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86496"/>
              </p:ext>
            </p:extLst>
          </p:nvPr>
        </p:nvGraphicFramePr>
        <p:xfrm>
          <a:off x="537020" y="1297126"/>
          <a:ext cx="8613274" cy="364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0"/>
                <a:gridCol w="5501915"/>
                <a:gridCol w="2025509"/>
              </a:tblGrid>
              <a:tr h="3297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53133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550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4235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operands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not,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sz="1400" spc="-3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then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becomes </a:t>
                      </a:r>
                      <a:r>
                        <a:rPr sz="14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14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else false</a:t>
                      </a:r>
                      <a:r>
                        <a:rPr sz="14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</a:t>
                      </a:r>
                      <a:r>
                        <a:rPr sz="1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true.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55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3133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550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20510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operands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not,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 </a:t>
                      </a:r>
                      <a:r>
                        <a:rPr sz="1400" spc="-3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</a:t>
                      </a:r>
                      <a:r>
                        <a:rPr sz="1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then</a:t>
                      </a:r>
                      <a:r>
                        <a:rPr sz="1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becomes true.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</a:t>
                      </a:r>
                      <a:r>
                        <a:rPr sz="14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true.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55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53763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180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2647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sz="14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</a:t>
                      </a:r>
                      <a:r>
                        <a:rPr sz="1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</a:t>
                      </a:r>
                      <a:r>
                        <a:rPr sz="1400" spc="-3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4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operand,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then</a:t>
                      </a:r>
                      <a:r>
                        <a:rPr sz="1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becomes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true.</a:t>
                      </a:r>
                    </a:p>
                  </a:txBody>
                  <a:tcPr marL="0" marR="0" marT="336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</a:t>
                      </a:r>
                      <a:r>
                        <a:rPr sz="1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true.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180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3133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550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3289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sz="14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</a:t>
                      </a:r>
                      <a:r>
                        <a:rPr sz="1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sz="14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1400" spc="-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operand,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then</a:t>
                      </a:r>
                      <a:r>
                        <a:rPr sz="1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becomes true.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</a:t>
                      </a:r>
                      <a:r>
                        <a:rPr sz="14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sz="14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true.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55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49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1428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sz="14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operand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</a:t>
                      </a:r>
                      <a:r>
                        <a:rPr sz="1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sz="1400" spc="-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sz="14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operand,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then</a:t>
                      </a:r>
                      <a:r>
                        <a:rPr sz="1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becomes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true.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</a:t>
                      </a:r>
                      <a:r>
                        <a:rPr sz="1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true.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3763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180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1187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sz="14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</a:t>
                      </a:r>
                      <a:r>
                        <a:rPr sz="1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</a:t>
                      </a:r>
                      <a:r>
                        <a:rPr sz="1400" spc="-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</a:t>
                      </a:r>
                      <a:r>
                        <a:rPr sz="1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operand,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then</a:t>
                      </a:r>
                      <a:r>
                        <a:rPr sz="1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becomes true.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36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</a:t>
                      </a:r>
                      <a:r>
                        <a:rPr sz="14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true.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180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0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5891" y="132571"/>
            <a:ext cx="3161443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61993" y="930256"/>
            <a:ext cx="8718786" cy="36685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293485" marR="4200" indent="-283510">
              <a:spcBef>
                <a:spcPts val="83"/>
              </a:spcBef>
              <a:buFont typeface="Arial MT"/>
              <a:buChar char="•"/>
              <a:tabLst>
                <a:tab pos="293485" algn="l"/>
                <a:tab pos="294010" algn="l"/>
              </a:tabLst>
            </a:pPr>
            <a:r>
              <a:rPr lang="en-US" sz="2315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315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ogical</a:t>
            </a:r>
            <a:r>
              <a:rPr sz="2315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sz="2315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</a:t>
            </a:r>
            <a:r>
              <a:rPr sz="2315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315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315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3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21040"/>
              </p:ext>
            </p:extLst>
          </p:nvPr>
        </p:nvGraphicFramePr>
        <p:xfrm>
          <a:off x="734708" y="1743429"/>
          <a:ext cx="8544048" cy="2535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268"/>
                <a:gridCol w="5581000"/>
                <a:gridCol w="1745780"/>
              </a:tblGrid>
              <a:tr h="34022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78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78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6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78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53133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810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33464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 of last true variable value if all the variables are true else false eg: x</a:t>
                      </a:r>
                      <a:r>
                        <a:rPr lang="en-US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10 and</a:t>
                      </a:r>
                      <a:r>
                        <a:rPr lang="en-US" sz="1700" spc="-5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 and 30</a:t>
                      </a:r>
                      <a:endParaRPr 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170" marR="3346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30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810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3133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lang="en-US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810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33464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 of first encountered true variable value if any of the variable is true else false eg: x</a:t>
                      </a:r>
                      <a:r>
                        <a:rPr lang="en-US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10 or</a:t>
                      </a:r>
                      <a:r>
                        <a:rPr lang="en-US" sz="1700" spc="-5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 or 0</a:t>
                      </a:r>
                      <a:endParaRPr 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lang="en-US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700" spc="-5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10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810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783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2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41783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Called</a:t>
                      </a:r>
                      <a:r>
                        <a:rPr sz="1700" spc="-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</a:t>
                      </a:r>
                      <a:r>
                        <a:rPr sz="17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</a:t>
                      </a:r>
                      <a:r>
                        <a:rPr sz="17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Operator.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sz="17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reverses</a:t>
                      </a:r>
                      <a:r>
                        <a:rPr sz="1700" spc="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sz="1700" spc="-3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its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operand.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a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then</a:t>
                      </a:r>
                      <a:r>
                        <a:rPr sz="17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sz="17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r>
                        <a:rPr sz="1700" spc="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</a:t>
                      </a:r>
                      <a:r>
                        <a:rPr sz="17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eg: x=10   x=not(x&lt;5) 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True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2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0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5891" y="132571"/>
            <a:ext cx="4007828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Membership </a:t>
            </a:r>
            <a:r>
              <a:rPr lang="en-US" sz="3307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61993" y="930256"/>
            <a:ext cx="8718786" cy="74926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293485" marR="4200" indent="-283510">
              <a:spcBef>
                <a:spcPts val="83"/>
              </a:spcBef>
              <a:buFont typeface="Arial MT"/>
              <a:buChar char="•"/>
              <a:tabLst>
                <a:tab pos="293485" algn="l"/>
                <a:tab pos="294010" algn="l"/>
              </a:tabLst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used to test if a sequence is presented in an object</a:t>
            </a:r>
            <a:r>
              <a:rPr sz="2400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37024"/>
              </p:ext>
            </p:extLst>
          </p:nvPr>
        </p:nvGraphicFramePr>
        <p:xfrm>
          <a:off x="734708" y="1743429"/>
          <a:ext cx="8544048" cy="2591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268"/>
                <a:gridCol w="5581000"/>
                <a:gridCol w="1745780"/>
              </a:tblGrid>
              <a:tr h="34022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78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78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6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78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53133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810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33464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Returns True if a sequence with the specified value is present in the object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eg: x</a:t>
                      </a:r>
                      <a:r>
                        <a:rPr lang="en-US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[10, </a:t>
                      </a:r>
                      <a:r>
                        <a:rPr lang="en-US" sz="1700" spc="-5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 30] </a:t>
                      </a:r>
                    </a:p>
                    <a:p>
                      <a:pPr marL="90170" marR="33464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pc="-5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print(20 in x)</a:t>
                      </a:r>
                      <a:endParaRPr lang="en-US" sz="1700" spc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170" marR="33464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810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531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2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33464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Returns True if a sequence with the specified value is not present in the object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eg: x</a:t>
                      </a:r>
                      <a:r>
                        <a:rPr lang="en-US" sz="16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[10, </a:t>
                      </a:r>
                      <a:r>
                        <a:rPr lang="en-US" sz="1600" spc="-5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 30] </a:t>
                      </a:r>
                    </a:p>
                    <a:p>
                      <a:pPr marL="90170" marR="33464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5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print(20 not in x)</a:t>
                      </a:r>
                    </a:p>
                    <a:p>
                      <a:pPr marL="90170" marR="33464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2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0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5891" y="132571"/>
            <a:ext cx="3185487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</a:t>
            </a:r>
            <a:r>
              <a:rPr lang="en-US" sz="3307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61993" y="930256"/>
            <a:ext cx="8718786" cy="1577699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293485" marR="4200" indent="-283510">
              <a:spcBef>
                <a:spcPts val="83"/>
              </a:spcBef>
              <a:buFont typeface="Arial MT"/>
              <a:buChar char="•"/>
              <a:tabLst>
                <a:tab pos="293485" algn="l"/>
                <a:tab pos="294010" algn="l"/>
              </a:tabLst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used to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objects memory location</a:t>
            </a:r>
            <a:r>
              <a:rPr sz="2400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spc="-4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34645" lvl="1">
              <a:spcBef>
                <a:spcPts val="259"/>
              </a:spcBef>
              <a:defRPr/>
            </a:pPr>
            <a:r>
              <a:rPr lang="en-US" sz="2400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[1,2,3] </a:t>
            </a:r>
          </a:p>
          <a:p>
            <a:pPr marR="334645">
              <a:spcBef>
                <a:spcPts val="259"/>
              </a:spcBef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 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93485" marR="4200" indent="-283510">
              <a:spcBef>
                <a:spcPts val="83"/>
              </a:spcBef>
              <a:buFont typeface="Arial MT"/>
              <a:buChar char="•"/>
              <a:tabLst>
                <a:tab pos="293485" algn="l"/>
                <a:tab pos="294010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56539"/>
              </p:ext>
            </p:extLst>
          </p:nvPr>
        </p:nvGraphicFramePr>
        <p:xfrm>
          <a:off x="661993" y="2337788"/>
          <a:ext cx="8544048" cy="1937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268"/>
                <a:gridCol w="5839799"/>
                <a:gridCol w="1486981"/>
              </a:tblGrid>
              <a:tr h="37198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78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78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6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78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96454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810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3464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Returns True if both</a:t>
                      </a:r>
                      <a:r>
                        <a:rPr lang="en-I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the variables are same object else false</a:t>
                      </a:r>
                    </a:p>
                    <a:p>
                      <a:pPr marL="0" marR="33464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eg: </a:t>
                      </a:r>
                      <a:r>
                        <a:rPr lang="en-US" sz="1700" spc="-5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is y</a:t>
                      </a:r>
                      <a:endParaRPr 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810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600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not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2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3464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Returns True if both</a:t>
                      </a:r>
                      <a:r>
                        <a:rPr lang="en-I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the variables are not same object else false</a:t>
                      </a:r>
                    </a:p>
                    <a:p>
                      <a:pPr marL="0" marR="33464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eg: </a:t>
                      </a:r>
                      <a:r>
                        <a:rPr lang="en-US" sz="1600" spc="-5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is not y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2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0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5891" y="132571"/>
            <a:ext cx="3304110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Bit-wise operators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67797" y="930255"/>
            <a:ext cx="8409021" cy="36685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293485" marR="4200" indent="-283510">
              <a:spcBef>
                <a:spcPts val="83"/>
              </a:spcBef>
              <a:buFont typeface="Arial MT"/>
              <a:buChar char="•"/>
              <a:tabLst>
                <a:tab pos="293485" algn="l"/>
                <a:tab pos="294010" algn="l"/>
              </a:tabLst>
            </a:pP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sz="2315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2315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  <a:r>
              <a:rPr sz="2315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and</a:t>
            </a:r>
            <a:r>
              <a:rPr sz="2315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</a:t>
            </a:r>
            <a:r>
              <a:rPr sz="2315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then:</a:t>
            </a:r>
            <a:endParaRPr sz="23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>
            <p:extLst/>
          </p:nvPr>
        </p:nvGraphicFramePr>
        <p:xfrm>
          <a:off x="612667" y="1462511"/>
          <a:ext cx="8680409" cy="3442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555"/>
                <a:gridCol w="5174196"/>
                <a:gridCol w="2551658"/>
              </a:tblGrid>
              <a:tr h="304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480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550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362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r>
                        <a:rPr sz="1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5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copies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r>
                        <a:rPr sz="15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sz="1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exists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sz="1500" spc="-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both</a:t>
                      </a:r>
                      <a:r>
                        <a:rPr sz="15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operands.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7232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</a:t>
                      </a:r>
                      <a:r>
                        <a:rPr sz="15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sz="15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sz="1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 12</a:t>
                      </a:r>
                      <a:r>
                        <a:rPr sz="1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  <a:r>
                        <a:rPr sz="1500" spc="-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00001100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8093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1100"/>
                        </a:spcBef>
                      </a:pP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0" marR="0" marT="11550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l">
                        <a:lnSpc>
                          <a:spcPts val="950"/>
                        </a:lnSpc>
                        <a:spcBef>
                          <a:spcPts val="1100"/>
                        </a:spcBef>
                      </a:pP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r>
                        <a:rPr sz="1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sz="1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copies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  <a:r>
                        <a:rPr sz="15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sz="1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sz="15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exists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either</a:t>
                      </a:r>
                      <a:r>
                        <a:rPr sz="15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550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</a:t>
                      </a:r>
                      <a:r>
                        <a:rPr sz="15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sz="15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sz="15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r>
                        <a:rPr sz="15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0011</a:t>
                      </a:r>
                      <a:r>
                        <a:rPr lang="en-US" sz="15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81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0" marR="0" marT="11603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047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sz="15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 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copies the bit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in one operand </a:t>
                      </a:r>
                      <a:r>
                        <a:rPr sz="1500" spc="-3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both.</a:t>
                      </a:r>
                      <a:endParaRPr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562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^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will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 49 which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  <a:r>
                        <a:rPr sz="15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00110001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81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endParaRPr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603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09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Ones Complement 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unary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has the </a:t>
                      </a:r>
                      <a:r>
                        <a:rPr sz="1500" spc="-3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</a:t>
                      </a:r>
                      <a:r>
                        <a:rPr sz="15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'flipping'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bits.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38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(~A )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 -60 which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  <a:r>
                        <a:rPr sz="15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11000011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81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</a:t>
                      </a:r>
                      <a:endParaRPr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603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473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r>
                        <a:rPr sz="1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Operator.</a:t>
                      </a:r>
                      <a:r>
                        <a:rPr sz="1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5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operands 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sz="15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moved </a:t>
                      </a:r>
                      <a:r>
                        <a:rPr sz="1500" spc="-3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r>
                        <a:rPr sz="15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5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</a:t>
                      </a:r>
                      <a:r>
                        <a:rPr sz="1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bits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specified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operand.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5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sz="1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 240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11110000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569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  <a:endParaRPr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2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064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r>
                        <a:rPr sz="1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r>
                        <a:rPr sz="15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Operator.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operands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moved</a:t>
                      </a:r>
                      <a:r>
                        <a:rPr sz="15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5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</a:t>
                      </a:r>
                      <a:r>
                        <a:rPr sz="15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bits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specified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5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</a:t>
                      </a:r>
                      <a:r>
                        <a:rPr sz="1500" spc="-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operand.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5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5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will</a:t>
                      </a:r>
                      <a:r>
                        <a:rPr sz="15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</a:t>
                      </a:r>
                      <a:r>
                        <a:rPr sz="15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5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00001111</a:t>
                      </a:r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603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0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5891" y="132571"/>
            <a:ext cx="3892412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80749" y="930255"/>
            <a:ext cx="8107651" cy="73593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294010" indent="-283510">
              <a:spcBef>
                <a:spcPts val="83"/>
              </a:spcBef>
              <a:buFont typeface="Arial MT"/>
              <a:buChar char="•"/>
              <a:tabLst>
                <a:tab pos="293485" algn="l"/>
                <a:tab pos="294010" algn="l"/>
              </a:tabLst>
            </a:pPr>
            <a:r>
              <a:rPr lang="en-US" sz="2315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a</a:t>
            </a:r>
            <a:r>
              <a:rPr sz="2315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ssignment</a:t>
            </a:r>
            <a:r>
              <a:rPr sz="2315" spc="-1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</a:t>
            </a:r>
            <a:r>
              <a:rPr sz="2315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315" spc="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5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sz="2315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315" spc="-4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1210" lvl="1" indent="-283510">
              <a:spcBef>
                <a:spcPts val="83"/>
              </a:spcBef>
              <a:buFont typeface="Arial MT"/>
              <a:buChar char="•"/>
              <a:tabLst>
                <a:tab pos="293485" algn="l"/>
                <a:tab pos="294010" algn="l"/>
              </a:tabLst>
            </a:pPr>
            <a:r>
              <a:rPr lang="en-US" sz="2315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using variable label won’t create new variable </a:t>
            </a:r>
            <a:endParaRPr sz="23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47248"/>
              </p:ext>
            </p:extLst>
          </p:nvPr>
        </p:nvGraphicFramePr>
        <p:xfrm>
          <a:off x="680749" y="1666185"/>
          <a:ext cx="8950974" cy="3155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449"/>
                <a:gridCol w="4773038"/>
                <a:gridCol w="3072487"/>
              </a:tblGrid>
              <a:tr h="330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4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4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5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5313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550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5041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assignment </a:t>
                      </a:r>
                      <a:r>
                        <a:rPr sz="17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operator,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Assigns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 from right side </a:t>
                      </a:r>
                      <a:r>
                        <a:rPr sz="1700" spc="-3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operands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</a:t>
                      </a:r>
                      <a:r>
                        <a:rPr sz="17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side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</a:t>
                      </a:r>
                      <a:endParaRPr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416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sz="17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sz="17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7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sz="1700" spc="-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into</a:t>
                      </a:r>
                      <a:r>
                        <a:rPr sz="17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7838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</a:t>
                      </a:r>
                      <a:r>
                        <a:rPr lang="en-US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lang="en-US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-=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603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1930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/subtract</a:t>
                      </a:r>
                      <a:r>
                        <a:rPr sz="1700" spc="-1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7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sz="17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operator,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</a:t>
                      </a:r>
                      <a:r>
                        <a:rPr lang="en-US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/subtract</a:t>
                      </a:r>
                      <a:r>
                        <a:rPr sz="17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</a:t>
                      </a:r>
                      <a:r>
                        <a:rPr sz="17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</a:t>
                      </a:r>
                      <a:r>
                        <a:rPr sz="1700" spc="-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 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equivalent</a:t>
                      </a:r>
                      <a:r>
                        <a:rPr sz="17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C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sz="17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700" spc="5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80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-=</a:t>
                      </a:r>
                      <a:r>
                        <a:rPr lang="en-IN" sz="1700" spc="-2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IN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equivalent</a:t>
                      </a:r>
                      <a:r>
                        <a:rPr lang="en-IN" sz="1700" spc="3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IN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sz="17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IN" sz="1700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n-IN" sz="1700" spc="-2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spc="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603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7838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</a:p>
                  </a:txBody>
                  <a:tcPr marL="0" marR="0" marT="11603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184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7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sz="17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operator,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takes</a:t>
                      </a:r>
                      <a:r>
                        <a:rPr sz="17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</a:t>
                      </a:r>
                      <a:r>
                        <a:rPr sz="17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</a:t>
                      </a:r>
                      <a:r>
                        <a:rPr sz="17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</a:t>
                      </a:r>
                      <a:r>
                        <a:rPr sz="1700" spc="-3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operands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7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  <a:r>
                        <a:rPr sz="17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equivalent</a:t>
                      </a:r>
                      <a:r>
                        <a:rPr sz="1700" spc="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sz="17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603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185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&lt;&lt;=</a:t>
                      </a:r>
                      <a:endParaRPr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r>
                        <a:rPr sz="17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r>
                        <a:rPr sz="17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7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sz="17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&lt;&lt;=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</a:tr>
              <a:tr h="3484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&amp;=</a:t>
                      </a:r>
                    </a:p>
                  </a:txBody>
                  <a:tcPr marL="0" marR="0" marT="27827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</a:t>
                      </a:r>
                      <a:r>
                        <a:rPr sz="17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7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sz="17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&amp;=</a:t>
                      </a:r>
                      <a:r>
                        <a:rPr sz="17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 as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7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7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sz="17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7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827" marB="0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0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17356</TotalTime>
  <Words>1067</Words>
  <Application>Microsoft Office PowerPoint</Application>
  <PresentationFormat>Custom</PresentationFormat>
  <Paragraphs>208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MT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ICDU</dc:creator>
  <dc:description/>
  <cp:lastModifiedBy>ICDU</cp:lastModifiedBy>
  <cp:revision>287</cp:revision>
  <dcterms:created xsi:type="dcterms:W3CDTF">2021-07-19T14:04:41Z</dcterms:created>
  <dcterms:modified xsi:type="dcterms:W3CDTF">2023-03-29T13:49:17Z</dcterms:modified>
  <cp:contentStatus/>
  <dc:language>en-IN</dc:language>
</cp:coreProperties>
</file>