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313" r:id="rId4"/>
    <p:sldId id="359" r:id="rId5"/>
    <p:sldId id="365" r:id="rId6"/>
    <p:sldId id="363" r:id="rId7"/>
    <p:sldId id="364" r:id="rId8"/>
    <p:sldId id="361" r:id="rId9"/>
    <p:sldId id="366" r:id="rId10"/>
    <p:sldId id="337" r:id="rId11"/>
    <p:sldId id="339" r:id="rId12"/>
    <p:sldId id="311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82821" autoAdjust="0"/>
  </p:normalViewPr>
  <p:slideViewPr>
    <p:cSldViewPr snapToGrid="0">
      <p:cViewPr varScale="1">
        <p:scale>
          <a:sx n="137" d="100"/>
          <a:sy n="137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D1AE-74D3-437F-B7E1-6A4C979E32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0809-021B-4DE9-8386-D83CD8A18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age = input('Enter your age:')</a:t>
            </a:r>
          </a:p>
          <a:p>
            <a:endParaRPr lang="en-IN" dirty="0" smtClean="0"/>
          </a:p>
          <a:p>
            <a:r>
              <a:rPr lang="en-IN" dirty="0" smtClean="0"/>
              <a:t># convert the string to int</a:t>
            </a:r>
          </a:p>
          <a:p>
            <a:r>
              <a:rPr lang="en-IN" dirty="0" smtClean="0"/>
              <a:t>your_age = int(age)</a:t>
            </a:r>
          </a:p>
          <a:p>
            <a:endParaRPr lang="en-IN" dirty="0" smtClean="0"/>
          </a:p>
          <a:p>
            <a:r>
              <a:rPr lang="en-IN" dirty="0" smtClean="0"/>
              <a:t># determine the ticket price</a:t>
            </a:r>
          </a:p>
          <a:p>
            <a:r>
              <a:rPr lang="en-IN" dirty="0" smtClean="0"/>
              <a:t>if your_age &lt; 5:</a:t>
            </a:r>
          </a:p>
          <a:p>
            <a:r>
              <a:rPr lang="en-IN" dirty="0" smtClean="0"/>
              <a:t>    ticket_price = 5</a:t>
            </a:r>
          </a:p>
          <a:p>
            <a:r>
              <a:rPr lang="en-IN" dirty="0" smtClean="0"/>
              <a:t>elif your_age &lt; 16:</a:t>
            </a:r>
          </a:p>
          <a:p>
            <a:r>
              <a:rPr lang="en-IN" dirty="0" smtClean="0"/>
              <a:t>    ticket_price = 10</a:t>
            </a:r>
          </a:p>
          <a:p>
            <a:r>
              <a:rPr lang="en-IN" dirty="0" smtClean="0"/>
              <a:t>else:</a:t>
            </a:r>
          </a:p>
          <a:p>
            <a:r>
              <a:rPr lang="en-IN" dirty="0" smtClean="0"/>
              <a:t>    ticket_price = 18</a:t>
            </a:r>
          </a:p>
          <a:p>
            <a:endParaRPr lang="en-IN" dirty="0" smtClean="0"/>
          </a:p>
          <a:p>
            <a:r>
              <a:rPr lang="en-IN" dirty="0" smtClean="0"/>
              <a:t># show the ticket price</a:t>
            </a:r>
          </a:p>
          <a:p>
            <a:r>
              <a:rPr lang="en-IN" dirty="0" smtClean="0"/>
              <a:t>print(f"You'll pay ${ticket_price} for the ticket")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8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75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3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670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x in [0, 1, 2]: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 myfunction():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pass</a:t>
            </a:r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78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6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96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3382831" y="3567545"/>
            <a:ext cx="3310200" cy="948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 R Pavan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Scientist - ‘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</a:t>
            </a: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’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282269" y="1424839"/>
            <a:ext cx="9511323" cy="993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stomShape 1"/>
          <p:cNvSpPr/>
          <p:nvPr/>
        </p:nvSpPr>
        <p:spPr>
          <a:xfrm>
            <a:off x="212238" y="1525200"/>
            <a:ext cx="9511323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smtClean="0">
                <a:solidFill>
                  <a:srgbClr val="464646"/>
                </a:solidFill>
                <a:latin typeface="Times New Roman"/>
              </a:rPr>
              <a:t>Python- control structures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81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Doubts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01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Module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7879" y="2284306"/>
            <a:ext cx="243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latin typeface="Times New Roman"/>
              </a:rPr>
              <a:t>Thank You</a:t>
            </a:r>
            <a:endParaRPr lang="en-IN" sz="4000" spc="-1" dirty="0"/>
          </a:p>
        </p:txBody>
      </p:sp>
      <p:sp>
        <p:nvSpPr>
          <p:cNvPr id="13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724" y="897463"/>
            <a:ext cx="9511322" cy="4042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7625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of discussion: flow controls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2419" y="884479"/>
            <a:ext cx="7373048" cy="4016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flow</a:t>
            </a:r>
          </a:p>
          <a:p>
            <a:pPr marL="1371600" lvl="2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if-else, nested if-else, 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Control</a:t>
            </a:r>
          </a:p>
          <a:p>
            <a:pPr marL="1371600" lvl="2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hile, for </a:t>
            </a:r>
          </a:p>
          <a:p>
            <a:pPr marL="914400" lvl="1" indent="-4572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 control </a:t>
            </a:r>
          </a:p>
          <a:p>
            <a:pPr marL="1371600" lvl="2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continue,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statement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8470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flow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if, if-else</a:t>
            </a:r>
          </a:p>
          <a:p>
            <a:r>
              <a:rPr lang="en-US" sz="2400" dirty="0" smtClean="0"/>
              <a:t>while</a:t>
            </a:r>
          </a:p>
          <a:p>
            <a:r>
              <a:rPr lang="en-US" sz="2400" dirty="0" smtClean="0"/>
              <a:t>for</a:t>
            </a:r>
          </a:p>
          <a:p>
            <a:r>
              <a:rPr lang="en-US" sz="2400" dirty="0" smtClean="0"/>
              <a:t>break</a:t>
            </a:r>
          </a:p>
          <a:p>
            <a:r>
              <a:rPr lang="en-US" sz="2400" dirty="0" smtClean="0"/>
              <a:t>continue</a:t>
            </a:r>
          </a:p>
          <a:p>
            <a:r>
              <a:rPr lang="en-US" sz="2400" dirty="0" smtClean="0"/>
              <a:t>return</a:t>
            </a:r>
          </a:p>
          <a:p>
            <a:r>
              <a:rPr lang="en-US" sz="2400" dirty="0" smtClean="0"/>
              <a:t>pass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50465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Conditional flow: if, if-else, nested if-else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20" name="Oval 1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noFill/>
        </p:grpSpPr>
        <p:sp>
          <p:nvSpPr>
            <p:cNvPr id="23" name="Oval 2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Oval 32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10274"/>
              </p:ext>
            </p:extLst>
          </p:nvPr>
        </p:nvGraphicFramePr>
        <p:xfrm>
          <a:off x="2135080" y="1490133"/>
          <a:ext cx="7584643" cy="330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54"/>
                <a:gridCol w="2303199"/>
                <a:gridCol w="3301990"/>
              </a:tblGrid>
              <a:tr h="4229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If-else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Nested if-else</a:t>
                      </a:r>
                      <a:endParaRPr lang="en-IN" dirty="0"/>
                    </a:p>
                  </a:txBody>
                  <a:tcPr/>
                </a:tc>
              </a:tr>
              <a:tr h="28790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256376" y="2106357"/>
            <a:ext cx="1783049" cy="2587552"/>
            <a:chOff x="2484979" y="2106357"/>
            <a:chExt cx="1783049" cy="2587552"/>
          </a:xfrm>
        </p:grpSpPr>
        <p:sp>
          <p:nvSpPr>
            <p:cNvPr id="32" name="Flowchart: Decision 31"/>
            <p:cNvSpPr/>
            <p:nvPr/>
          </p:nvSpPr>
          <p:spPr>
            <a:xfrm>
              <a:off x="2620475" y="2588313"/>
              <a:ext cx="1174195" cy="805823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+mj-lt"/>
                </a:rPr>
                <a:t>Cond.</a:t>
              </a:r>
            </a:p>
            <a:p>
              <a:pPr algn="ctr"/>
              <a:r>
                <a:rPr lang="en-US" sz="1100" b="1" dirty="0">
                  <a:latin typeface="+mj-lt"/>
                </a:rPr>
                <a:t>check</a:t>
              </a:r>
              <a:endParaRPr lang="en-IN" sz="1100" b="1" dirty="0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05772" y="3722228"/>
              <a:ext cx="1043746" cy="3345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True block</a:t>
              </a:r>
              <a:endParaRPr lang="en-IN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84979" y="4359375"/>
              <a:ext cx="1492022" cy="3345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Rest of the code</a:t>
              </a:r>
              <a:endParaRPr lang="en-IN" sz="14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98537" y="2991225"/>
              <a:ext cx="0" cy="12033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3239910" y="4194605"/>
              <a:ext cx="85862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660635" y="213163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Entry</a:t>
              </a:r>
              <a:endParaRPr lang="en-IN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05772" y="3339948"/>
              <a:ext cx="494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</a:t>
              </a:r>
              <a:endParaRPr lang="en-IN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08259" y="2703983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False</a:t>
              </a:r>
              <a:endParaRPr lang="en-IN" sz="12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207574" y="2106357"/>
              <a:ext cx="3344" cy="4987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216040" y="3404402"/>
              <a:ext cx="1" cy="310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236114" y="4065225"/>
              <a:ext cx="3344" cy="3026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789756" y="2993514"/>
              <a:ext cx="317249" cy="61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27420" y="2083633"/>
            <a:ext cx="2122579" cy="2614933"/>
            <a:chOff x="4077026" y="2630482"/>
            <a:chExt cx="2391878" cy="3098940"/>
          </a:xfrm>
        </p:grpSpPr>
        <p:sp>
          <p:nvSpPr>
            <p:cNvPr id="62" name="Flowchart: Decision 61"/>
            <p:cNvSpPr/>
            <p:nvPr/>
          </p:nvSpPr>
          <p:spPr>
            <a:xfrm>
              <a:off x="4240901" y="3182811"/>
              <a:ext cx="1420129" cy="974602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Cond.</a:t>
              </a:r>
            </a:p>
            <a:p>
              <a:pPr algn="ctr"/>
              <a:r>
                <a:rPr lang="en-US" sz="1200" b="1" dirty="0" smtClean="0"/>
                <a:t>check</a:t>
              </a:r>
              <a:endParaRPr lang="en-IN" sz="12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344064" y="4554223"/>
              <a:ext cx="1262357" cy="4046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True block</a:t>
              </a:r>
              <a:endParaRPr lang="en-IN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77026" y="5324820"/>
              <a:ext cx="1804524" cy="4046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Rest of the code</a:t>
              </a:r>
              <a:endParaRPr lang="en-IN" sz="1200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6021777" y="4408789"/>
              <a:ext cx="24" cy="7167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289472" y="2630482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Entry</a:t>
              </a:r>
              <a:endParaRPr lang="en-IN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4064" y="4091875"/>
              <a:ext cx="494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True</a:t>
              </a:r>
              <a:endParaRPr lang="en-IN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56520" y="3322708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False</a:t>
              </a:r>
              <a:endParaRPr lang="en-IN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4959057" y="4151502"/>
              <a:ext cx="1" cy="3760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983335" y="4950733"/>
              <a:ext cx="4045" cy="3659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651007" y="3664465"/>
              <a:ext cx="377535" cy="5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4983335" y="5125539"/>
              <a:ext cx="103846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5556521" y="4004187"/>
              <a:ext cx="912383" cy="4046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else block</a:t>
              </a:r>
              <a:endParaRPr lang="en-IN" sz="1200" dirty="0"/>
            </a:p>
          </p:txBody>
        </p:sp>
        <p:cxnSp>
          <p:nvCxnSpPr>
            <p:cNvPr id="74" name="Straight Arrow Connector 73"/>
            <p:cNvCxnSpPr>
              <a:endCxn id="73" idx="0"/>
            </p:cNvCxnSpPr>
            <p:nvPr/>
          </p:nvCxnSpPr>
          <p:spPr>
            <a:xfrm flipH="1">
              <a:off x="6012714" y="3660169"/>
              <a:ext cx="7042" cy="3440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4955010" y="2702845"/>
              <a:ext cx="4047" cy="4799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Flowchart: Decision 76"/>
          <p:cNvSpPr/>
          <p:nvPr/>
        </p:nvSpPr>
        <p:spPr>
          <a:xfrm>
            <a:off x="6462484" y="2625213"/>
            <a:ext cx="1055011" cy="73771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Cond1</a:t>
            </a:r>
          </a:p>
          <a:p>
            <a:pPr algn="ctr"/>
            <a:r>
              <a:rPr lang="en-US" sz="900" b="1" dirty="0" smtClean="0"/>
              <a:t>check</a:t>
            </a:r>
            <a:endParaRPr lang="en-IN" sz="900" b="1" dirty="0"/>
          </a:p>
        </p:txBody>
      </p:sp>
      <p:sp>
        <p:nvSpPr>
          <p:cNvPr id="78" name="Rectangle 77"/>
          <p:cNvSpPr/>
          <p:nvPr/>
        </p:nvSpPr>
        <p:spPr>
          <a:xfrm>
            <a:off x="6470852" y="3709303"/>
            <a:ext cx="1120230" cy="341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True block</a:t>
            </a:r>
            <a:endParaRPr lang="en-IN" sz="1200" dirty="0"/>
          </a:p>
        </p:txBody>
      </p:sp>
      <p:sp>
        <p:nvSpPr>
          <p:cNvPr id="79" name="Rectangle 78"/>
          <p:cNvSpPr/>
          <p:nvPr/>
        </p:nvSpPr>
        <p:spPr>
          <a:xfrm>
            <a:off x="7445648" y="4423347"/>
            <a:ext cx="1601355" cy="341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of the code</a:t>
            </a:r>
            <a:endParaRPr lang="en-IN" sz="12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382080" y="3586584"/>
            <a:ext cx="21" cy="604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440185" y="2265779"/>
            <a:ext cx="482520" cy="23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Entry</a:t>
            </a:r>
            <a:endParaRPr lang="en-IN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6470852" y="3319167"/>
            <a:ext cx="439048" cy="23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</a:t>
            </a:r>
            <a:endParaRPr lang="en-IN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436736" y="2704000"/>
            <a:ext cx="496745" cy="23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False</a:t>
            </a:r>
            <a:endParaRPr lang="en-IN" sz="1200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6988237" y="3377451"/>
            <a:ext cx="1" cy="317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376871" y="4056762"/>
            <a:ext cx="0" cy="349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8376871" y="4195912"/>
            <a:ext cx="1020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076267" y="3245174"/>
            <a:ext cx="558800" cy="341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False block</a:t>
            </a:r>
            <a:endParaRPr lang="en-IN" sz="1200" dirty="0"/>
          </a:p>
        </p:txBody>
      </p:sp>
      <p:cxnSp>
        <p:nvCxnSpPr>
          <p:cNvPr id="89" name="Straight Arrow Connector 88"/>
          <p:cNvCxnSpPr>
            <a:endCxn id="88" idx="0"/>
          </p:cNvCxnSpPr>
          <p:nvPr/>
        </p:nvCxnSpPr>
        <p:spPr>
          <a:xfrm>
            <a:off x="9346203" y="2952499"/>
            <a:ext cx="9464" cy="292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975858" y="2208584"/>
            <a:ext cx="3591" cy="405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/>
          <p:cNvSpPr/>
          <p:nvPr/>
        </p:nvSpPr>
        <p:spPr>
          <a:xfrm>
            <a:off x="7875550" y="2613587"/>
            <a:ext cx="1055011" cy="73771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Cond2</a:t>
            </a:r>
          </a:p>
          <a:p>
            <a:pPr algn="ctr"/>
            <a:r>
              <a:rPr lang="en-US" sz="900" b="1" dirty="0" smtClean="0"/>
              <a:t>check</a:t>
            </a:r>
            <a:endParaRPr lang="en-IN" sz="900" b="1" dirty="0"/>
          </a:p>
        </p:txBody>
      </p:sp>
      <p:cxnSp>
        <p:nvCxnSpPr>
          <p:cNvPr id="92" name="Straight Arrow Connector 91"/>
          <p:cNvCxnSpPr>
            <a:endCxn id="91" idx="1"/>
          </p:cNvCxnSpPr>
          <p:nvPr/>
        </p:nvCxnSpPr>
        <p:spPr>
          <a:xfrm>
            <a:off x="7522444" y="2976672"/>
            <a:ext cx="353106" cy="5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791774" y="3693015"/>
            <a:ext cx="1120230" cy="341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True block</a:t>
            </a:r>
            <a:endParaRPr lang="en-IN" sz="1200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8423402" y="3351303"/>
            <a:ext cx="1" cy="317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30561" y="2968205"/>
            <a:ext cx="415642" cy="577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8" idx="2"/>
          </p:cNvCxnSpPr>
          <p:nvPr/>
        </p:nvCxnSpPr>
        <p:spPr>
          <a:xfrm rot="16200000" flipH="1">
            <a:off x="7608519" y="3473160"/>
            <a:ext cx="165819" cy="13209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29107" y="2313290"/>
            <a:ext cx="211667" cy="1114765"/>
            <a:chOff x="129107" y="2313290"/>
            <a:chExt cx="211667" cy="1114765"/>
          </a:xfrm>
        </p:grpSpPr>
        <p:sp>
          <p:nvSpPr>
            <p:cNvPr id="76" name="Rectangle 75"/>
            <p:cNvSpPr/>
            <p:nvPr/>
          </p:nvSpPr>
          <p:spPr>
            <a:xfrm rot="10800000" flipH="1">
              <a:off x="213418" y="2313290"/>
              <a:ext cx="45719" cy="9212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/>
            <p:cNvSpPr/>
            <p:nvPr/>
          </p:nvSpPr>
          <p:spPr>
            <a:xfrm>
              <a:off x="129107" y="3234588"/>
              <a:ext cx="211667" cy="1934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256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8470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flow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504657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Conditional flow: if, if-else, nested if-else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Syntax:</a:t>
            </a:r>
          </a:p>
          <a:p>
            <a:pPr lvl="2"/>
            <a:r>
              <a:rPr lang="en-IN" dirty="0"/>
              <a:t>if </a:t>
            </a:r>
            <a:r>
              <a:rPr lang="en-IN" dirty="0" smtClean="0"/>
              <a:t>condition1: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	</a:t>
            </a:r>
            <a:r>
              <a:rPr lang="en-IN" dirty="0" smtClean="0"/>
              <a:t>block1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elif  </a:t>
            </a:r>
            <a:r>
              <a:rPr lang="en-IN" dirty="0" smtClean="0"/>
              <a:t>condition2: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block2</a:t>
            </a:r>
          </a:p>
          <a:p>
            <a:pPr lvl="2"/>
            <a:r>
              <a:rPr lang="en-IN" dirty="0"/>
              <a:t>elif  </a:t>
            </a:r>
            <a:r>
              <a:rPr lang="en-IN" dirty="0" smtClean="0"/>
              <a:t>condition3: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	</a:t>
            </a:r>
            <a:r>
              <a:rPr lang="en-IN" dirty="0" smtClean="0"/>
              <a:t>block3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block4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noFill/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if, if-else</a:t>
            </a:r>
          </a:p>
          <a:p>
            <a:r>
              <a:rPr lang="en-US" sz="2400" dirty="0"/>
              <a:t>while</a:t>
            </a:r>
          </a:p>
          <a:p>
            <a:r>
              <a:rPr lang="en-US" sz="2400" dirty="0"/>
              <a:t>for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continue</a:t>
            </a:r>
          </a:p>
          <a:p>
            <a:r>
              <a:rPr lang="en-US" sz="2400" dirty="0" smtClean="0"/>
              <a:t>return</a:t>
            </a:r>
            <a:endParaRPr lang="en-US" sz="2400" dirty="0"/>
          </a:p>
          <a:p>
            <a:r>
              <a:rPr lang="en-US" sz="2400" dirty="0"/>
              <a:t>pass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9107" y="2313290"/>
            <a:ext cx="211667" cy="1114765"/>
            <a:chOff x="129107" y="2313290"/>
            <a:chExt cx="211667" cy="1114765"/>
          </a:xfrm>
        </p:grpSpPr>
        <p:sp>
          <p:nvSpPr>
            <p:cNvPr id="20" name="Rectangle 19"/>
            <p:cNvSpPr/>
            <p:nvPr/>
          </p:nvSpPr>
          <p:spPr>
            <a:xfrm rot="10800000" flipH="1">
              <a:off x="213418" y="2313290"/>
              <a:ext cx="45719" cy="9212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129107" y="3234588"/>
              <a:ext cx="211667" cy="1934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26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1986441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8030" y="1920913"/>
            <a:ext cx="50387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dk1"/>
                </a:solidFill>
              </a:rPr>
              <a:t>while</a:t>
            </a:r>
            <a:r>
              <a:rPr lang="en-IN" dirty="0"/>
              <a:t> (</a:t>
            </a:r>
            <a:r>
              <a:rPr lang="en-US" dirty="0"/>
              <a:t>condition</a:t>
            </a:r>
            <a:r>
              <a:rPr lang="en-IN" dirty="0" smtClean="0"/>
              <a:t>): </a:t>
            </a:r>
            <a:endParaRPr lang="en-IN" dirty="0">
              <a:solidFill>
                <a:schemeClr val="dk1"/>
              </a:solidFill>
            </a:endParaRPr>
          </a:p>
          <a:p>
            <a:r>
              <a:rPr lang="en-IN" dirty="0" smtClean="0">
                <a:solidFill>
                  <a:schemeClr val="dk1"/>
                </a:solidFill>
              </a:rPr>
              <a:t>	body </a:t>
            </a:r>
            <a:r>
              <a:rPr lang="en-IN" dirty="0">
                <a:solidFill>
                  <a:schemeClr val="dk1"/>
                </a:solidFill>
              </a:rPr>
              <a:t>of the </a:t>
            </a:r>
            <a:r>
              <a:rPr lang="en-IN" dirty="0" smtClean="0">
                <a:solidFill>
                  <a:schemeClr val="dk1"/>
                </a:solidFill>
              </a:rPr>
              <a:t>loop</a:t>
            </a:r>
            <a:endParaRPr lang="en-IN" dirty="0"/>
          </a:p>
          <a:p>
            <a:r>
              <a:rPr lang="en-US" dirty="0"/>
              <a:t>else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else block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69301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while: we can execute loop until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else in while is used to run </a:t>
            </a:r>
            <a:r>
              <a:rPr lang="en-US" sz="2000" smtClean="0"/>
              <a:t>a block </a:t>
            </a:r>
            <a:r>
              <a:rPr lang="en-US" sz="2000" dirty="0" smtClean="0"/>
              <a:t>when condition is fails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Syntax:</a:t>
            </a:r>
            <a:endParaRPr lang="en-IN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5" name="Oval 3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8" name="Oval 37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0" name="Oval 39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if, if-else</a:t>
            </a:r>
          </a:p>
          <a:p>
            <a:r>
              <a:rPr lang="en-US" sz="2400" dirty="0"/>
              <a:t>while</a:t>
            </a:r>
          </a:p>
          <a:p>
            <a:r>
              <a:rPr lang="en-US" sz="2400" dirty="0"/>
              <a:t>for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continue</a:t>
            </a:r>
          </a:p>
          <a:p>
            <a:r>
              <a:rPr lang="en-US" sz="2400" dirty="0" smtClean="0"/>
              <a:t>return</a:t>
            </a:r>
            <a:endParaRPr lang="en-US" sz="2400" dirty="0"/>
          </a:p>
          <a:p>
            <a:r>
              <a:rPr lang="en-US" sz="2400" dirty="0"/>
              <a:t>pass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9107" y="2313290"/>
            <a:ext cx="211667" cy="1114765"/>
            <a:chOff x="129107" y="2313290"/>
            <a:chExt cx="211667" cy="1114765"/>
          </a:xfrm>
        </p:grpSpPr>
        <p:sp>
          <p:nvSpPr>
            <p:cNvPr id="21" name="Rectangle 20"/>
            <p:cNvSpPr/>
            <p:nvPr/>
          </p:nvSpPr>
          <p:spPr>
            <a:xfrm rot="10800000" flipH="1">
              <a:off x="213418" y="2313290"/>
              <a:ext cx="45719" cy="9212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29107" y="3234588"/>
              <a:ext cx="211667" cy="1934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499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1537600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4351" y="1756104"/>
            <a:ext cx="50387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for variable_name in iterator</a:t>
            </a:r>
            <a:endParaRPr lang="en-IN" dirty="0">
              <a:solidFill>
                <a:schemeClr val="dk1"/>
              </a:solidFill>
            </a:endParaRPr>
          </a:p>
          <a:p>
            <a:r>
              <a:rPr lang="en-IN" dirty="0" smtClean="0">
                <a:solidFill>
                  <a:schemeClr val="dk1"/>
                </a:solidFill>
              </a:rPr>
              <a:t>	body </a:t>
            </a:r>
            <a:r>
              <a:rPr lang="en-IN" dirty="0">
                <a:solidFill>
                  <a:schemeClr val="dk1"/>
                </a:solidFill>
              </a:rPr>
              <a:t>of the loop </a:t>
            </a:r>
            <a:endParaRPr lang="en-IN" dirty="0"/>
          </a:p>
          <a:p>
            <a:r>
              <a:rPr lang="en-US" dirty="0"/>
              <a:t>else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else block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772038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Used for iterating over iterables(list,tuple,set,dictionary or string)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Syntax:</a:t>
            </a:r>
            <a:endParaRPr lang="en-IN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5" name="Oval 3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8" name="Oval 37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0" name="Oval 39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if, if-else</a:t>
            </a:r>
          </a:p>
          <a:p>
            <a:r>
              <a:rPr lang="en-US" sz="2400" dirty="0"/>
              <a:t>while</a:t>
            </a:r>
          </a:p>
          <a:p>
            <a:r>
              <a:rPr lang="en-US" sz="2400" dirty="0"/>
              <a:t>for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continue</a:t>
            </a:r>
          </a:p>
          <a:p>
            <a:r>
              <a:rPr lang="en-US" sz="2400" dirty="0" smtClean="0"/>
              <a:t>return</a:t>
            </a:r>
            <a:endParaRPr lang="en-US" sz="2400" dirty="0"/>
          </a:p>
          <a:p>
            <a:r>
              <a:rPr lang="en-US" sz="2400" dirty="0"/>
              <a:t>pass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9107" y="2313290"/>
            <a:ext cx="211667" cy="1114765"/>
            <a:chOff x="129107" y="2313290"/>
            <a:chExt cx="211667" cy="1114765"/>
          </a:xfrm>
        </p:grpSpPr>
        <p:sp>
          <p:nvSpPr>
            <p:cNvPr id="21" name="Rectangle 20"/>
            <p:cNvSpPr/>
            <p:nvPr/>
          </p:nvSpPr>
          <p:spPr>
            <a:xfrm rot="10800000" flipH="1">
              <a:off x="213418" y="2313290"/>
              <a:ext cx="45719" cy="9212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29107" y="3234588"/>
              <a:ext cx="211667" cy="1934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8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3916457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 control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26666"/>
              </p:ext>
            </p:extLst>
          </p:nvPr>
        </p:nvGraphicFramePr>
        <p:xfrm>
          <a:off x="2175935" y="1117600"/>
          <a:ext cx="7836957" cy="354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319"/>
                <a:gridCol w="2926713"/>
                <a:gridCol w="2297925"/>
              </a:tblGrid>
              <a:tr h="422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break</a:t>
                      </a:r>
                      <a:endParaRPr lang="en-IN" sz="20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continue</a:t>
                      </a:r>
                      <a:endParaRPr lang="en-IN" sz="20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</a:t>
                      </a:r>
                      <a:endParaRPr lang="en-IN" sz="2000" dirty="0"/>
                    </a:p>
                  </a:txBody>
                  <a:tcPr marL="75605" marR="75605" marT="37802" marB="37802"/>
                </a:tc>
              </a:tr>
              <a:tr h="3126252"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for x in range(10):</a:t>
                      </a:r>
                      <a:endParaRPr lang="en-US" sz="1500" dirty="0" smtClean="0"/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   // code</a:t>
                      </a:r>
                    </a:p>
                    <a:p>
                      <a:r>
                        <a:rPr lang="en-US" sz="1500" dirty="0" smtClean="0"/>
                        <a:t>   </a:t>
                      </a:r>
                      <a:r>
                        <a:rPr lang="en-US" sz="1500" dirty="0" smtClean="0"/>
                        <a:t>if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condition_to_break:</a:t>
                      </a:r>
                      <a:endParaRPr lang="en-US" sz="1500" dirty="0" smtClean="0"/>
                    </a:p>
                    <a:p>
                      <a:pPr lvl="1"/>
                      <a:r>
                        <a:rPr lang="en-US" sz="1500" dirty="0" smtClean="0"/>
                        <a:t>//code</a:t>
                      </a:r>
                    </a:p>
                    <a:p>
                      <a:pPr lvl="1"/>
                      <a:r>
                        <a:rPr lang="en-US" sz="1500" dirty="0" smtClean="0"/>
                        <a:t>break;</a:t>
                      </a:r>
                    </a:p>
                    <a:p>
                      <a:pPr lvl="0"/>
                      <a:r>
                        <a:rPr lang="en-US" sz="1500" baseline="0" dirty="0" smtClean="0"/>
                        <a:t>    </a:t>
                      </a:r>
                      <a:endParaRPr lang="en-US" sz="1500" dirty="0" smtClean="0"/>
                    </a:p>
                    <a:p>
                      <a:r>
                        <a:rPr lang="en-US" sz="1500" dirty="0" smtClean="0"/>
                        <a:t>   </a:t>
                      </a:r>
                      <a:r>
                        <a:rPr lang="en-US" sz="1500" dirty="0" smtClean="0"/>
                        <a:t> // </a:t>
                      </a:r>
                      <a:r>
                        <a:rPr lang="en-IN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n-US" sz="1500" dirty="0" smtClean="0"/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 // out of loop code</a:t>
                      </a:r>
                      <a:endParaRPr lang="en-US" sz="1500" dirty="0" smtClean="0"/>
                    </a:p>
                    <a:p>
                      <a:endParaRPr lang="en-IN" sz="15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for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x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smtClean="0"/>
                        <a:t>in range(10</a:t>
                      </a:r>
                      <a:r>
                        <a:rPr lang="en-US" sz="1500" baseline="0" dirty="0" smtClean="0"/>
                        <a:t>):</a:t>
                      </a:r>
                      <a:endParaRPr lang="en-US" sz="1500" dirty="0" smtClean="0"/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   // code</a:t>
                      </a:r>
                    </a:p>
                    <a:p>
                      <a:r>
                        <a:rPr lang="en-US" sz="1500" dirty="0" smtClean="0"/>
                        <a:t>   </a:t>
                      </a:r>
                      <a:r>
                        <a:rPr lang="en-US" sz="1500" dirty="0" smtClean="0"/>
                        <a:t>if condition_for_continue:</a:t>
                      </a:r>
                      <a:endParaRPr lang="en-US" sz="1500" dirty="0" smtClean="0"/>
                    </a:p>
                    <a:p>
                      <a:pPr lvl="1"/>
                      <a:r>
                        <a:rPr lang="en-US" sz="1500" dirty="0" smtClean="0"/>
                        <a:t>//code</a:t>
                      </a:r>
                    </a:p>
                    <a:p>
                      <a:pPr lvl="1"/>
                      <a:r>
                        <a:rPr lang="en-US" sz="1500" dirty="0" smtClean="0"/>
                        <a:t>continue;</a:t>
                      </a:r>
                    </a:p>
                    <a:p>
                      <a:pPr lvl="0"/>
                      <a:r>
                        <a:rPr lang="en-US" sz="1500" baseline="0" dirty="0" smtClean="0"/>
                        <a:t>    </a:t>
                      </a:r>
                      <a:endParaRPr lang="en-US" sz="1500" dirty="0" smtClean="0"/>
                    </a:p>
                    <a:p>
                      <a:r>
                        <a:rPr lang="en-US" sz="1500" dirty="0" smtClean="0"/>
                        <a:t>   // </a:t>
                      </a:r>
                      <a:r>
                        <a:rPr lang="en-IN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n-US" sz="1500" dirty="0" smtClean="0"/>
                    </a:p>
                    <a:p>
                      <a:endParaRPr lang="en-US" sz="15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// out of loop code</a:t>
                      </a:r>
                    </a:p>
                    <a:p>
                      <a:endParaRPr lang="en-IN" sz="15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def fun1:</a:t>
                      </a:r>
                      <a:endParaRPr lang="en-US" sz="1500" dirty="0" smtClean="0"/>
                    </a:p>
                    <a:p>
                      <a:r>
                        <a:rPr lang="en-US" sz="1500" dirty="0" smtClean="0"/>
                        <a:t>     </a:t>
                      </a:r>
                      <a:r>
                        <a:rPr lang="en-US" sz="1500" dirty="0" smtClean="0"/>
                        <a:t>func2</a:t>
                      </a:r>
                      <a:endParaRPr lang="en-US" sz="1500" dirty="0" smtClean="0"/>
                    </a:p>
                    <a:p>
                      <a:endParaRPr lang="en-US" sz="1500" dirty="0" smtClean="0"/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def func2:</a:t>
                      </a:r>
                      <a:endParaRPr lang="en-US" sz="1500" dirty="0" smtClean="0"/>
                    </a:p>
                    <a:p>
                      <a:r>
                        <a:rPr lang="en-US" sz="1500" dirty="0" smtClean="0"/>
                        <a:t>    //code</a:t>
                      </a:r>
                    </a:p>
                    <a:p>
                      <a:r>
                        <a:rPr lang="en-US" sz="1500" dirty="0" smtClean="0"/>
                        <a:t>    </a:t>
                      </a:r>
                      <a:r>
                        <a:rPr lang="en-US" sz="1500" dirty="0" smtClean="0"/>
                        <a:t>If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cond:</a:t>
                      </a:r>
                      <a:endParaRPr lang="en-US" sz="1500" dirty="0" smtClean="0"/>
                    </a:p>
                    <a:p>
                      <a:r>
                        <a:rPr lang="en-US" sz="1500" dirty="0" smtClean="0"/>
                        <a:t>     </a:t>
                      </a:r>
                      <a:r>
                        <a:rPr lang="en-US" sz="1500" dirty="0" smtClean="0"/>
                        <a:t>   return </a:t>
                      </a:r>
                      <a:r>
                        <a:rPr lang="en-US" sz="1500" dirty="0" smtClean="0"/>
                        <a:t>;</a:t>
                      </a:r>
                    </a:p>
                    <a:p>
                      <a:r>
                        <a:rPr lang="en-US" sz="1500" dirty="0" smtClean="0"/>
                        <a:t>    </a:t>
                      </a:r>
                    </a:p>
                    <a:p>
                      <a:r>
                        <a:rPr lang="en-US" sz="1500" dirty="0" smtClean="0"/>
                        <a:t>     return ;</a:t>
                      </a:r>
                    </a:p>
                    <a:p>
                      <a:endParaRPr lang="en-US" sz="1500" dirty="0" smtClean="0"/>
                    </a:p>
                  </a:txBody>
                  <a:tcPr marL="75605" marR="75605" marT="37802" marB="37802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263257" y="1724043"/>
            <a:ext cx="5924779" cy="2356121"/>
            <a:chOff x="789865" y="1804284"/>
            <a:chExt cx="6327104" cy="228865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789865" y="3068943"/>
              <a:ext cx="401441" cy="17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89865" y="3068943"/>
              <a:ext cx="0" cy="10239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501486" y="1804284"/>
              <a:ext cx="0" cy="13297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504892" y="3112774"/>
              <a:ext cx="401441" cy="17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501489" y="1804284"/>
              <a:ext cx="929304" cy="84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430793" y="1812743"/>
              <a:ext cx="0" cy="1574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609017" y="2210688"/>
              <a:ext cx="8971" cy="13566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609017" y="3560619"/>
              <a:ext cx="507952" cy="66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617987" y="2210688"/>
              <a:ext cx="327844" cy="66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526309" y="2127227"/>
              <a:ext cx="0" cy="18868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26309" y="4004857"/>
              <a:ext cx="419523" cy="2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526309" y="2138844"/>
              <a:ext cx="419523" cy="60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26" name="Oval 2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1" name="Oval 30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Oval 35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if, if-else</a:t>
            </a:r>
          </a:p>
          <a:p>
            <a:r>
              <a:rPr lang="en-US" sz="2400" dirty="0"/>
              <a:t>while</a:t>
            </a:r>
          </a:p>
          <a:p>
            <a:r>
              <a:rPr lang="en-US" sz="2400" dirty="0"/>
              <a:t>for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continue</a:t>
            </a:r>
          </a:p>
          <a:p>
            <a:r>
              <a:rPr lang="en-US" sz="2400" dirty="0"/>
              <a:t>return</a:t>
            </a:r>
          </a:p>
          <a:p>
            <a:r>
              <a:rPr lang="en-US" sz="2400" dirty="0"/>
              <a:t>pass</a:t>
            </a:r>
          </a:p>
        </p:txBody>
      </p:sp>
      <p:sp>
        <p:nvSpPr>
          <p:cNvPr id="43" name="Rectangle 42"/>
          <p:cNvSpPr/>
          <p:nvPr/>
        </p:nvSpPr>
        <p:spPr>
          <a:xfrm rot="10800000" flipH="1">
            <a:off x="213418" y="2313290"/>
            <a:ext cx="45719" cy="9212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129107" y="323458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65891" y="5154324"/>
            <a:ext cx="9510990" cy="3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7" tIns="44998" rIns="89997" bIns="44998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NIELIT Calicut                                        Embedded C                     		       	 STED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891" y="132571"/>
            <a:ext cx="2669320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statement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75264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Used as a placeholder for future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Empty code is not allowed in functions, loops, class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 place pass statement</a:t>
            </a:r>
            <a:endParaRPr lang="en-IN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5" name="Oval 3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8" name="Oval 37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0" name="Oval 39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if, if-else</a:t>
            </a:r>
          </a:p>
          <a:p>
            <a:r>
              <a:rPr lang="en-US" sz="2400" dirty="0"/>
              <a:t>while</a:t>
            </a:r>
          </a:p>
          <a:p>
            <a:r>
              <a:rPr lang="en-US" sz="2400" dirty="0"/>
              <a:t>for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continue</a:t>
            </a:r>
          </a:p>
          <a:p>
            <a:r>
              <a:rPr lang="en-US" sz="2400" dirty="0" smtClean="0"/>
              <a:t>return</a:t>
            </a:r>
            <a:endParaRPr lang="en-US" sz="2400" dirty="0"/>
          </a:p>
          <a:p>
            <a:r>
              <a:rPr lang="en-US" sz="2400" dirty="0"/>
              <a:t>pass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9107" y="2313290"/>
            <a:ext cx="211667" cy="1114765"/>
            <a:chOff x="129107" y="2313290"/>
            <a:chExt cx="211667" cy="1114765"/>
          </a:xfrm>
          <a:solidFill>
            <a:srgbClr val="0070C0"/>
          </a:solidFill>
        </p:grpSpPr>
        <p:sp>
          <p:nvSpPr>
            <p:cNvPr id="21" name="Rectangle 20"/>
            <p:cNvSpPr/>
            <p:nvPr/>
          </p:nvSpPr>
          <p:spPr>
            <a:xfrm rot="10800000" flipH="1">
              <a:off x="213418" y="2313290"/>
              <a:ext cx="45719" cy="9212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29107" y="3234588"/>
              <a:ext cx="211667" cy="19346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589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6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17824</TotalTime>
  <Words>424</Words>
  <Application>Microsoft Office PowerPoint</Application>
  <PresentationFormat>Custom</PresentationFormat>
  <Paragraphs>191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ICDU</dc:creator>
  <dc:description/>
  <cp:lastModifiedBy>ICDU</cp:lastModifiedBy>
  <cp:revision>289</cp:revision>
  <dcterms:created xsi:type="dcterms:W3CDTF">2021-07-19T14:04:41Z</dcterms:created>
  <dcterms:modified xsi:type="dcterms:W3CDTF">2023-03-28T06:20:25Z</dcterms:modified>
  <cp:contentStatus/>
  <dc:language>en-IN</dc:language>
</cp:coreProperties>
</file>