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13" r:id="rId4"/>
    <p:sldId id="365" r:id="rId5"/>
    <p:sldId id="363" r:id="rId6"/>
    <p:sldId id="364" r:id="rId7"/>
    <p:sldId id="367" r:id="rId8"/>
    <p:sldId id="368" r:id="rId9"/>
    <p:sldId id="369" r:id="rId10"/>
    <p:sldId id="370" r:id="rId11"/>
    <p:sldId id="337" r:id="rId12"/>
    <p:sldId id="339" r:id="rId13"/>
    <p:sldId id="311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 autoAdjust="0"/>
    <p:restoredTop sz="90557" autoAdjust="0"/>
  </p:normalViewPr>
  <p:slideViewPr>
    <p:cSldViewPr snapToGrid="0">
      <p:cViewPr varScale="1">
        <p:scale>
          <a:sx n="124" d="100"/>
          <a:sy n="124" d="100"/>
        </p:scale>
        <p:origin x="28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D1AE-74D3-437F-B7E1-6A4C979E32C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age = input('Enter your age:')</a:t>
            </a:r>
          </a:p>
          <a:p>
            <a:endParaRPr lang="en-IN" dirty="0" smtClean="0"/>
          </a:p>
          <a:p>
            <a:r>
              <a:rPr lang="en-IN" dirty="0" smtClean="0"/>
              <a:t># convert the string to int</a:t>
            </a:r>
          </a:p>
          <a:p>
            <a:r>
              <a:rPr lang="en-IN" dirty="0" smtClean="0"/>
              <a:t>your_age = int(age)</a:t>
            </a:r>
          </a:p>
          <a:p>
            <a:endParaRPr lang="en-IN" dirty="0" smtClean="0"/>
          </a:p>
          <a:p>
            <a:r>
              <a:rPr lang="en-IN" dirty="0" smtClean="0"/>
              <a:t># determine the ticket price</a:t>
            </a:r>
          </a:p>
          <a:p>
            <a:r>
              <a:rPr lang="en-IN" dirty="0" smtClean="0"/>
              <a:t>if your_age &lt; 5:</a:t>
            </a:r>
          </a:p>
          <a:p>
            <a:r>
              <a:rPr lang="en-IN" dirty="0" smtClean="0"/>
              <a:t>    ticket_price = 5</a:t>
            </a:r>
          </a:p>
          <a:p>
            <a:r>
              <a:rPr lang="en-IN" dirty="0" smtClean="0"/>
              <a:t>elif your_age &lt; 16:</a:t>
            </a:r>
          </a:p>
          <a:p>
            <a:r>
              <a:rPr lang="en-IN" dirty="0" smtClean="0"/>
              <a:t>    ticket_price = 10</a:t>
            </a:r>
          </a:p>
          <a:p>
            <a:r>
              <a:rPr lang="en-IN" dirty="0" smtClean="0"/>
              <a:t>else:</a:t>
            </a:r>
          </a:p>
          <a:p>
            <a:r>
              <a:rPr lang="en-IN" dirty="0" smtClean="0"/>
              <a:t>    ticket_price = 18</a:t>
            </a:r>
          </a:p>
          <a:p>
            <a:endParaRPr lang="en-IN" dirty="0" smtClean="0"/>
          </a:p>
          <a:p>
            <a:r>
              <a:rPr lang="en-IN" dirty="0" smtClean="0"/>
              <a:t># show the ticket price</a:t>
            </a:r>
          </a:p>
          <a:p>
            <a:r>
              <a:rPr lang="en-IN" dirty="0" smtClean="0"/>
              <a:t>print(f"You'll pay ${ticket_price} for the ticket")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8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75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17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46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10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09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567545"/>
            <a:ext cx="3310200" cy="948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Scientist - ‘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</a:t>
            </a: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 smtClean="0">
                <a:solidFill>
                  <a:srgbClr val="464646"/>
                </a:solidFill>
                <a:latin typeface="Times New Roman"/>
              </a:rPr>
              <a:t>Python-functions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724" y="897463"/>
            <a:ext cx="9511322" cy="4042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6824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of discussion: functions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419" y="884479"/>
            <a:ext cx="7373048" cy="4016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Usecase/ Benefits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functions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</a:p>
          <a:p>
            <a:pPr marL="45720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arguments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args, kwargs)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931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Usecase/ Benefits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489749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Reusability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Editing and debugging easy to perform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Usecase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Definition</a:t>
            </a:r>
          </a:p>
          <a:p>
            <a:r>
              <a:rPr lang="en-US" sz="2400" dirty="0"/>
              <a:t>Calling</a:t>
            </a:r>
          </a:p>
          <a:p>
            <a:r>
              <a:rPr lang="en-US" sz="2400" dirty="0"/>
              <a:t>Recursion</a:t>
            </a:r>
          </a:p>
          <a:p>
            <a:r>
              <a:rPr lang="en-US" sz="2400" dirty="0"/>
              <a:t>Key args</a:t>
            </a:r>
          </a:p>
          <a:p>
            <a:r>
              <a:rPr lang="en-US" sz="2400" dirty="0"/>
              <a:t>kwargs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noFill/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59" name="Oval 5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26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1190582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1801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Built-in functions (library functions)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Eg: print(), id(), type(),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User defined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Code written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 in a </a:t>
            </a:r>
            <a:r>
              <a:rPr lang="en-US" dirty="0" smtClean="0"/>
              <a:t>class(user defined datatype) </a:t>
            </a:r>
            <a:r>
              <a:rPr lang="en-US" dirty="0" smtClean="0"/>
              <a:t>called as </a:t>
            </a:r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Usecase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Definition</a:t>
            </a:r>
          </a:p>
          <a:p>
            <a:r>
              <a:rPr lang="en-US" sz="2400" dirty="0"/>
              <a:t>Calling</a:t>
            </a:r>
          </a:p>
          <a:p>
            <a:r>
              <a:rPr lang="en-US" sz="2400" dirty="0"/>
              <a:t>Recursion</a:t>
            </a:r>
          </a:p>
          <a:p>
            <a:r>
              <a:rPr lang="en-US" sz="2400" dirty="0"/>
              <a:t>Key args</a:t>
            </a:r>
          </a:p>
          <a:p>
            <a:r>
              <a:rPr lang="en-US" sz="2400" dirty="0"/>
              <a:t>Multiple arg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9" name="Oval 38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Oval 40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45" name="Oval 4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noFill/>
        </p:grpSpPr>
        <p:sp>
          <p:nvSpPr>
            <p:cNvPr id="48" name="Oval 4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499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1928733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11" name="Oval 1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14" name="Oval 13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Oval 15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20" name="Oval 1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noFill/>
        </p:grpSpPr>
        <p:sp>
          <p:nvSpPr>
            <p:cNvPr id="23" name="Oval 2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noFill/>
        </p:grpSpPr>
        <p:sp>
          <p:nvSpPr>
            <p:cNvPr id="26" name="Oval 2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35080" y="1030659"/>
            <a:ext cx="738535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Function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‘def’ keyword is used to define the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end there should be ‘:’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Inside function should follow indentation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Inputs to the function called as arguments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def function_name(argumentslist):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def print_name(fname, lname):</a:t>
            </a:r>
          </a:p>
          <a:p>
            <a:pPr lvl="4"/>
            <a:r>
              <a:rPr lang="en-US" dirty="0" smtClean="0"/>
              <a:t>print(“my name is “ + name + “ ” + lname)</a:t>
            </a:r>
          </a:p>
          <a:p>
            <a:pPr lvl="4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provide default parameter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function call if value is passed then it will overwrites</a:t>
            </a:r>
          </a:p>
          <a:p>
            <a:pPr lvl="4"/>
            <a:r>
              <a:rPr lang="en-US" dirty="0"/>
              <a:t> 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Usecase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Definition</a:t>
            </a:r>
          </a:p>
          <a:p>
            <a:r>
              <a:rPr lang="en-US" sz="2400" dirty="0"/>
              <a:t>Calling</a:t>
            </a:r>
          </a:p>
          <a:p>
            <a:r>
              <a:rPr lang="en-US" sz="2400" dirty="0"/>
              <a:t>Recursion</a:t>
            </a:r>
          </a:p>
          <a:p>
            <a:r>
              <a:rPr lang="en-US" sz="2400" dirty="0"/>
              <a:t>Key args</a:t>
            </a:r>
          </a:p>
          <a:p>
            <a:r>
              <a:rPr lang="en-US" sz="2400" dirty="0"/>
              <a:t>kwargs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2951449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function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51539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have to call the function by its exact name with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have to call with same no. of arguments in the definition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Eg: </a:t>
            </a:r>
            <a:endParaRPr lang="en-US" dirty="0" smtClean="0"/>
          </a:p>
          <a:p>
            <a:pPr lvl="2"/>
            <a:r>
              <a:rPr lang="en-US" dirty="0" smtClean="0"/>
              <a:t>def </a:t>
            </a:r>
            <a:r>
              <a:rPr lang="en-US" dirty="0"/>
              <a:t>print_name(fname, lname):</a:t>
            </a:r>
          </a:p>
          <a:p>
            <a:pPr lvl="3"/>
            <a:r>
              <a:rPr lang="en-US" dirty="0"/>
              <a:t>print(“my name is “ + name + “ ” + lname</a:t>
            </a:r>
            <a:r>
              <a:rPr lang="en-US" dirty="0" smtClean="0"/>
              <a:t>)</a:t>
            </a:r>
          </a:p>
          <a:p>
            <a:pPr lvl="3"/>
            <a:endParaRPr lang="en-US" dirty="0"/>
          </a:p>
          <a:p>
            <a:pPr lvl="2"/>
            <a:r>
              <a:rPr lang="en-US" dirty="0" smtClean="0"/>
              <a:t>print_name(str1, str2)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Usecase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Definition</a:t>
            </a:r>
          </a:p>
          <a:p>
            <a:r>
              <a:rPr lang="en-US" sz="2400" dirty="0"/>
              <a:t>Calling</a:t>
            </a:r>
          </a:p>
          <a:p>
            <a:r>
              <a:rPr lang="en-US" sz="2400" dirty="0"/>
              <a:t>Recursion</a:t>
            </a:r>
          </a:p>
          <a:p>
            <a:r>
              <a:rPr lang="en-US" sz="2400" dirty="0"/>
              <a:t>Key args</a:t>
            </a:r>
          </a:p>
          <a:p>
            <a:r>
              <a:rPr lang="en-US" sz="2400" dirty="0"/>
              <a:t>kwargs</a:t>
            </a:r>
            <a:endParaRPr lang="en-US" sz="2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9" name="Oval 38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Oval 40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45" name="Oval 4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noFill/>
        </p:grpSpPr>
        <p:sp>
          <p:nvSpPr>
            <p:cNvPr id="48" name="Oval 4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51" name="Oval 5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074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1901483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6670416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imes New Roman" panose="02020603050405020304" pitchFamily="18" charset="0"/>
              </a:rPr>
              <a:t>Function </a:t>
            </a:r>
            <a:r>
              <a:rPr lang="en-US" sz="2000" dirty="0">
                <a:cs typeface="Times New Roman" panose="02020603050405020304" pitchFamily="18" charset="0"/>
              </a:rPr>
              <a:t>that calls </a:t>
            </a:r>
            <a:r>
              <a:rPr lang="en-US" sz="2000" dirty="0" smtClean="0">
                <a:cs typeface="Times New Roman" panose="02020603050405020304" pitchFamily="18" charset="0"/>
              </a:rPr>
              <a:t>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imes New Roman" panose="02020603050405020304" pitchFamily="18" charset="0"/>
              </a:rPr>
              <a:t>Mathematical use case: </a:t>
            </a:r>
            <a:r>
              <a:rPr lang="en-US" sz="2000" dirty="0">
                <a:cs typeface="Times New Roman" panose="02020603050405020304" pitchFamily="18" charset="0"/>
              </a:rPr>
              <a:t>factorial, </a:t>
            </a:r>
            <a:r>
              <a:rPr lang="en-US" sz="2000" dirty="0" smtClean="0">
                <a:cs typeface="Times New Roman" panose="02020603050405020304" pitchFamily="18" charset="0"/>
              </a:rPr>
              <a:t>fibonacci, 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imes New Roman" panose="02020603050405020304" pitchFamily="18" charset="0"/>
              </a:rPr>
              <a:t>Used in Searching </a:t>
            </a:r>
            <a:r>
              <a:rPr lang="en-US" sz="2000" dirty="0"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cs typeface="Times New Roman" panose="02020603050405020304" pitchFamily="18" charset="0"/>
              </a:rPr>
              <a:t>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imes New Roman" panose="02020603050405020304" pitchFamily="18" charset="0"/>
              </a:rPr>
              <a:t>Eg</a:t>
            </a:r>
            <a:r>
              <a:rPr lang="en-US" sz="2000" dirty="0">
                <a:cs typeface="Times New Roman" panose="02020603050405020304" pitchFamily="18" charset="0"/>
              </a:rPr>
              <a:t>: factorial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n! = n * (n-1)!    Base case: 0! = </a:t>
            </a:r>
            <a:r>
              <a:rPr lang="en-US" sz="2000" dirty="0" smtClean="0">
                <a:cs typeface="Times New Roman" panose="02020603050405020304" pitchFamily="18" charset="0"/>
              </a:rPr>
              <a:t>1</a:t>
            </a:r>
          </a:p>
          <a:p>
            <a:pPr lvl="1"/>
            <a:endParaRPr lang="en-US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Base cases terminates the recursion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If recursion doesn’t stop you will have infinite </a:t>
            </a:r>
            <a:r>
              <a:rPr lang="en-US" sz="2000" dirty="0" smtClean="0">
                <a:cs typeface="Times New Roman" panose="02020603050405020304" pitchFamily="18" charset="0"/>
              </a:rPr>
              <a:t>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imes New Roman" panose="02020603050405020304" pitchFamily="18" charset="0"/>
              </a:rPr>
              <a:t>So base case is mandatory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Usecase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Definition</a:t>
            </a:r>
          </a:p>
          <a:p>
            <a:r>
              <a:rPr lang="en-US" sz="2400" dirty="0"/>
              <a:t>Calling</a:t>
            </a:r>
          </a:p>
          <a:p>
            <a:r>
              <a:rPr lang="en-US" sz="2400" dirty="0"/>
              <a:t>Recursion</a:t>
            </a:r>
          </a:p>
          <a:p>
            <a:r>
              <a:rPr lang="en-US" sz="2400" dirty="0"/>
              <a:t>Key args</a:t>
            </a:r>
          </a:p>
          <a:p>
            <a:r>
              <a:rPr lang="en-US" sz="2400" dirty="0"/>
              <a:t>kwargs</a:t>
            </a:r>
            <a:endParaRPr lang="en-US" sz="2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9" name="Oval 38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Oval 40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45" name="Oval 4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8" name="Oval 4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51" name="Oval 5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496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3623492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arguments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3212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Phrase keyword arguments often called as kwargs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Passing the arguments in key = value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value in function definition and calling function should be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 is not important in keyword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Keyword arguments should present after normal arguments </a:t>
            </a:r>
            <a:r>
              <a:rPr lang="en-US" dirty="0" smtClean="0"/>
              <a:t>only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def func1(x,y,z)</a:t>
            </a:r>
            <a:r>
              <a:rPr lang="en-IN" dirty="0" smtClean="0"/>
              <a:t>:</a:t>
            </a:r>
          </a:p>
          <a:p>
            <a:pPr lvl="2"/>
            <a:r>
              <a:rPr lang="en-US" dirty="0" smtClean="0"/>
              <a:t>        .... Function body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func1(10, z=30,y= 20</a:t>
            </a:r>
            <a:r>
              <a:rPr lang="en-US" dirty="0" smtClean="0"/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Usecase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Definition</a:t>
            </a:r>
          </a:p>
          <a:p>
            <a:r>
              <a:rPr lang="en-US" sz="2400" dirty="0"/>
              <a:t>Calling</a:t>
            </a:r>
          </a:p>
          <a:p>
            <a:r>
              <a:rPr lang="en-US" sz="2400" dirty="0"/>
              <a:t>Recursion</a:t>
            </a:r>
          </a:p>
          <a:p>
            <a:r>
              <a:rPr lang="en-US" sz="2400" dirty="0" smtClean="0"/>
              <a:t>Key-args</a:t>
            </a:r>
            <a:endParaRPr lang="en-US" sz="2400" dirty="0"/>
          </a:p>
          <a:p>
            <a:r>
              <a:rPr lang="en-US" sz="2400" dirty="0"/>
              <a:t>kwargs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54" name="Oval 5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7" name="Oval 56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9" name="Oval 58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3" name="Oval 6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6" name="Oval 6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69" name="Oval 6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914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3771353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Multple args: kwargs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2378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passing multiple arguments we have to use * before the</a:t>
            </a:r>
          </a:p>
          <a:p>
            <a:r>
              <a:rPr lang="en-US" sz="2000" dirty="0" smtClean="0"/>
              <a:t>    parameter name in the function</a:t>
            </a:r>
          </a:p>
          <a:p>
            <a:r>
              <a:rPr lang="en-US" sz="2000" dirty="0" smtClean="0"/>
              <a:t>Eg: </a:t>
            </a:r>
          </a:p>
          <a:p>
            <a:pPr lvl="1"/>
            <a:r>
              <a:rPr lang="en-US" sz="2000" dirty="0" smtClean="0"/>
              <a:t>def  multi_args_func(*args):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print(“The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argument value is :” + args[1</a:t>
            </a:r>
            <a:r>
              <a:rPr lang="en-US" sz="2000" dirty="0" smtClean="0"/>
              <a:t>])</a:t>
            </a:r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smtClean="0"/>
              <a:t>      </a:t>
            </a:r>
            <a:r>
              <a:rPr lang="en-US" sz="2000" dirty="0" smtClean="0"/>
              <a:t>multi_args_func(“</a:t>
            </a:r>
            <a:r>
              <a:rPr lang="en-US" sz="2000" dirty="0" smtClean="0"/>
              <a:t>hai”, </a:t>
            </a:r>
            <a:r>
              <a:rPr lang="en-US" sz="2000" dirty="0" smtClean="0"/>
              <a:t>“hello”, “world</a:t>
            </a:r>
            <a:r>
              <a:rPr lang="en-US" sz="2000" dirty="0" smtClean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passing multiple arguments </a:t>
            </a:r>
            <a:r>
              <a:rPr lang="en-US" sz="2000" dirty="0" smtClean="0"/>
              <a:t>in key:value pair format we </a:t>
            </a:r>
          </a:p>
          <a:p>
            <a:r>
              <a:rPr lang="en-US" sz="2000" dirty="0" smtClean="0"/>
              <a:t>have to ** before the parameter name in function</a:t>
            </a:r>
          </a:p>
          <a:p>
            <a:pPr fontAlgn="t"/>
            <a:r>
              <a:rPr lang="en-US" sz="2000" dirty="0" smtClean="0"/>
              <a:t>Eg: </a:t>
            </a:r>
            <a:r>
              <a:rPr lang="en-IN" sz="2000" dirty="0"/>
              <a:t>def myfun2(arg1, **kwargs</a:t>
            </a:r>
            <a:r>
              <a:rPr lang="en-IN" sz="2000" dirty="0" smtClean="0"/>
              <a:t>):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smtClean="0"/>
              <a:t>.....</a:t>
            </a:r>
          </a:p>
          <a:p>
            <a:pPr fontAlgn="t"/>
            <a:r>
              <a:rPr lang="en-IN" sz="2000" dirty="0" smtClean="0"/>
              <a:t>myfun2</a:t>
            </a:r>
            <a:r>
              <a:rPr lang="en-IN" sz="2000" dirty="0"/>
              <a:t>('Hi', first='Hello', mid='welcome', last='Good</a:t>
            </a:r>
            <a:r>
              <a:rPr lang="en-IN" sz="2000" dirty="0" smtClean="0"/>
              <a:t>')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Usecase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Definition</a:t>
            </a:r>
          </a:p>
          <a:p>
            <a:r>
              <a:rPr lang="en-US" sz="2400" dirty="0"/>
              <a:t>Calling</a:t>
            </a:r>
          </a:p>
          <a:p>
            <a:r>
              <a:rPr lang="en-US" sz="2400" dirty="0"/>
              <a:t>Recursion</a:t>
            </a:r>
          </a:p>
          <a:p>
            <a:r>
              <a:rPr lang="en-US" sz="2400" dirty="0"/>
              <a:t>Key args</a:t>
            </a:r>
          </a:p>
          <a:p>
            <a:r>
              <a:rPr lang="en-US" sz="2400" dirty="0" smtClean="0"/>
              <a:t>kwargs</a:t>
            </a:r>
            <a:endParaRPr lang="en-US" sz="2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9" name="Oval 38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Oval 40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5" name="Oval 4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8" name="Oval 4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51" name="Oval 5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11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17439</TotalTime>
  <Words>516</Words>
  <Application>Microsoft Office PowerPoint</Application>
  <PresentationFormat>Custom</PresentationFormat>
  <Paragraphs>171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301</cp:revision>
  <dcterms:created xsi:type="dcterms:W3CDTF">2021-07-19T14:04:41Z</dcterms:created>
  <dcterms:modified xsi:type="dcterms:W3CDTF">2023-03-31T09:40:49Z</dcterms:modified>
  <cp:contentStatus/>
  <dc:language>en-IN</dc:language>
</cp:coreProperties>
</file>