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314" r:id="rId4"/>
    <p:sldId id="338" r:id="rId5"/>
    <p:sldId id="313" r:id="rId6"/>
    <p:sldId id="315" r:id="rId7"/>
    <p:sldId id="324" r:id="rId8"/>
    <p:sldId id="325" r:id="rId9"/>
    <p:sldId id="326" r:id="rId10"/>
    <p:sldId id="316" r:id="rId11"/>
    <p:sldId id="321" r:id="rId12"/>
    <p:sldId id="317" r:id="rId13"/>
    <p:sldId id="318" r:id="rId14"/>
    <p:sldId id="319" r:id="rId15"/>
    <p:sldId id="320" r:id="rId16"/>
    <p:sldId id="323" r:id="rId17"/>
    <p:sldId id="327" r:id="rId18"/>
    <p:sldId id="340" r:id="rId19"/>
    <p:sldId id="335" r:id="rId20"/>
    <p:sldId id="336" r:id="rId21"/>
    <p:sldId id="328" r:id="rId22"/>
    <p:sldId id="329" r:id="rId23"/>
    <p:sldId id="330" r:id="rId24"/>
    <p:sldId id="341" r:id="rId25"/>
    <p:sldId id="337" r:id="rId26"/>
    <p:sldId id="309" r:id="rId27"/>
    <p:sldId id="339" r:id="rId28"/>
    <p:sldId id="311" r:id="rId2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50114" autoAdjust="0"/>
  </p:normalViewPr>
  <p:slideViewPr>
    <p:cSldViewPr snapToGrid="0">
      <p:cViewPr varScale="1">
        <p:scale>
          <a:sx n="45" d="100"/>
          <a:sy n="45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D1AE-74D3-437F-B7E1-6A4C979E32C7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0809-021B-4DE9-8386-D83CD8A18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50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 is an interactive, matrix-based system for scientific and engineering numeric computation and visualization. Its strength lies in the fact that complex numerical problems can be solved easily and in a fraction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time required by a programming language such as Fortran or C. It is also powerful in the sense that, with its relatively simple programming capability, MATLAB can be easily extended to create new commands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functions.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 MATLAB program is further enhanced by the availability of numerous toolboxes (collections of specialized functions in specific topics) over the years.</a:t>
            </a:r>
            <a:r>
              <a:rPr lang="en-IN" dirty="0" smtClean="0"/>
              <a:t> 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6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mode of operation. In MATLAB, this mode is implemented using a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called an m-file (extension .m), which is only a text file that contains each line of the file as though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typed them at the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prompt. The script file must be in the current directory or in the directory of the path environment.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 smtClean="0"/>
          </a:p>
          <a:p>
            <a:r>
              <a:rPr lang="en-I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construct of creating a block of code is through subroutines. These are called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also allow us to extend the capabilities of MATLAB. In fact, a major portion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MATLAB is assembled using function files in several categories and using special collections called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toolboxes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Functions are also m-files (with extension .m). A major difference between script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function files is that the first executable line in a function file begins with the keyword function followed by an output-input variable declaration.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1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plotting a set of discrete numbers (or discrete-time signals), we will use the stem command, which displays data values as a stem, that is, a small circle at the end of a line connecting it to the horizontal axis.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circle can be open (default) or filled (using the option ’filled’).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7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rand(1,N) generates a length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sequence whose elements are uniformly distributed between [0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1].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randn(1,N) generates a length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random sequence with mean 0 and variance 1. 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fliplr command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07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Chapter 8 : </a:t>
                </a:r>
                <a:r>
                  <a:rPr lang="en-IN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Efficient Computation of the DFT: Fast Fourier Transform Algorithms</a:t>
                </a:r>
                <a:r>
                  <a:rPr lang="en-IN" dirty="0" smtClean="0"/>
                  <a:t> </a:t>
                </a:r>
              </a:p>
              <a:p>
                <a:r>
                  <a:rPr lang="en-US" dirty="0" smtClean="0"/>
                  <a:t>(Digital Signal Processing Principles, Algorithms and</a:t>
                </a:r>
                <a:r>
                  <a:rPr lang="en-US" baseline="0" dirty="0" smtClean="0"/>
                  <a:t> applications 4</a:t>
                </a:r>
                <a:r>
                  <a:rPr lang="en-US" baseline="30000" dirty="0" smtClean="0"/>
                  <a:t>th</a:t>
                </a:r>
                <a:r>
                  <a:rPr lang="en-US" baseline="0" dirty="0" smtClean="0"/>
                  <a:t> edition by John G Proakis, Dimitris G Manolakis )</a:t>
                </a:r>
                <a:r>
                  <a:rPr lang="en-IN" dirty="0" smtClean="0"/>
                  <a:t/>
                </a:r>
                <a:br>
                  <a:rPr lang="en-IN" dirty="0" smtClean="0"/>
                </a:br>
                <a:endParaRPr lang="en-I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I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compute all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values of the DFT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complex multiplications (1</a:t>
                </a:r>
                <a:r>
                  <a:rPr lang="en-I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complex multiplication = 4 real multiplications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−</m:t>
                    </m:r>
                    <m:r>
                      <a:rPr lang="en-US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lang="en-US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complex additions(4*(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−</m:t>
                    </m:r>
                    <m:r>
                      <a:rPr lang="en-US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lang="en-US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real additions).</a:t>
                </a:r>
                <a:r>
                  <a:rPr lang="en-IN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by taking advantage of the symmetry and periodicity properties of the exponential factors of twiddle factor,we can reduce the number of complex multiplications needed to compute the DFT</a:t>
                </a:r>
                <a:r>
                  <a:rPr lang="en-IN" dirty="0" smtClean="0"/>
                  <a:t> </a:t>
                </a:r>
                <a:br>
                  <a:rPr lang="en-IN" dirty="0" smtClean="0"/>
                </a:br>
                <a:endParaRPr lang="en-IN" b="1" dirty="0" smtClean="0"/>
              </a:p>
              <a:p>
                <a:r>
                  <a:rPr lang="en-IN" dirty="0" smtClean="0"/>
                  <a:t>For radix-2 N-pt FFT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2" , there are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/2 butterflies per stage of the computation process and log2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stages. Therefore, as previously indicated, the total number of complex</a:t>
                </a:r>
                <a:b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multiplications is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(N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/2) log2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complex additions is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log2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N.</a:t>
                </a:r>
                <a:r>
                  <a:rPr lang="en-IN" dirty="0" smtClean="0"/>
                  <a:t> 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 important application of the FFT algorithm is in FIR linear filtering of long data sequences.</a:t>
                </a:r>
                <a:r>
                  <a:rPr lang="en-IN" dirty="0" smtClean="0"/>
                  <a:t>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described two methods, the overlap-add and the overlapsave methods for filtering 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long data sequence with an FIR filter, based on the use of the DFT. </a:t>
                </a:r>
              </a:p>
              <a:p>
                <a:endParaRPr lang="en-I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Linear Filtering Approach to Computation of the DFT</a:t>
                </a:r>
                <a:r>
                  <a:rPr lang="en-IN" dirty="0" smtClean="0"/>
                  <a:t> : The Goertzel Algorithm,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chirp-z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transform algorithm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There are some applications where only a selected number of values of the DFT are desired, but the entire DFT is not required. In such a case, the FFT algorithm may no longer be 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more efficient than a direct computation of the desired values of the DFT. In fact, when the desired number of values of the DFT is less than log2 N,a</a:t>
                </a:r>
                <a:r>
                  <a:rPr lang="en-I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irect computation of the 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desired values is more efficient.</a:t>
                </a:r>
                <a:r>
                  <a:rPr lang="en-IN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recognition that the DFT can be arranged and computed as a linear convolution is also highly significant. Goertzel (1968) indicated that the DFT can be computed via linear filtering, 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although the computational savings of this approach</a:t>
                </a:r>
                <a:r>
                  <a:rPr lang="en-I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rather modest</a:t>
                </a:r>
                <a:r>
                  <a:rPr lang="en-IN" dirty="0" smtClean="0"/>
                  <a:t> </a:t>
                </a:r>
                <a:br>
                  <a:rPr lang="en-IN" dirty="0" smtClean="0"/>
                </a:br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Goertzel Algorithm: </a:t>
                </a:r>
              </a:p>
              <a:p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chirp-z</a:t>
                </a:r>
                <a:r>
                  <a:rPr lang="en-IN" dirty="0" smtClean="0"/>
                  <a:t>: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chirp-z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transform algorithm, which is suitable for evaluating the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z-transform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of a set of data on a variety of contours in the z-plane.</a:t>
                </a:r>
                <a:r>
                  <a:rPr lang="en-IN" dirty="0" smtClean="0"/>
                  <a:t> </a:t>
                </a:r>
                <a:br>
                  <a:rPr lang="en-IN" dirty="0" smtClean="0"/>
                </a:br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/>
                </a:r>
                <a:br>
                  <a:rPr lang="en-IN" dirty="0" smtClean="0"/>
                </a:b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Chapter 8 : </a:t>
                </a:r>
                <a:r>
                  <a:rPr lang="en-IN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Efficient Computation of the DFT: Fast Fourier Transform Algorithms</a:t>
                </a:r>
                <a:r>
                  <a:rPr lang="en-IN" dirty="0" smtClean="0"/>
                  <a:t> </a:t>
                </a:r>
              </a:p>
              <a:p>
                <a:r>
                  <a:rPr lang="en-US" dirty="0" smtClean="0"/>
                  <a:t>(Digital Signal Processing Principles, Algorithms and</a:t>
                </a:r>
                <a:r>
                  <a:rPr lang="en-US" baseline="0" dirty="0" smtClean="0"/>
                  <a:t> applications 4</a:t>
                </a:r>
                <a:r>
                  <a:rPr lang="en-US" baseline="30000" dirty="0" smtClean="0"/>
                  <a:t>th</a:t>
                </a:r>
                <a:r>
                  <a:rPr lang="en-US" baseline="0" dirty="0" smtClean="0"/>
                  <a:t> edition by John G Proakis, Dimitris G Manolakis )</a:t>
                </a:r>
                <a:r>
                  <a:rPr lang="en-IN" dirty="0" smtClean="0"/>
                  <a:t/>
                </a:r>
                <a:br>
                  <a:rPr lang="en-IN" dirty="0" smtClean="0"/>
                </a:br>
                <a:endParaRPr lang="en-I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I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compute all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values of the DFT requires </a:t>
                </a:r>
                <a:r>
                  <a:rPr lang="en-US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𝑁^2 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complex multiplications (1</a:t>
                </a:r>
                <a:r>
                  <a:rPr lang="en-I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complex multiplication = 4 real multiplications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and </a:t>
                </a:r>
                <a:r>
                  <a:rPr lang="en-US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𝑁^2  −𝑁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complex additions(4*(</a:t>
                </a:r>
                <a:r>
                  <a:rPr lang="en-US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𝑁</a:t>
                </a:r>
                <a:r>
                  <a:rPr lang="en-US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^</a:t>
                </a:r>
                <a:r>
                  <a:rPr lang="en-US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  −𝑁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real additions).</a:t>
                </a:r>
                <a:r>
                  <a:rPr lang="en-IN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by taking advantage of the symmetry and periodicity properties of the exponential factors of twiddle factor,we can reduce the number of complex multiplications needed to compute the DFT</a:t>
                </a:r>
                <a:r>
                  <a:rPr lang="en-IN" dirty="0" smtClean="0"/>
                  <a:t> </a:t>
                </a:r>
                <a:br>
                  <a:rPr lang="en-IN" dirty="0" smtClean="0"/>
                </a:br>
                <a:endParaRPr lang="en-IN" b="1" dirty="0" smtClean="0"/>
              </a:p>
              <a:p>
                <a:r>
                  <a:rPr lang="en-IN" dirty="0" smtClean="0"/>
                  <a:t>For radix-2 N-pt FFT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2" , there are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/2 butterflies per stage of the computation process and log2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stages. Therefore, as previously indicated, the total number of complex</a:t>
                </a:r>
                <a:b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multiplications is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(N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/2) log2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complex additions is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log2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N.</a:t>
                </a:r>
                <a:r>
                  <a:rPr lang="en-IN" dirty="0" smtClean="0"/>
                  <a:t> 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 important application of the FFT algorithm is in FIR linear filtering of long data sequences.</a:t>
                </a:r>
                <a:r>
                  <a:rPr lang="en-IN" dirty="0" smtClean="0"/>
                  <a:t>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described two methods, the overlap-add and the overlapsave methods for filtering 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long data sequence with an FIR filter, based on the use of the DFT. </a:t>
                </a:r>
              </a:p>
              <a:p>
                <a:endParaRPr lang="en-I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Linear Filtering Approach to Computation of the DFT</a:t>
                </a:r>
                <a:r>
                  <a:rPr lang="en-IN" dirty="0" smtClean="0"/>
                  <a:t> : The Goertzel Algorithm,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chirp-z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transform algorithm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There are some applications where only a selected number of values of the DFT are desired, but the entire DFT is not required. In such a case, the FFT algorithm may no longer be 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more efficient than a direct computation of the desired values of the DFT. In fact, when the desired number of values of the DFT is less than log2 N,a</a:t>
                </a:r>
                <a:r>
                  <a:rPr lang="en-I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irect computation of the 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desired values is more efficient.</a:t>
                </a:r>
                <a:r>
                  <a:rPr lang="en-IN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recognition that the DFT can be arranged and computed as a linear convolution is also highly significant. Goertzel (1968) indicated that the DFT can be computed via linear filtering, </a:t>
                </a:r>
              </a:p>
              <a:p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although the computational savings of this approach</a:t>
                </a:r>
                <a:r>
                  <a:rPr lang="en-I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rather modest</a:t>
                </a:r>
                <a:r>
                  <a:rPr lang="en-IN" dirty="0" smtClean="0"/>
                  <a:t> </a:t>
                </a:r>
                <a:br>
                  <a:rPr lang="en-IN" dirty="0" smtClean="0"/>
                </a:br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Goertzel Algorithm: </a:t>
                </a:r>
                <a:endParaRPr lang="en-IN" dirty="0" smtClean="0"/>
              </a:p>
              <a:p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chirp-z</a:t>
                </a:r>
                <a:r>
                  <a:rPr lang="en-IN" dirty="0" smtClean="0"/>
                  <a:t>: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chirp-z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transform algorithm, which is suitable for evaluating the </a:t>
                </a:r>
                <a:r>
                  <a:rPr lang="en-I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z-transform </a:t>
                </a:r>
                <a:r>
                  <a:rPr lang="en-I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of a set of data on a variety of contours in the z-plane.</a:t>
                </a:r>
                <a:r>
                  <a:rPr lang="en-IN" dirty="0" smtClean="0"/>
                  <a:t> </a:t>
                </a:r>
                <a:br>
                  <a:rPr lang="en-IN" dirty="0" smtClean="0"/>
                </a:br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/>
                </a:r>
                <a:br>
                  <a:rPr lang="en-IN" dirty="0" smtClean="0"/>
                </a:b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5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 Signal Processing Principles, Algorithms and</a:t>
            </a:r>
            <a:r>
              <a:rPr lang="en-US" baseline="0" dirty="0" smtClean="0"/>
              <a:t> applications 4</a:t>
            </a:r>
            <a:r>
              <a:rPr lang="en-US" baseline="30000" dirty="0" smtClean="0"/>
              <a:t>th</a:t>
            </a:r>
            <a:r>
              <a:rPr lang="en-US" baseline="0" dirty="0" smtClean="0"/>
              <a:t> edition by John G Proakis, Dimitris G Manolakis </a:t>
            </a:r>
            <a:r>
              <a:rPr lang="en-US" dirty="0" smtClean="0"/>
              <a:t>Page no. 1(20/1103)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8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 4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ed. by prokias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describe a linear time-invariant system used to perform spectral shaping or frequency-selective filtering.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 is used in digital signal processing in a variety of ways, such as removal of undesirable noise from desired signals,  spectral shaping such as equalization of communication channels, signal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 in radar, sonar, and communications, 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for performing spectral analysis of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signals, and so on.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Filters are usually classified according to their frequency-domain characteristics as lowpass, highpass, bandpass, and bandstop or band-elimination filters.</a:t>
            </a:r>
            <a:r>
              <a:rPr lang="en-IN" dirty="0" smtClean="0"/>
              <a:t> 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filters have a constant magnitude characteristic and a linear phase characteristic within their passband. In all cases, such filters are not physically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realizable but serve as a mathematical idealization of practical filters.</a:t>
            </a:r>
            <a:r>
              <a:rPr lang="en-IN" dirty="0" smtClean="0"/>
              <a:t> </a:t>
            </a:r>
          </a:p>
          <a:p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*2:{ 48: If the unit impulse response of an LTI system is of finite duration, then the system is called a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finite-duration impulse response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 FIR) filter.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dirty="0" smtClean="0"/>
              <a:t>Filter: keyword: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called filter is available to solve difference equations numerically, given the input and the difference equation coefficients.</a:t>
            </a:r>
            <a:r>
              <a:rPr lang="en-IN" dirty="0" smtClean="0"/>
              <a:t>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filter(b,a,x)</a:t>
            </a:r>
            <a:r>
              <a:rPr lang="en-IN" dirty="0" smtClean="0"/>
              <a:t>  where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[b0, b1, ..., bM]; a = [a0, a1, ..., aN];</a:t>
            </a:r>
            <a:r>
              <a:rPr lang="en-IN" dirty="0" smtClean="0"/>
              <a:t> 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coefficient arrays of x and y respectivelyand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is the input sequence array. The output y has the same length as input x. One must ensure that the coefficient a0 not be zero.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Impz: keyword for impulse response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 334: Suppose that we have designed a prototype lowpass filter with impulse response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hlp(n).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using the frequency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property of the Fourier transform,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possible to convert the prototye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to either a bandpass or a highpass filter. Frequency transformations for con verting a prototype lowpass filter into a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of another type are described in detail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Section 10.3.</a:t>
            </a:r>
            <a:r>
              <a:rPr lang="en-IN" dirty="0" smtClean="0"/>
              <a:t>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present a simple frequency transformation for converting a lowpass filter into a highpass filter</a:t>
            </a:r>
            <a:r>
              <a:rPr lang="en-IN" dirty="0" smtClean="0"/>
              <a:t>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hlp(n)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denotes the impulse response of a lowpass filter with frequency response Hlp(W), a highpass filter can be obtained by translating Hlp(W) by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radians</a:t>
            </a:r>
            <a:r>
              <a:rPr lang="en-IN" dirty="0" smtClean="0"/>
              <a:t>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i.e., replacing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 eg: pg 335</a:t>
            </a:r>
          </a:p>
          <a:p>
            <a:endParaRPr lang="en-IN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type of filter to design, FIR or IIR, depends on nature of the problem and on the specifications of the desired frequency response.</a:t>
            </a:r>
            <a:r>
              <a:rPr lang="en-IN" dirty="0" smtClean="0"/>
              <a:t>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practice, 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 filters are employed in filtering problems where there is a requirement for a linear-phase characteristic within the passband of the filter. If there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 requirementfor a Hnear-phase characteristic, either an IIR or an FIR filter may be employed. 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IIR filter has lower sidelobes in the stopband than an FIR filter having the same number of parameters. For this reason,if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 p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hase distortion is either tolerable or unimportant,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IIR filter is preferable, primarily because its implementation involves fewer parameters, requires less memory and has lower computational complexity.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ideal filter is noncausal</a:t>
            </a:r>
            <a:r>
              <a:rPr lang="en-IN" dirty="0" smtClean="0"/>
              <a:t> but we can design only causal</a:t>
            </a:r>
            <a:r>
              <a:rPr lang="en-IN" baseline="0" dirty="0" smtClean="0"/>
              <a:t> filters.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filters are noncausal and hence physically unrealizable for real-time signal processing applications.</a:t>
            </a:r>
            <a:r>
              <a:rPr lang="en-IN" dirty="0" smtClean="0"/>
              <a:t>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Causality implies that the frequency response characteristic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(w)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filter cannot be zero,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xcept at a finite set of points in the frequency range.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of the passband is usually called the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bandwidth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filter.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dirty="0" smtClean="0"/>
              <a:t>Diff. Between filters and windows: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filter would be a convolution of a signal with another. In a technical sense, a window has a fixed (supposedly short) size and is seen as "cutting out" a short part of the signal.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Often, a DFT would follow.</a:t>
            </a: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filter scales the spectrum with a known frequency response. A window will filter the spectrum instead.</a:t>
            </a: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Filters and window functions often (but not always) have different design goals. For example, in a filter you would have rather large bandwidths. </a:t>
            </a: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percieved as useful have a small bandwidth (often, just a few samples).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filter is seen by time domain convolution (for a linear system) while windowing is time domain multiplication.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an incoming signal (i know earlier i said in time domain only but this is also applicable to frequency domain), that becomes a filter which windows the signal</a:t>
            </a:r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1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https://in.mathworks.com/help/matlab/creating_guis/choose-components-for-your-app-designer-app.html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02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.mathworks.com/help/matlab/index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.mathworks.com/products/matlab-onlin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3382831" y="3180861"/>
            <a:ext cx="3310200" cy="1334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 R Pavan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Scientist ‘B’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NIELIT Calicut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282269" y="1424839"/>
            <a:ext cx="9511323" cy="993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stomShape 1"/>
          <p:cNvSpPr/>
          <p:nvPr/>
        </p:nvSpPr>
        <p:spPr>
          <a:xfrm>
            <a:off x="212238" y="1525200"/>
            <a:ext cx="9511323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 smtClean="0">
                <a:solidFill>
                  <a:srgbClr val="464646"/>
                </a:solidFill>
                <a:latin typeface="Times New Roman"/>
              </a:rPr>
              <a:t>Internship on DSP &amp; its Application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92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and Outputs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array functions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operators vs Array operators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Round-off functions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variables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&amp; Documentation usage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Processing_Day02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7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62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 vs functions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Scripts vs functions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Ignoring function outputs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scripts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Command Window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Command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Statements: if, if-else, for,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equality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(==)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&amp; Relational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Processing_Day02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58594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and cell arrays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 Array that groups related data using fields.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 can be accessed using dot operator.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 can be of different type and size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Arrays: similar to structures that can contain data of varying types and sizes.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class function to see what it returns to.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cell data using {}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from cell array to structure array and vice-versa.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Processing_Day02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52282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workspace data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 Workspace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Workspace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 Command window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Processing_Day02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9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020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 data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Bef>
                <a:spcPts val="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Command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Subplots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Color, line-style &amp; Marker style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Processing_Day03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8306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signals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Sinusoidal signal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signal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signal operations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AM-DSBFC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Under-modulated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Over-modulated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Processing_Day03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48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8634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IN" dirty="0"/>
              <a:t>How to write Polynomial as a vector</a:t>
            </a:r>
          </a:p>
          <a:p>
            <a:pPr marL="285750" indent="-285750"/>
            <a:r>
              <a:rPr lang="en-IN" dirty="0"/>
              <a:t>Finding the Value of a polynomial at a specified Point : polyval</a:t>
            </a:r>
          </a:p>
          <a:p>
            <a:pPr marL="285750" indent="-285750"/>
            <a:r>
              <a:rPr lang="en-IN" dirty="0"/>
              <a:t>Finding the roots of Polynomial : roots</a:t>
            </a:r>
          </a:p>
          <a:p>
            <a:pPr marL="285750" indent="-285750"/>
            <a:r>
              <a:rPr lang="en-IN" dirty="0"/>
              <a:t>Generate Polynomial for the given roots : </a:t>
            </a:r>
            <a:r>
              <a:rPr lang="en-IN" dirty="0" smtClean="0"/>
              <a:t>poly</a:t>
            </a:r>
          </a:p>
          <a:p>
            <a:pPr marL="342900" indent="-342900"/>
            <a:r>
              <a:rPr lang="en-US" sz="2400" dirty="0"/>
              <a:t>Polynomial: ax^n + bx^(n-1) + cx^(n-2)+ ……+px + q</a:t>
            </a:r>
          </a:p>
          <a:p>
            <a:r>
              <a:rPr lang="en-US" dirty="0" smtClean="0"/>
              <a:t> If </a:t>
            </a:r>
            <a:r>
              <a:rPr lang="en-US" dirty="0"/>
              <a:t>order of polynomial is ‘n’ the no. of terms in equation is ‘n+1’</a:t>
            </a:r>
          </a:p>
          <a:p>
            <a:pPr marL="285750" indent="-285750"/>
            <a:endParaRPr lang="en-IN" dirty="0"/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Processing_Day03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5734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DSP functions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Interpolation</a:t>
            </a:r>
          </a:p>
          <a:p>
            <a:pPr marL="285750" indent="-285750"/>
            <a:r>
              <a:rPr lang="en-US" dirty="0" smtClean="0"/>
              <a:t>Decimation</a:t>
            </a:r>
          </a:p>
          <a:p>
            <a:pPr marL="285750" indent="-285750"/>
            <a:r>
              <a:rPr lang="en-US" dirty="0" smtClean="0"/>
              <a:t>Generating Analytic signal</a:t>
            </a:r>
          </a:p>
          <a:p>
            <a:pPr marL="285750" indent="-285750"/>
            <a:r>
              <a:rPr lang="en-US" dirty="0" smtClean="0"/>
              <a:t>Magnitude of complex signal</a:t>
            </a:r>
            <a:endParaRPr lang="en-IN" dirty="0"/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Processing_Day03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4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740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/>
              <a:t>DFT </a:t>
            </a:r>
            <a:r>
              <a:rPr lang="en-US" sz="2400" dirty="0" smtClean="0"/>
              <a:t>algorithms</a:t>
            </a:r>
          </a:p>
          <a:p>
            <a:pPr marL="457200" lvl="1" indent="0">
              <a:buNone/>
            </a:pPr>
            <a:endParaRPr lang="en-US" sz="2000" dirty="0"/>
          </a:p>
          <a:p>
            <a:pPr marL="285750" indent="-285750"/>
            <a:r>
              <a:rPr lang="en-US" sz="2400" dirty="0" smtClean="0"/>
              <a:t>DFT using FFT algorithm</a:t>
            </a:r>
          </a:p>
          <a:p>
            <a:pPr marL="742950" lvl="1" indent="-285750"/>
            <a:r>
              <a:rPr lang="en-US" sz="2000" dirty="0" smtClean="0"/>
              <a:t>Single sided spectrum</a:t>
            </a:r>
          </a:p>
          <a:p>
            <a:pPr marL="742950" lvl="1" indent="-285750"/>
            <a:r>
              <a:rPr lang="en-US" sz="2000" dirty="0" smtClean="0"/>
              <a:t>Double sided spectrum</a:t>
            </a:r>
          </a:p>
          <a:p>
            <a:pPr marL="742950" lvl="1" indent="-285750"/>
            <a:r>
              <a:rPr lang="en-US" sz="2000" dirty="0" smtClean="0"/>
              <a:t>Removing mirror-image from spectrum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Processing_Day03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4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152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 smtClean="0"/>
              <a:t>DSP hardware allows programmable operations</a:t>
            </a:r>
          </a:p>
          <a:p>
            <a:pPr marL="742950" lvl="1" indent="-285750"/>
            <a:r>
              <a:rPr lang="en-US" sz="2000" dirty="0" smtClean="0"/>
              <a:t>Through software we can easily modify the processing functions.</a:t>
            </a:r>
          </a:p>
          <a:p>
            <a:pPr marL="742950" lvl="1" indent="-285750"/>
            <a:r>
              <a:rPr lang="en-US" sz="2000" dirty="0" smtClean="0"/>
              <a:t>It offers greater degree of flexibility in system design.</a:t>
            </a:r>
          </a:p>
          <a:p>
            <a:pPr marL="742950" lvl="1" indent="-285750"/>
            <a:r>
              <a:rPr lang="en-US" sz="2000" dirty="0" smtClean="0"/>
              <a:t>Higher order of precision can be achievable compared to other processing systems.</a:t>
            </a:r>
          </a:p>
          <a:p>
            <a:pPr marL="742950" lvl="1" indent="-285750"/>
            <a:r>
              <a:rPr lang="en-US" sz="2000" smtClean="0"/>
              <a:t>Digital signals are easy to store and reproduce.</a:t>
            </a:r>
          </a:p>
          <a:p>
            <a:pPr marL="285750" indent="-285750"/>
            <a:r>
              <a:rPr lang="en-US" sz="2400" dirty="0" smtClean="0"/>
              <a:t>DSP is not proper solution for all signal processing problems</a:t>
            </a:r>
          </a:p>
          <a:p>
            <a:pPr marL="742950" lvl="1" indent="-285750"/>
            <a:r>
              <a:rPr lang="en-US" sz="1600" dirty="0" smtClean="0"/>
              <a:t>For extremely wide band-width signals real-time processing is a requirement.</a:t>
            </a:r>
          </a:p>
          <a:p>
            <a:pPr marL="742950" lvl="1" indent="-285750"/>
            <a:r>
              <a:rPr lang="en-US" sz="1600" dirty="0" smtClean="0"/>
              <a:t>For these signals, analog or optical signal processing is the only possible solution.</a:t>
            </a:r>
          </a:p>
          <a:p>
            <a:pPr marL="742950" lvl="1" indent="-285750"/>
            <a:r>
              <a:rPr lang="en-US" sz="1600" dirty="0" smtClean="0"/>
              <a:t>If the Digital circuits have sufficient speed to perform the DSP is preferred. 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Processing_Day03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2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1" name="Picture 80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Rectangle 81"/>
          <p:cNvSpPr/>
          <p:nvPr/>
        </p:nvSpPr>
        <p:spPr>
          <a:xfrm>
            <a:off x="265723" y="58832"/>
            <a:ext cx="41216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Lecture Structure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9760" y="960512"/>
            <a:ext cx="6996023" cy="39854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Video Lecture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98462" y="3947595"/>
            <a:ext cx="1173193" cy="871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PPT Slide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7389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 &amp; Windowing Techniques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filters using own scripts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Filter design tools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one filter coefficients for realization of other filter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Windowing techniques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using own scripts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designer tools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Processing_Day04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2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72112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statastical data operations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Supression of side lobes using windowing techniques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Processing_Day04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9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59705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in MATLAB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to excel file or text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file or text file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Processing_Day05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1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1540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basic user dialog box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dailog box for selection of file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switch-case user dialog box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Stand-alone application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MATLAB APP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Convertion of MATLAB function in to c-code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MATLAB Convert C-code in other IDE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Processing_Day05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0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6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Processing John G. Proakis, Dimitris K Manolakis -  (2007, Pearson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Using Matlab_ A Problem Solving Companion. Vinay K. Ingle, John G. Proakis 4 ed.-Cengage Learning (2016)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in.mathworks.com/help/matlab/index.html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Processing_Day05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6384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Interview Q &amp; A Discussion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81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Doubts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01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Module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7879" y="2284306"/>
            <a:ext cx="243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latin typeface="Times New Roman"/>
              </a:rPr>
              <a:t>Thank You</a:t>
            </a:r>
            <a:endParaRPr lang="en-IN" sz="4000" spc="-1" dirty="0"/>
          </a:p>
        </p:txBody>
      </p:sp>
      <p:sp>
        <p:nvSpPr>
          <p:cNvPr id="13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5105704" y="3093971"/>
            <a:ext cx="18627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6956073" y="3093971"/>
            <a:ext cx="18627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233984" y="3093971"/>
            <a:ext cx="18627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 flipV="1">
            <a:off x="1320689" y="3093971"/>
            <a:ext cx="1912830" cy="787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=""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951340" y="2713979"/>
            <a:ext cx="759984" cy="759984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-1" y="3103496"/>
            <a:ext cx="12720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252577" y="3015216"/>
            <a:ext cx="157510" cy="15751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=""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154133" y="2916772"/>
            <a:ext cx="354398" cy="354398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=""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044271" y="2806910"/>
            <a:ext cx="574121" cy="574121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331332" y="3381032"/>
            <a:ext cx="0" cy="854428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279970" y="4214680"/>
            <a:ext cx="102724" cy="102724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532994" y="4266041"/>
            <a:ext cx="1717954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6026">
              <a:defRPr/>
            </a:pPr>
            <a:r>
              <a:rPr lang="en-US" sz="2315" dirty="0" smtClean="0">
                <a:solidFill>
                  <a:srgbClr val="03A1A4"/>
                </a:solidFill>
                <a:latin typeface="Century Gothic" panose="020B0502020202020204" pitchFamily="34" charset="0"/>
              </a:rPr>
              <a:t>Day 1: 3hrs</a:t>
            </a:r>
            <a:endParaRPr lang="en-US" sz="2315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=""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2802164" y="2713979"/>
            <a:ext cx="759984" cy="759984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103401" y="3015216"/>
            <a:ext cx="157510" cy="15751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=""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004957" y="2916772"/>
            <a:ext cx="354398" cy="354398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=""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2895096" y="2806910"/>
            <a:ext cx="574121" cy="574121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182157" y="1952482"/>
            <a:ext cx="0" cy="854428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130794" y="1914154"/>
            <a:ext cx="102724" cy="102724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2080937" y="1293639"/>
            <a:ext cx="1957941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6026">
              <a:defRPr/>
            </a:pPr>
            <a:r>
              <a:rPr lang="en-US" sz="2315" dirty="0" smtClean="0">
                <a:solidFill>
                  <a:srgbClr val="EE9524"/>
                </a:solidFill>
                <a:latin typeface="Century Gothic" panose="020B0502020202020204" pitchFamily="34" charset="0"/>
              </a:rPr>
              <a:t>Day 2: 3hrs</a:t>
            </a:r>
            <a:endParaRPr lang="en-US" sz="2315" dirty="0">
              <a:solidFill>
                <a:srgbClr val="EE9524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=""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4665355" y="2713979"/>
            <a:ext cx="759984" cy="759984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4966592" y="3015216"/>
            <a:ext cx="157510" cy="15751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=""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4868148" y="2916772"/>
            <a:ext cx="354398" cy="354398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=""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4758286" y="2806910"/>
            <a:ext cx="574121" cy="574121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5045347" y="3381032"/>
            <a:ext cx="0" cy="854428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4993985" y="4214680"/>
            <a:ext cx="102724" cy="102724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4244116" y="4323415"/>
            <a:ext cx="165796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6026">
              <a:defRPr/>
            </a:pPr>
            <a:r>
              <a:rPr lang="en-US" sz="2315" dirty="0" smtClean="0">
                <a:solidFill>
                  <a:srgbClr val="EF3078"/>
                </a:solidFill>
                <a:latin typeface="Century Gothic" panose="020B0502020202020204" pitchFamily="34" charset="0"/>
              </a:rPr>
              <a:t>Day 3: 3hrs</a:t>
            </a:r>
            <a:endParaRPr lang="en-US" sz="2315" dirty="0">
              <a:solidFill>
                <a:srgbClr val="EF3078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=""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6537074" y="2713979"/>
            <a:ext cx="759984" cy="759984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6838311" y="3015216"/>
            <a:ext cx="157510" cy="15751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=""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6739867" y="2916772"/>
            <a:ext cx="354398" cy="354398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=""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6630006" y="2806910"/>
            <a:ext cx="574121" cy="574121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6917067" y="1952482"/>
            <a:ext cx="0" cy="854428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6865704" y="1914154"/>
            <a:ext cx="102724" cy="102724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6035844" y="1288956"/>
            <a:ext cx="170136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6026">
              <a:defRPr/>
            </a:pPr>
            <a:r>
              <a:rPr lang="en-US" sz="2315" dirty="0" smtClean="0">
                <a:solidFill>
                  <a:srgbClr val="1C7CBB"/>
                </a:solidFill>
                <a:latin typeface="Century Gothic" panose="020B0502020202020204" pitchFamily="34" charset="0"/>
              </a:rPr>
              <a:t>Day 4: 3hrs</a:t>
            </a:r>
            <a:endParaRPr lang="en-US" sz="2315" dirty="0">
              <a:solidFill>
                <a:srgbClr val="1C7CBB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=""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8387443" y="2713979"/>
            <a:ext cx="759984" cy="759984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8688680" y="3015216"/>
            <a:ext cx="157510" cy="1575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=""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8590236" y="2916772"/>
            <a:ext cx="354398" cy="354398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=""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8480375" y="2806910"/>
            <a:ext cx="574121" cy="574121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8767436" y="3381032"/>
            <a:ext cx="0" cy="85442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8716073" y="4214680"/>
            <a:ext cx="102724" cy="10272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6026">
              <a:defRPr/>
            </a:pPr>
            <a:endParaRPr lang="en-US" sz="14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7949829" y="4302206"/>
            <a:ext cx="1890182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6026">
              <a:defRPr/>
            </a:pPr>
            <a:r>
              <a:rPr lang="en-US" sz="2315" dirty="0" smtClean="0">
                <a:solidFill>
                  <a:srgbClr val="70AD47">
                    <a:lumMod val="50000"/>
                  </a:srgbClr>
                </a:solidFill>
                <a:latin typeface="Century Gothic" panose="020B0502020202020204" pitchFamily="34" charset="0"/>
              </a:rPr>
              <a:t>Day 5: 3hrs</a:t>
            </a:r>
            <a:endParaRPr lang="en-US" sz="2315" dirty="0">
              <a:solidFill>
                <a:srgbClr val="70AD47">
                  <a:lumMod val="50000"/>
                </a:srgb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538805" y="4715122"/>
            <a:ext cx="1694049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4242928" y="4727059"/>
            <a:ext cx="1694049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7991956" y="4720193"/>
            <a:ext cx="1694049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321693" y="1308027"/>
            <a:ext cx="1694049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6058980" y="1308027"/>
            <a:ext cx="1694049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FF046A3A-7F81-4933-8824-3177AC62CA5B}"/>
              </a:ext>
            </a:extLst>
          </p:cNvPr>
          <p:cNvGrpSpPr/>
          <p:nvPr/>
        </p:nvGrpSpPr>
        <p:grpSpPr>
          <a:xfrm>
            <a:off x="210146" y="1972250"/>
            <a:ext cx="2299379" cy="1408781"/>
            <a:chOff x="1041009" y="2419643"/>
            <a:chExt cx="4783016" cy="1862072"/>
          </a:xfrm>
        </p:grpSpPr>
        <p:sp>
          <p:nvSpPr>
            <p:cNvPr id="88" name="Freeform: Shape 8">
              <a:extLst>
                <a:ext uri="{FF2B5EF4-FFF2-40B4-BE49-F238E27FC236}">
                  <a16:creationId xmlns="" xmlns:a16="http://schemas.microsoft.com/office/drawing/2014/main" id="{4923FED7-C4BD-4360-934E-95B9CAAE97BC}"/>
                </a:ext>
              </a:extLst>
            </p:cNvPr>
            <p:cNvSpPr/>
            <p:nvPr/>
          </p:nvSpPr>
          <p:spPr>
            <a:xfrm>
              <a:off x="1712575" y="3153229"/>
              <a:ext cx="3164226" cy="1128486"/>
            </a:xfrm>
            <a:custGeom>
              <a:avLst/>
              <a:gdLst>
                <a:gd name="connsiteX0" fmla="*/ 0 w 4020458"/>
                <a:gd name="connsiteY0" fmla="*/ 0 h 2010230"/>
                <a:gd name="connsiteX1" fmla="*/ 4020458 w 4020458"/>
                <a:gd name="connsiteY1" fmla="*/ 0 h 2010230"/>
                <a:gd name="connsiteX2" fmla="*/ 4020458 w 4020458"/>
                <a:gd name="connsiteY2" fmla="*/ 1 h 2010230"/>
                <a:gd name="connsiteX3" fmla="*/ 2010229 w 4020458"/>
                <a:gd name="connsiteY3" fmla="*/ 2010230 h 2010230"/>
                <a:gd name="connsiteX4" fmla="*/ 0 w 4020458"/>
                <a:gd name="connsiteY4" fmla="*/ 1 h 20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458" h="2010230">
                  <a:moveTo>
                    <a:pt x="0" y="0"/>
                  </a:moveTo>
                  <a:lnTo>
                    <a:pt x="4020458" y="0"/>
                  </a:lnTo>
                  <a:lnTo>
                    <a:pt x="4020458" y="1"/>
                  </a:lnTo>
                  <a:cubicBezTo>
                    <a:pt x="4020458" y="1110220"/>
                    <a:pt x="3120448" y="2010230"/>
                    <a:pt x="2010229" y="2010230"/>
                  </a:cubicBezTo>
                  <a:cubicBezTo>
                    <a:pt x="900010" y="2010230"/>
                    <a:pt x="0" y="11102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tx1">
                    <a:alpha val="75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74D02657-F9E1-458A-91F8-80E08FEFFA9C}"/>
                </a:ext>
              </a:extLst>
            </p:cNvPr>
            <p:cNvSpPr/>
            <p:nvPr/>
          </p:nvSpPr>
          <p:spPr>
            <a:xfrm>
              <a:off x="1041009" y="2419643"/>
              <a:ext cx="4783016" cy="1009357"/>
            </a:xfrm>
            <a:prstGeom prst="rect">
              <a:avLst/>
            </a:prstGeom>
            <a:gradFill>
              <a:gsLst>
                <a:gs pos="8000">
                  <a:srgbClr val="D7D8DC"/>
                </a:gs>
                <a:gs pos="31000">
                  <a:srgbClr val="F3F3F3"/>
                </a:gs>
                <a:gs pos="64000">
                  <a:srgbClr val="F3F3F3"/>
                </a:gs>
                <a:gs pos="87000">
                  <a:srgbClr val="D7D8D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2CA57334-D243-4EE0-A77C-0604BEC6E4D6}"/>
                </a:ext>
              </a:extLst>
            </p:cNvPr>
            <p:cNvSpPr/>
            <p:nvPr/>
          </p:nvSpPr>
          <p:spPr>
            <a:xfrm>
              <a:off x="1281059" y="2549029"/>
              <a:ext cx="1025850" cy="7112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>
              <a:innerShdw blurRad="152400" dist="76200" dir="14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srgbClr val="00B0F0"/>
                </a:solidFill>
                <a:latin typeface="Calibri" panose="020F0502020204030204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A13E8E5E-0FE7-4EB3-89BF-F5937C62CCB6}"/>
                </a:ext>
              </a:extLst>
            </p:cNvPr>
            <p:cNvSpPr txBox="1"/>
            <p:nvPr/>
          </p:nvSpPr>
          <p:spPr>
            <a:xfrm>
              <a:off x="1205833" y="2647285"/>
              <a:ext cx="1176303" cy="525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56026">
                <a:defRPr/>
              </a:pPr>
              <a:r>
                <a:rPr lang="en-US" sz="1984" dirty="0">
                  <a:solidFill>
                    <a:prstClr val="white"/>
                  </a:solidFill>
                  <a:latin typeface="Oswald" panose="02000503000000000000" pitchFamily="2" charset="0"/>
                </a:rPr>
                <a:t>01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8AC19293-13D9-4EB0-AD4C-C37FD4AE70C8}"/>
                </a:ext>
              </a:extLst>
            </p:cNvPr>
            <p:cNvSpPr txBox="1"/>
            <p:nvPr/>
          </p:nvSpPr>
          <p:spPr>
            <a:xfrm>
              <a:off x="2286872" y="2614145"/>
              <a:ext cx="3380364" cy="592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6026">
                <a:defRPr/>
              </a:pPr>
              <a:r>
                <a:rPr lang="en-US" sz="2315" dirty="0" smtClean="0">
                  <a:solidFill>
                    <a:srgbClr val="00B0F0"/>
                  </a:solidFill>
                  <a:latin typeface="Oswald" panose="02000503000000000000" pitchFamily="2" charset="0"/>
                </a:rPr>
                <a:t>Basics</a:t>
              </a:r>
              <a:endParaRPr lang="en-US" sz="2315" dirty="0">
                <a:solidFill>
                  <a:srgbClr val="00B0F0"/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FF046A3A-7F81-4933-8824-3177AC62CA5B}"/>
              </a:ext>
            </a:extLst>
          </p:cNvPr>
          <p:cNvGrpSpPr/>
          <p:nvPr/>
        </p:nvGrpSpPr>
        <p:grpSpPr>
          <a:xfrm>
            <a:off x="1905955" y="3424117"/>
            <a:ext cx="2445933" cy="1408781"/>
            <a:chOff x="1041009" y="2419643"/>
            <a:chExt cx="5087869" cy="1862072"/>
          </a:xfrm>
        </p:grpSpPr>
        <p:sp>
          <p:nvSpPr>
            <p:cNvPr id="95" name="Freeform: Shape 8">
              <a:extLst>
                <a:ext uri="{FF2B5EF4-FFF2-40B4-BE49-F238E27FC236}">
                  <a16:creationId xmlns="" xmlns:a16="http://schemas.microsoft.com/office/drawing/2014/main" id="{4923FED7-C4BD-4360-934E-95B9CAAE97BC}"/>
                </a:ext>
              </a:extLst>
            </p:cNvPr>
            <p:cNvSpPr/>
            <p:nvPr/>
          </p:nvSpPr>
          <p:spPr>
            <a:xfrm>
              <a:off x="1712575" y="3153229"/>
              <a:ext cx="3164226" cy="1128486"/>
            </a:xfrm>
            <a:custGeom>
              <a:avLst/>
              <a:gdLst>
                <a:gd name="connsiteX0" fmla="*/ 0 w 4020458"/>
                <a:gd name="connsiteY0" fmla="*/ 0 h 2010230"/>
                <a:gd name="connsiteX1" fmla="*/ 4020458 w 4020458"/>
                <a:gd name="connsiteY1" fmla="*/ 0 h 2010230"/>
                <a:gd name="connsiteX2" fmla="*/ 4020458 w 4020458"/>
                <a:gd name="connsiteY2" fmla="*/ 1 h 2010230"/>
                <a:gd name="connsiteX3" fmla="*/ 2010229 w 4020458"/>
                <a:gd name="connsiteY3" fmla="*/ 2010230 h 2010230"/>
                <a:gd name="connsiteX4" fmla="*/ 0 w 4020458"/>
                <a:gd name="connsiteY4" fmla="*/ 1 h 20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458" h="2010230">
                  <a:moveTo>
                    <a:pt x="0" y="0"/>
                  </a:moveTo>
                  <a:lnTo>
                    <a:pt x="4020458" y="0"/>
                  </a:lnTo>
                  <a:lnTo>
                    <a:pt x="4020458" y="1"/>
                  </a:lnTo>
                  <a:cubicBezTo>
                    <a:pt x="4020458" y="1110220"/>
                    <a:pt x="3120448" y="2010230"/>
                    <a:pt x="2010229" y="2010230"/>
                  </a:cubicBezTo>
                  <a:cubicBezTo>
                    <a:pt x="900010" y="2010230"/>
                    <a:pt x="0" y="11102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tx1">
                    <a:alpha val="75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74D02657-F9E1-458A-91F8-80E08FEFFA9C}"/>
                </a:ext>
              </a:extLst>
            </p:cNvPr>
            <p:cNvSpPr/>
            <p:nvPr/>
          </p:nvSpPr>
          <p:spPr>
            <a:xfrm>
              <a:off x="1041009" y="2419643"/>
              <a:ext cx="4949490" cy="1009358"/>
            </a:xfrm>
            <a:prstGeom prst="rect">
              <a:avLst/>
            </a:prstGeom>
            <a:gradFill>
              <a:gsLst>
                <a:gs pos="8000">
                  <a:srgbClr val="D7D8DC"/>
                </a:gs>
                <a:gs pos="31000">
                  <a:srgbClr val="F3F3F3"/>
                </a:gs>
                <a:gs pos="64000">
                  <a:srgbClr val="F3F3F3"/>
                </a:gs>
                <a:gs pos="87000">
                  <a:srgbClr val="D7D8D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2CA57334-D243-4EE0-A77C-0604BEC6E4D6}"/>
                </a:ext>
              </a:extLst>
            </p:cNvPr>
            <p:cNvSpPr/>
            <p:nvPr/>
          </p:nvSpPr>
          <p:spPr>
            <a:xfrm>
              <a:off x="1281059" y="2549029"/>
              <a:ext cx="1025850" cy="7112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>
              <a:innerShdw blurRad="152400" dist="76200" dir="14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A13E8E5E-0FE7-4EB3-89BF-F5937C62CCB6}"/>
                </a:ext>
              </a:extLst>
            </p:cNvPr>
            <p:cNvSpPr txBox="1"/>
            <p:nvPr/>
          </p:nvSpPr>
          <p:spPr>
            <a:xfrm>
              <a:off x="1205833" y="2647285"/>
              <a:ext cx="1176303" cy="525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56026">
                <a:defRPr/>
              </a:pPr>
              <a:r>
                <a:rPr lang="en-US" sz="1984" dirty="0">
                  <a:solidFill>
                    <a:prstClr val="white"/>
                  </a:solidFill>
                  <a:latin typeface="Oswald" panose="02000503000000000000" pitchFamily="2" charset="0"/>
                </a:rPr>
                <a:t>02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8AC19293-13D9-4EB0-AD4C-C37FD4AE70C8}"/>
                </a:ext>
              </a:extLst>
            </p:cNvPr>
            <p:cNvSpPr txBox="1"/>
            <p:nvPr/>
          </p:nvSpPr>
          <p:spPr>
            <a:xfrm>
              <a:off x="2152512" y="2614476"/>
              <a:ext cx="3976366" cy="592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6026">
                <a:defRPr/>
              </a:pPr>
              <a:r>
                <a:rPr lang="en-US" sz="2315" dirty="0" smtClean="0">
                  <a:solidFill>
                    <a:srgbClr val="00B0F0"/>
                  </a:solidFill>
                  <a:latin typeface="Oswald" panose="02000503000000000000" pitchFamily="2" charset="0"/>
                </a:rPr>
                <a:t>Data Operations</a:t>
              </a:r>
              <a:endParaRPr lang="en-US" sz="2315" dirty="0">
                <a:solidFill>
                  <a:srgbClr val="00B0F0"/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FF046A3A-7F81-4933-8824-3177AC62CA5B}"/>
              </a:ext>
            </a:extLst>
          </p:cNvPr>
          <p:cNvGrpSpPr/>
          <p:nvPr/>
        </p:nvGrpSpPr>
        <p:grpSpPr>
          <a:xfrm>
            <a:off x="3771749" y="1964229"/>
            <a:ext cx="2299378" cy="1408781"/>
            <a:chOff x="1041009" y="2419643"/>
            <a:chExt cx="4783016" cy="1862072"/>
          </a:xfrm>
        </p:grpSpPr>
        <p:sp>
          <p:nvSpPr>
            <p:cNvPr id="108" name="Freeform: Shape 8">
              <a:extLst>
                <a:ext uri="{FF2B5EF4-FFF2-40B4-BE49-F238E27FC236}">
                  <a16:creationId xmlns="" xmlns:a16="http://schemas.microsoft.com/office/drawing/2014/main" id="{4923FED7-C4BD-4360-934E-95B9CAAE97BC}"/>
                </a:ext>
              </a:extLst>
            </p:cNvPr>
            <p:cNvSpPr/>
            <p:nvPr/>
          </p:nvSpPr>
          <p:spPr>
            <a:xfrm>
              <a:off x="1712575" y="3153229"/>
              <a:ext cx="3164226" cy="1128486"/>
            </a:xfrm>
            <a:custGeom>
              <a:avLst/>
              <a:gdLst>
                <a:gd name="connsiteX0" fmla="*/ 0 w 4020458"/>
                <a:gd name="connsiteY0" fmla="*/ 0 h 2010230"/>
                <a:gd name="connsiteX1" fmla="*/ 4020458 w 4020458"/>
                <a:gd name="connsiteY1" fmla="*/ 0 h 2010230"/>
                <a:gd name="connsiteX2" fmla="*/ 4020458 w 4020458"/>
                <a:gd name="connsiteY2" fmla="*/ 1 h 2010230"/>
                <a:gd name="connsiteX3" fmla="*/ 2010229 w 4020458"/>
                <a:gd name="connsiteY3" fmla="*/ 2010230 h 2010230"/>
                <a:gd name="connsiteX4" fmla="*/ 0 w 4020458"/>
                <a:gd name="connsiteY4" fmla="*/ 1 h 20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458" h="2010230">
                  <a:moveTo>
                    <a:pt x="0" y="0"/>
                  </a:moveTo>
                  <a:lnTo>
                    <a:pt x="4020458" y="0"/>
                  </a:lnTo>
                  <a:lnTo>
                    <a:pt x="4020458" y="1"/>
                  </a:lnTo>
                  <a:cubicBezTo>
                    <a:pt x="4020458" y="1110220"/>
                    <a:pt x="3120448" y="2010230"/>
                    <a:pt x="2010229" y="2010230"/>
                  </a:cubicBezTo>
                  <a:cubicBezTo>
                    <a:pt x="900010" y="2010230"/>
                    <a:pt x="0" y="11102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tx1">
                    <a:alpha val="75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74D02657-F9E1-458A-91F8-80E08FEFFA9C}"/>
                </a:ext>
              </a:extLst>
            </p:cNvPr>
            <p:cNvSpPr/>
            <p:nvPr/>
          </p:nvSpPr>
          <p:spPr>
            <a:xfrm>
              <a:off x="1041009" y="2419643"/>
              <a:ext cx="4783016" cy="1009357"/>
            </a:xfrm>
            <a:prstGeom prst="rect">
              <a:avLst/>
            </a:prstGeom>
            <a:gradFill>
              <a:gsLst>
                <a:gs pos="8000">
                  <a:srgbClr val="D7D8DC"/>
                </a:gs>
                <a:gs pos="31000">
                  <a:srgbClr val="F3F3F3"/>
                </a:gs>
                <a:gs pos="64000">
                  <a:srgbClr val="F3F3F3"/>
                </a:gs>
                <a:gs pos="87000">
                  <a:srgbClr val="D7D8D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="" xmlns:a16="http://schemas.microsoft.com/office/drawing/2014/main" id="{2CA57334-D243-4EE0-A77C-0604BEC6E4D6}"/>
                </a:ext>
              </a:extLst>
            </p:cNvPr>
            <p:cNvSpPr/>
            <p:nvPr/>
          </p:nvSpPr>
          <p:spPr>
            <a:xfrm>
              <a:off x="1281059" y="2549029"/>
              <a:ext cx="1025850" cy="7112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>
              <a:innerShdw blurRad="152400" dist="76200" dir="14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srgbClr val="00B0F0"/>
                </a:solidFill>
                <a:latin typeface="Calibri" panose="020F0502020204030204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A13E8E5E-0FE7-4EB3-89BF-F5937C62CCB6}"/>
                </a:ext>
              </a:extLst>
            </p:cNvPr>
            <p:cNvSpPr txBox="1"/>
            <p:nvPr/>
          </p:nvSpPr>
          <p:spPr>
            <a:xfrm>
              <a:off x="1205833" y="2647284"/>
              <a:ext cx="1176304" cy="525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56026">
                <a:defRPr/>
              </a:pPr>
              <a:r>
                <a:rPr lang="en-US" sz="1984" dirty="0">
                  <a:solidFill>
                    <a:prstClr val="white"/>
                  </a:solidFill>
                  <a:latin typeface="Oswald" panose="02000503000000000000" pitchFamily="2" charset="0"/>
                </a:rPr>
                <a:t>03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8AC19293-13D9-4EB0-AD4C-C37FD4AE70C8}"/>
                </a:ext>
              </a:extLst>
            </p:cNvPr>
            <p:cNvSpPr txBox="1"/>
            <p:nvPr/>
          </p:nvSpPr>
          <p:spPr>
            <a:xfrm>
              <a:off x="2203340" y="2608168"/>
              <a:ext cx="3463896" cy="592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6026">
                <a:defRPr/>
              </a:pPr>
              <a:r>
                <a:rPr lang="en-US" sz="2315" dirty="0" smtClean="0">
                  <a:solidFill>
                    <a:srgbClr val="00B0F0"/>
                  </a:solidFill>
                  <a:latin typeface="Oswald" panose="02000503000000000000" pitchFamily="2" charset="0"/>
                </a:rPr>
                <a:t>Plotting data</a:t>
              </a:r>
              <a:endParaRPr lang="en-US" sz="2315" dirty="0">
                <a:solidFill>
                  <a:srgbClr val="00B0F0"/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FF046A3A-7F81-4933-8824-3177AC62CA5B}"/>
              </a:ext>
            </a:extLst>
          </p:cNvPr>
          <p:cNvGrpSpPr/>
          <p:nvPr/>
        </p:nvGrpSpPr>
        <p:grpSpPr>
          <a:xfrm>
            <a:off x="5782971" y="3411004"/>
            <a:ext cx="2566118" cy="1422935"/>
            <a:chOff x="1041009" y="2400934"/>
            <a:chExt cx="5337872" cy="1880781"/>
          </a:xfrm>
        </p:grpSpPr>
        <p:sp>
          <p:nvSpPr>
            <p:cNvPr id="114" name="Freeform: Shape 8">
              <a:extLst>
                <a:ext uri="{FF2B5EF4-FFF2-40B4-BE49-F238E27FC236}">
                  <a16:creationId xmlns="" xmlns:a16="http://schemas.microsoft.com/office/drawing/2014/main" id="{4923FED7-C4BD-4360-934E-95B9CAAE97BC}"/>
                </a:ext>
              </a:extLst>
            </p:cNvPr>
            <p:cNvSpPr/>
            <p:nvPr/>
          </p:nvSpPr>
          <p:spPr>
            <a:xfrm>
              <a:off x="1712575" y="3153229"/>
              <a:ext cx="3164226" cy="1128486"/>
            </a:xfrm>
            <a:custGeom>
              <a:avLst/>
              <a:gdLst>
                <a:gd name="connsiteX0" fmla="*/ 0 w 4020458"/>
                <a:gd name="connsiteY0" fmla="*/ 0 h 2010230"/>
                <a:gd name="connsiteX1" fmla="*/ 4020458 w 4020458"/>
                <a:gd name="connsiteY1" fmla="*/ 0 h 2010230"/>
                <a:gd name="connsiteX2" fmla="*/ 4020458 w 4020458"/>
                <a:gd name="connsiteY2" fmla="*/ 1 h 2010230"/>
                <a:gd name="connsiteX3" fmla="*/ 2010229 w 4020458"/>
                <a:gd name="connsiteY3" fmla="*/ 2010230 h 2010230"/>
                <a:gd name="connsiteX4" fmla="*/ 0 w 4020458"/>
                <a:gd name="connsiteY4" fmla="*/ 1 h 20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458" h="2010230">
                  <a:moveTo>
                    <a:pt x="0" y="0"/>
                  </a:moveTo>
                  <a:lnTo>
                    <a:pt x="4020458" y="0"/>
                  </a:lnTo>
                  <a:lnTo>
                    <a:pt x="4020458" y="1"/>
                  </a:lnTo>
                  <a:cubicBezTo>
                    <a:pt x="4020458" y="1110220"/>
                    <a:pt x="3120448" y="2010230"/>
                    <a:pt x="2010229" y="2010230"/>
                  </a:cubicBezTo>
                  <a:cubicBezTo>
                    <a:pt x="900010" y="2010230"/>
                    <a:pt x="0" y="11102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tx1">
                    <a:alpha val="75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74D02657-F9E1-458A-91F8-80E08FEFFA9C}"/>
                </a:ext>
              </a:extLst>
            </p:cNvPr>
            <p:cNvSpPr/>
            <p:nvPr/>
          </p:nvSpPr>
          <p:spPr>
            <a:xfrm>
              <a:off x="1041009" y="2419643"/>
              <a:ext cx="4783016" cy="1009357"/>
            </a:xfrm>
            <a:prstGeom prst="rect">
              <a:avLst/>
            </a:prstGeom>
            <a:gradFill>
              <a:gsLst>
                <a:gs pos="8000">
                  <a:srgbClr val="D7D8DC"/>
                </a:gs>
                <a:gs pos="31000">
                  <a:srgbClr val="F3F3F3"/>
                </a:gs>
                <a:gs pos="64000">
                  <a:srgbClr val="F3F3F3"/>
                </a:gs>
                <a:gs pos="87000">
                  <a:srgbClr val="D7D8D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="" xmlns:a16="http://schemas.microsoft.com/office/drawing/2014/main" id="{2CA57334-D243-4EE0-A77C-0604BEC6E4D6}"/>
                </a:ext>
              </a:extLst>
            </p:cNvPr>
            <p:cNvSpPr/>
            <p:nvPr/>
          </p:nvSpPr>
          <p:spPr>
            <a:xfrm>
              <a:off x="1281059" y="2549029"/>
              <a:ext cx="1025850" cy="7112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>
              <a:innerShdw blurRad="152400" dist="76200" dir="14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A13E8E5E-0FE7-4EB3-89BF-F5937C62CCB6}"/>
                </a:ext>
              </a:extLst>
            </p:cNvPr>
            <p:cNvSpPr txBox="1"/>
            <p:nvPr/>
          </p:nvSpPr>
          <p:spPr>
            <a:xfrm>
              <a:off x="1205833" y="2647285"/>
              <a:ext cx="1176304" cy="525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56026">
                <a:defRPr/>
              </a:pPr>
              <a:r>
                <a:rPr lang="en-US" sz="1984" dirty="0">
                  <a:solidFill>
                    <a:prstClr val="white"/>
                  </a:solidFill>
                  <a:latin typeface="Oswald" panose="02000503000000000000" pitchFamily="2" charset="0"/>
                </a:rPr>
                <a:t>04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8AC19293-13D9-4EB0-AD4C-C37FD4AE70C8}"/>
                </a:ext>
              </a:extLst>
            </p:cNvPr>
            <p:cNvSpPr txBox="1"/>
            <p:nvPr/>
          </p:nvSpPr>
          <p:spPr>
            <a:xfrm>
              <a:off x="2546958" y="2400934"/>
              <a:ext cx="3831923" cy="1063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6026">
                <a:defRPr/>
              </a:pPr>
              <a:r>
                <a:rPr lang="en-US" sz="2315" dirty="0" smtClean="0">
                  <a:solidFill>
                    <a:srgbClr val="00B0F0"/>
                  </a:solidFill>
                  <a:latin typeface="Oswald" panose="02000503000000000000" pitchFamily="2" charset="0"/>
                </a:rPr>
                <a:t>Signal Processing</a:t>
              </a:r>
              <a:endParaRPr lang="en-US" sz="2315" dirty="0">
                <a:solidFill>
                  <a:srgbClr val="00B0F0"/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FF046A3A-7F81-4933-8824-3177AC62CA5B}"/>
              </a:ext>
            </a:extLst>
          </p:cNvPr>
          <p:cNvGrpSpPr/>
          <p:nvPr/>
        </p:nvGrpSpPr>
        <p:grpSpPr>
          <a:xfrm>
            <a:off x="7669109" y="1975544"/>
            <a:ext cx="2378615" cy="1408781"/>
            <a:chOff x="1041009" y="2419643"/>
            <a:chExt cx="4947840" cy="1862072"/>
          </a:xfrm>
        </p:grpSpPr>
        <p:sp>
          <p:nvSpPr>
            <p:cNvPr id="120" name="Freeform: Shape 8">
              <a:extLst>
                <a:ext uri="{FF2B5EF4-FFF2-40B4-BE49-F238E27FC236}">
                  <a16:creationId xmlns="" xmlns:a16="http://schemas.microsoft.com/office/drawing/2014/main" id="{4923FED7-C4BD-4360-934E-95B9CAAE97BC}"/>
                </a:ext>
              </a:extLst>
            </p:cNvPr>
            <p:cNvSpPr/>
            <p:nvPr/>
          </p:nvSpPr>
          <p:spPr>
            <a:xfrm>
              <a:off x="1712575" y="3153229"/>
              <a:ext cx="3164226" cy="1128486"/>
            </a:xfrm>
            <a:custGeom>
              <a:avLst/>
              <a:gdLst>
                <a:gd name="connsiteX0" fmla="*/ 0 w 4020458"/>
                <a:gd name="connsiteY0" fmla="*/ 0 h 2010230"/>
                <a:gd name="connsiteX1" fmla="*/ 4020458 w 4020458"/>
                <a:gd name="connsiteY1" fmla="*/ 0 h 2010230"/>
                <a:gd name="connsiteX2" fmla="*/ 4020458 w 4020458"/>
                <a:gd name="connsiteY2" fmla="*/ 1 h 2010230"/>
                <a:gd name="connsiteX3" fmla="*/ 2010229 w 4020458"/>
                <a:gd name="connsiteY3" fmla="*/ 2010230 h 2010230"/>
                <a:gd name="connsiteX4" fmla="*/ 0 w 4020458"/>
                <a:gd name="connsiteY4" fmla="*/ 1 h 20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458" h="2010230">
                  <a:moveTo>
                    <a:pt x="0" y="0"/>
                  </a:moveTo>
                  <a:lnTo>
                    <a:pt x="4020458" y="0"/>
                  </a:lnTo>
                  <a:lnTo>
                    <a:pt x="4020458" y="1"/>
                  </a:lnTo>
                  <a:cubicBezTo>
                    <a:pt x="4020458" y="1110220"/>
                    <a:pt x="3120448" y="2010230"/>
                    <a:pt x="2010229" y="2010230"/>
                  </a:cubicBezTo>
                  <a:cubicBezTo>
                    <a:pt x="900010" y="2010230"/>
                    <a:pt x="0" y="111022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tx1">
                    <a:alpha val="75000"/>
                  </a:schemeClr>
                </a:gs>
                <a:gs pos="100000">
                  <a:srgbClr val="D7D8DC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74D02657-F9E1-458A-91F8-80E08FEFFA9C}"/>
                </a:ext>
              </a:extLst>
            </p:cNvPr>
            <p:cNvSpPr/>
            <p:nvPr/>
          </p:nvSpPr>
          <p:spPr>
            <a:xfrm>
              <a:off x="1041009" y="2419643"/>
              <a:ext cx="4783016" cy="1009357"/>
            </a:xfrm>
            <a:prstGeom prst="rect">
              <a:avLst/>
            </a:prstGeom>
            <a:gradFill>
              <a:gsLst>
                <a:gs pos="8000">
                  <a:srgbClr val="D7D8DC"/>
                </a:gs>
                <a:gs pos="31000">
                  <a:srgbClr val="F3F3F3"/>
                </a:gs>
                <a:gs pos="64000">
                  <a:srgbClr val="F3F3F3"/>
                </a:gs>
                <a:gs pos="87000">
                  <a:srgbClr val="D7D8D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="" xmlns:a16="http://schemas.microsoft.com/office/drawing/2014/main" id="{2CA57334-D243-4EE0-A77C-0604BEC6E4D6}"/>
                </a:ext>
              </a:extLst>
            </p:cNvPr>
            <p:cNvSpPr/>
            <p:nvPr/>
          </p:nvSpPr>
          <p:spPr>
            <a:xfrm>
              <a:off x="1281059" y="2549029"/>
              <a:ext cx="1025850" cy="7112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>
              <a:innerShdw blurRad="152400" dist="76200" dir="14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6026">
                <a:defRPr/>
              </a:pPr>
              <a:endParaRPr lang="en-US" sz="1488">
                <a:solidFill>
                  <a:srgbClr val="00B0F0"/>
                </a:solidFill>
                <a:latin typeface="Calibri" panose="020F0502020204030204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A13E8E5E-0FE7-4EB3-89BF-F5937C62CCB6}"/>
                </a:ext>
              </a:extLst>
            </p:cNvPr>
            <p:cNvSpPr txBox="1"/>
            <p:nvPr/>
          </p:nvSpPr>
          <p:spPr>
            <a:xfrm>
              <a:off x="1205833" y="2647285"/>
              <a:ext cx="1176304" cy="525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56026">
                <a:defRPr/>
              </a:pPr>
              <a:r>
                <a:rPr lang="en-US" sz="1984" dirty="0">
                  <a:solidFill>
                    <a:prstClr val="white"/>
                  </a:solidFill>
                  <a:latin typeface="Oswald" panose="02000503000000000000" pitchFamily="2" charset="0"/>
                </a:rPr>
                <a:t>05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8AC19293-13D9-4EB0-AD4C-C37FD4AE70C8}"/>
                </a:ext>
              </a:extLst>
            </p:cNvPr>
            <p:cNvSpPr txBox="1"/>
            <p:nvPr/>
          </p:nvSpPr>
          <p:spPr>
            <a:xfrm>
              <a:off x="2419171" y="2616043"/>
              <a:ext cx="3569678" cy="592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6026">
                <a:defRPr/>
              </a:pPr>
              <a:r>
                <a:rPr lang="en-US" sz="2315" dirty="0" smtClean="0">
                  <a:solidFill>
                    <a:srgbClr val="00B0F0"/>
                  </a:solidFill>
                  <a:latin typeface="Oswald" panose="02000503000000000000" pitchFamily="2" charset="0"/>
                </a:rPr>
                <a:t>File Handling</a:t>
              </a:r>
              <a:endParaRPr lang="en-US" sz="2315" dirty="0">
                <a:solidFill>
                  <a:srgbClr val="00B0F0"/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1" name="Picture 80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Rectangle 81"/>
          <p:cNvSpPr/>
          <p:nvPr/>
        </p:nvSpPr>
        <p:spPr>
          <a:xfrm>
            <a:off x="265723" y="58832"/>
            <a:ext cx="52330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Module_01: Time Line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5033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Installation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Link: provided in urls.txt file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days free trail period is provided by MATLAB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Online: can be accessed through any standard web browser.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downloads or installations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MATLAB and Simulink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in.mathworks.com/products/matlab-online.html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installation of matlab installation pdf is attached.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Processing_Day01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891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MATLAB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Processing_Day01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049" y="889075"/>
            <a:ext cx="95726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MATLAB is a high-performance language for technical computing.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It integrates computation, visualization, and programming in an </a:t>
            </a:r>
          </a:p>
          <a:p>
            <a:r>
              <a:rPr lang="en-IN" sz="2400" dirty="0" smtClean="0"/>
              <a:t>	easy-to-use </a:t>
            </a:r>
            <a:r>
              <a:rPr lang="en-IN" sz="2400" dirty="0"/>
              <a:t>environment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Some MATLAB </a:t>
            </a:r>
            <a:r>
              <a:rPr lang="en-IN" sz="2400" dirty="0" smtClean="0"/>
              <a:t>use cases </a:t>
            </a:r>
            <a:r>
              <a:rPr lang="en-IN" sz="2400" dirty="0"/>
              <a:t>include: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Math and computation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Algorithm development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Data analysis, exploration, and visualization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Scientific and engineering graphics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Modelling, simulation, and prototyping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Application development, including Graphical User Interface building </a:t>
            </a:r>
          </a:p>
        </p:txBody>
      </p:sp>
    </p:spTree>
    <p:extLst>
      <p:ext uri="{BB962C8B-B14F-4D97-AF65-F5344CB8AC3E}">
        <p14:creationId xmlns:p14="http://schemas.microsoft.com/office/powerpoint/2010/main" val="41538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8911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Basics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LABoratory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variable is a matrix or an array.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Window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creation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Hiding Output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commands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Processing_Day01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8911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Basics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Processing_Day01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6" y="887351"/>
            <a:ext cx="8515350" cy="40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8911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Basics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Processing_Day01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875" y="1067932"/>
            <a:ext cx="87757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Windows: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has three display windows. They are</a:t>
            </a:r>
            <a:b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Window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to enter commands</a:t>
            </a:r>
            <a:b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Graphics Window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to display plots and graphs.</a:t>
            </a:r>
            <a:b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An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Window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to create and modify m-files. m-files are files that contain a program or script of MATLAB commands.</a:t>
            </a:r>
          </a:p>
        </p:txBody>
      </p:sp>
    </p:spTree>
    <p:extLst>
      <p:ext uri="{BB962C8B-B14F-4D97-AF65-F5344CB8AC3E}">
        <p14:creationId xmlns:p14="http://schemas.microsoft.com/office/powerpoint/2010/main" val="12340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92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and Outputs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4114" y="1006837"/>
            <a:ext cx="8694539" cy="3984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Operations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matrix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 functions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functions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functions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Colon operator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ellipsis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Calicut              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M01_MATLAB &amp; Digital Signal Processing_Day02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14836</TotalTime>
  <Words>1318</Words>
  <Application>Microsoft Office PowerPoint</Application>
  <PresentationFormat>Custom</PresentationFormat>
  <Paragraphs>309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DejaVu Sans</vt:lpstr>
      <vt:lpstr>Oswald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ICDU</dc:creator>
  <dc:description/>
  <cp:lastModifiedBy>ICDU</cp:lastModifiedBy>
  <cp:revision>168</cp:revision>
  <dcterms:created xsi:type="dcterms:W3CDTF">2021-07-19T14:04:41Z</dcterms:created>
  <dcterms:modified xsi:type="dcterms:W3CDTF">2022-09-18T06:20:02Z</dcterms:modified>
  <cp:contentStatus/>
  <dc:language>en-IN</dc:language>
</cp:coreProperties>
</file>