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8" r:id="rId12"/>
    <p:sldId id="2146847060" r:id="rId13"/>
    <p:sldId id="2146847059" r:id="rId14"/>
    <p:sldId id="2146847057" r:id="rId15"/>
    <p:sldId id="268" r:id="rId16"/>
    <p:sldId id="2146847055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Putta14/Employee_Salary_Predic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kiattisak/salaly-prediction-for-beginer" TargetMode="External"/><Relationship Id="rId2" Type="http://schemas.openxmlformats.org/officeDocument/2006/relationships/hyperlink" Target="https://www.kaggle.com/datasets/ruchi798/data-science-job-salari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33571" y="384842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PUTTA PAVAN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SR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AND ENGINEERING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 STU64f204aa1e6e51693582506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6956BF-D455-D87D-561E-D60DE8D74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359" y="1232452"/>
            <a:ext cx="7867227" cy="4673600"/>
          </a:xfrm>
        </p:spPr>
      </p:pic>
    </p:spTree>
    <p:extLst>
      <p:ext uri="{BB962C8B-B14F-4D97-AF65-F5344CB8AC3E}">
        <p14:creationId xmlns:p14="http://schemas.microsoft.com/office/powerpoint/2010/main" val="190590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003644"/>
          </a:xfrm>
        </p:spPr>
        <p:txBody>
          <a:bodyPr>
            <a:normAutofit/>
          </a:bodyPr>
          <a:lstStyle/>
          <a:p>
            <a:pPr marL="305435" indent="-305435"/>
            <a:endParaRPr lang="en-US" sz="2200" b="1" dirty="0"/>
          </a:p>
          <a:p>
            <a:pPr marL="305435" indent="-305435"/>
            <a:r>
              <a:rPr lang="en-US" sz="2400" b="1" dirty="0" err="1">
                <a:solidFill>
                  <a:schemeClr val="accent1"/>
                </a:solidFill>
              </a:rPr>
              <a:t>Github</a:t>
            </a:r>
            <a:r>
              <a:rPr lang="en-US" sz="2400" b="1" dirty="0">
                <a:solidFill>
                  <a:schemeClr val="accent1"/>
                </a:solidFill>
              </a:rPr>
              <a:t> Repository Link : </a:t>
            </a:r>
          </a:p>
          <a:p>
            <a:pPr marL="1241435" lvl="3" indent="-305435"/>
            <a:r>
              <a:rPr lang="en-IN" sz="2000" dirty="0">
                <a:hlinkClick r:id="rId2"/>
              </a:rPr>
              <a:t>https://github.com/PavanPutta14/Employee_Salary_Prediction</a:t>
            </a:r>
            <a:endParaRPr lang="en-IN" sz="2000" dirty="0"/>
          </a:p>
          <a:p>
            <a:pPr marL="1241435" lvl="3" indent="-305435"/>
            <a:endParaRPr lang="en-IN" sz="1600" dirty="0"/>
          </a:p>
          <a:p>
            <a:pPr marL="936000" lvl="3" indent="0">
              <a:buNone/>
            </a:pP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31A70-FC2D-8F74-AD99-C9D6D94FF31E}"/>
              </a:ext>
            </a:extLst>
          </p:cNvPr>
          <p:cNvSpPr txBox="1"/>
          <p:nvPr/>
        </p:nvSpPr>
        <p:spPr>
          <a:xfrm>
            <a:off x="479393" y="4101483"/>
            <a:ext cx="112332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1"/>
                </a:solidFill>
              </a:rPr>
              <a:t>Live App Link: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https://employee-salary-prediction-machine-learning.streamlit.app/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65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This project demonstrates the real-world potential of machine learning in automating complex decision-making processes like salary estimation, saving time and resources across industries.</a:t>
            </a:r>
          </a:p>
          <a:p>
            <a:pPr marL="305435" indent="-305435"/>
            <a:r>
              <a:rPr lang="en-US" sz="2400" dirty="0"/>
              <a:t>It shows how AI-powered prediction systems can bring fairness, consistency, and data-driven insights to various domains such as workforce analytics, career advisory platforms, and financial planning.</a:t>
            </a:r>
          </a:p>
          <a:p>
            <a:pPr marL="305435" indent="-305435"/>
            <a:r>
              <a:rPr lang="en-US" sz="2400" dirty="0"/>
              <a:t>The solution proves that machine learning models can be effectively deployed in user-facing web applications to solve practical problems — helping businesses, job portals, and professionals make informed compensation-related decisions.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973552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b="1" dirty="0"/>
              <a:t>Integration with Real-Time Job Market Data:</a:t>
            </a:r>
            <a:br>
              <a:rPr lang="en-US" sz="2000" dirty="0"/>
            </a:br>
            <a:r>
              <a:rPr lang="en-US" sz="2000" dirty="0"/>
              <a:t>The model can be enhanced by integrating live job market data (e.g., from LinkedIn, Glassdoor APIs) to reflect current salary trends and regional variations more accurately.</a:t>
            </a:r>
          </a:p>
          <a:p>
            <a:pPr marL="305435" indent="-305435"/>
            <a:r>
              <a:rPr lang="en-US" sz="2000" b="1" dirty="0"/>
              <a:t>Expansion to Multiple Domains:</a:t>
            </a:r>
            <a:br>
              <a:rPr lang="en-US" sz="2000" dirty="0"/>
            </a:br>
            <a:r>
              <a:rPr lang="en-US" sz="2000" dirty="0"/>
              <a:t>Beyond traditional jobs, the system can be extended to predict earnings in freelancing, startups, gig economy roles, and remote work environments, making it more versatile.</a:t>
            </a:r>
          </a:p>
          <a:p>
            <a:pPr marL="305435" indent="-305435"/>
            <a:r>
              <a:rPr lang="en-US" sz="2000" b="1" dirty="0"/>
              <a:t>Personalized Career &amp; Salary Recommendations:</a:t>
            </a:r>
            <a:br>
              <a:rPr lang="en-US" sz="2000" dirty="0"/>
            </a:br>
            <a:r>
              <a:rPr lang="en-US" sz="2000" dirty="0"/>
              <a:t>With additional user data (skills, certifications, career goals), the system can evolve into a smart advisor — recommending salary-boosting career paths, roles, or upskilling options.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IJSRCSEIT. (2020)</a:t>
            </a:r>
            <a:r>
              <a:rPr lang="en-US" sz="2000" dirty="0"/>
              <a:t> – </a:t>
            </a:r>
            <a:r>
              <a:rPr lang="en-US" sz="2000" i="1" dirty="0"/>
              <a:t>Machine Learning Approach for Employee Salary Prediction</a:t>
            </a:r>
            <a:br>
              <a:rPr lang="en-US" sz="2000" dirty="0"/>
            </a:br>
            <a:r>
              <a:rPr lang="en-US" sz="2000" i="1" dirty="0"/>
              <a:t>(Applied ML models for salary prediction using employee datasets)</a:t>
            </a:r>
          </a:p>
          <a:p>
            <a:pPr marL="305435" indent="-305435"/>
            <a:r>
              <a:rPr lang="en-US" sz="2000" b="1" dirty="0"/>
              <a:t>Kaggle Dataset – Data Science Job Salaries</a:t>
            </a:r>
            <a:br>
              <a:rPr lang="en-US" sz="2000" dirty="0"/>
            </a:br>
            <a:r>
              <a:rPr lang="en-US" sz="2000" i="1" dirty="0"/>
              <a:t>(Used for salary prediction based on experience, title, and company factors)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https://www.kaggle.com/datasets/ruchi798/data-science-job-salaries</a:t>
            </a:r>
            <a:endParaRPr lang="en-US" sz="2000" dirty="0"/>
          </a:p>
          <a:p>
            <a:pPr marL="305435" indent="-305435"/>
            <a:r>
              <a:rPr lang="en-US" sz="2000" b="1" dirty="0" err="1"/>
              <a:t>Kiattisak</a:t>
            </a:r>
            <a:r>
              <a:rPr lang="en-US" sz="2000" b="1" dirty="0"/>
              <a:t>, R. (2022)</a:t>
            </a:r>
            <a:r>
              <a:rPr lang="en-US" sz="2000" dirty="0"/>
              <a:t> – </a:t>
            </a:r>
            <a:r>
              <a:rPr lang="en-US" sz="2000" i="1" dirty="0"/>
              <a:t>Salary Prediction for Beginner</a:t>
            </a:r>
            <a:br>
              <a:rPr lang="en-US" sz="2000" dirty="0"/>
            </a:br>
            <a:r>
              <a:rPr lang="en-US" sz="2000" dirty="0"/>
              <a:t>Available at: </a:t>
            </a:r>
            <a:r>
              <a:rPr lang="en-US" sz="2000" dirty="0">
                <a:hlinkClick r:id="rId3"/>
              </a:rPr>
              <a:t>https://www.kaggle.com/datasets/rkiattisak/salaly-prediction-for-beginer</a:t>
            </a:r>
            <a:br>
              <a:rPr lang="en-US" sz="2000" dirty="0"/>
            </a:br>
            <a:r>
              <a:rPr lang="en-US" sz="2000" dirty="0"/>
              <a:t>(Used for training and evaluating machine learning models on salary prediction)</a:t>
            </a:r>
          </a:p>
          <a:p>
            <a:pPr marL="305435" indent="-305435"/>
            <a:r>
              <a:rPr lang="en-US" sz="2000" dirty="0"/>
              <a:t>▪ </a:t>
            </a:r>
            <a:r>
              <a:rPr lang="en-US" sz="2000" b="1" dirty="0"/>
              <a:t>Kaggle Dataset – HR Analytics Job Salaries</a:t>
            </a:r>
            <a:br>
              <a:rPr lang="en-US" sz="2000" dirty="0"/>
            </a:br>
            <a:r>
              <a:rPr lang="en-US" sz="2000" i="1" dirty="0"/>
              <a:t>(Real-world HR dataset suitable for salary prediction tasks)</a:t>
            </a:r>
            <a:br>
              <a:rPr lang="en-US" sz="2000" dirty="0"/>
            </a:br>
            <a:r>
              <a:rPr lang="en-US" sz="2000" dirty="0"/>
              <a:t>https://www.kaggle.com/datasets/arashnic/hr-analytics-job-salaries</a:t>
            </a:r>
            <a:endParaRPr lang="en-US" sz="2000" i="1" dirty="0"/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b="1" dirty="0"/>
              <a:t>In today’s dynamic job market, estimating fair salaries has become a challenge for both job seekers and HR professionals. Traditional methods often fall short in accounting for changing roles, locations, and experience levels, leading to inaccurate salary expectations.</a:t>
            </a:r>
          </a:p>
          <a:p>
            <a:pPr marL="305435" indent="-305435"/>
            <a:r>
              <a:rPr lang="en-US" sz="2000" b="1" dirty="0"/>
              <a:t>This mismatch can result in job offer rejections, talent loss, or budget issues. Key factors like education, experience, job title, and location make manual salary estimation inefficient and inconsistent.</a:t>
            </a:r>
          </a:p>
          <a:p>
            <a:pPr marL="305435" indent="-305435"/>
            <a:r>
              <a:rPr lang="en-US" sz="2000" b="1" dirty="0"/>
              <a:t>To address this, the project aims to build a machine learning-based application that predicts employee salaries accurately. This tool will help align expectations, support fair pay decisions, and improve hiring efficiency.</a:t>
            </a:r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93288"/>
            <a:ext cx="11029615" cy="49443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The Employee Salary Prediction System was designed in a simple and flexible way. It uses clean data, machine learning models, and a smooth process to give accurate salary predictions in real time</a:t>
            </a:r>
            <a:r>
              <a:rPr lang="en-US" sz="2800" b="1" dirty="0"/>
              <a:t>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B0F0"/>
                </a:solidFill>
              </a:rPr>
              <a:t>System requirements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SzPct val="14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Python 3.10+, Google </a:t>
            </a:r>
            <a:r>
              <a:rPr lang="en-US" sz="2400" dirty="0" err="1">
                <a:solidFill>
                  <a:schemeClr val="tx1"/>
                </a:solidFill>
              </a:rPr>
              <a:t>Colab</a:t>
            </a:r>
            <a:r>
              <a:rPr lang="en-US" sz="2400" dirty="0">
                <a:solidFill>
                  <a:schemeClr val="tx1"/>
                </a:solidFill>
              </a:rPr>
              <a:t>, VS Code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SzPct val="14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Git &amp; GitHub for version control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SzPct val="14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tx1"/>
                </a:solidFill>
              </a:rPr>
              <a:t>Streamlit</a:t>
            </a:r>
            <a:r>
              <a:rPr lang="en-US" sz="2400" dirty="0">
                <a:solidFill>
                  <a:schemeClr val="tx1"/>
                </a:solidFill>
              </a:rPr>
              <a:t> Community Cloud for deployment</a:t>
            </a:r>
            <a:endParaRPr lang="en-US" sz="24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SzPct val="140000"/>
              <a:buNone/>
            </a:pPr>
            <a:endParaRPr lang="en-IN" sz="2800" b="1" dirty="0">
              <a:solidFill>
                <a:srgbClr val="00B0F0"/>
              </a:solidFill>
            </a:endParaRPr>
          </a:p>
          <a:p>
            <a:pPr marL="305435" indent="-305435"/>
            <a:r>
              <a:rPr lang="en-IN" sz="2800" b="1" dirty="0">
                <a:solidFill>
                  <a:srgbClr val="00B0F0"/>
                </a:solidFill>
              </a:rPr>
              <a:t>Libraries Used</a:t>
            </a:r>
          </a:p>
          <a:p>
            <a:pPr marL="305435" indent="-305435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Handling: </a:t>
            </a:r>
            <a:r>
              <a:rPr lang="en-IN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umpy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Pandas,</a:t>
            </a:r>
            <a:r>
              <a:rPr lang="en-IN" sz="2400" dirty="0"/>
              <a:t> Scikit-learn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05435" indent="-305435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ML Models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IN" sz="2400" dirty="0"/>
              <a:t>Linear Regression, Logistic Regression, Decision Tree.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05435" indent="-305435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Visualization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matplotlib, seaborn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</a:rPr>
              <a:t>Web App: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Streamlit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05435" indent="-305435"/>
            <a:endParaRPr lang="en-IN" sz="2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40" y="104549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b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03" y="3986074"/>
            <a:ext cx="11425561" cy="932156"/>
          </a:xfrm>
        </p:spPr>
        <p:txBody>
          <a:bodyPr>
            <a:normAutofit fontScale="25000" lnSpcReduction="20000"/>
          </a:bodyPr>
          <a:lstStyle/>
          <a:p>
            <a:pPr marL="305435" indent="-305435"/>
            <a:r>
              <a:rPr lang="en-US" sz="7200" b="1" dirty="0"/>
              <a:t>Algorithm Workflow</a:t>
            </a:r>
          </a:p>
          <a:p>
            <a:pPr marL="324000" lvl="1" indent="0">
              <a:lnSpc>
                <a:spcPct val="120000"/>
              </a:lnSpc>
              <a:buNone/>
            </a:pPr>
            <a:r>
              <a:rPr lang="en-IN" sz="7200" b="1" dirty="0"/>
              <a:t>1. Data Loading &amp; Cleaning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7200" dirty="0"/>
              <a:t>	- </a:t>
            </a:r>
            <a:r>
              <a:rPr lang="en-IN" sz="6400" dirty="0"/>
              <a:t>Loading the dataset using Pandas Library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6400" dirty="0"/>
              <a:t>	- Handling missing values and removing duplicate records</a:t>
            </a:r>
          </a:p>
          <a:p>
            <a:pPr marL="324000" lvl="1" indent="0">
              <a:lnSpc>
                <a:spcPct val="120000"/>
              </a:lnSpc>
              <a:buNone/>
            </a:pPr>
            <a:r>
              <a:rPr lang="en-IN" sz="6400" dirty="0"/>
              <a:t>	- Renaming and selecting only the required columns for analysis</a:t>
            </a:r>
          </a:p>
          <a:p>
            <a:pPr marL="324000" lvl="1" indent="0">
              <a:buNone/>
            </a:pPr>
            <a:r>
              <a:rPr lang="en-US" sz="7200" b="1" dirty="0"/>
              <a:t>2. Exploratory Data Analysis</a:t>
            </a:r>
          </a:p>
          <a:p>
            <a:pPr marL="324000" lvl="1" indent="0">
              <a:buNone/>
            </a:pPr>
            <a:r>
              <a:rPr lang="en-US" sz="6400" dirty="0"/>
              <a:t>   - Creating charts for categorical features like gender and degree</a:t>
            </a:r>
          </a:p>
          <a:p>
            <a:pPr marL="324000" lvl="1" indent="0">
              <a:buNone/>
            </a:pPr>
            <a:r>
              <a:rPr lang="en-US" sz="6400" dirty="0"/>
              <a:t>   - Checking correlation between age, experience, and salary</a:t>
            </a:r>
          </a:p>
          <a:p>
            <a:pPr marL="324000" lvl="1" indent="0">
              <a:buNone/>
            </a:pPr>
            <a:r>
              <a:rPr lang="en-US" sz="6400" dirty="0"/>
              <a:t>   - Plotting a heatmap to visualize feature relationships</a:t>
            </a:r>
          </a:p>
          <a:p>
            <a:pPr marL="324000" lvl="1" indent="0">
              <a:buNone/>
            </a:pPr>
            <a:r>
              <a:rPr lang="en-IN" sz="7200" b="1" dirty="0"/>
              <a:t>3.. Data Loading &amp; Cleaning</a:t>
            </a:r>
          </a:p>
          <a:p>
            <a:pPr marL="324000" lvl="1" indent="0">
              <a:buNone/>
            </a:pPr>
            <a:r>
              <a:rPr lang="en-US" sz="6400" dirty="0"/>
              <a:t>   - Encoding categorical columns like Gender, Degree, and Job Title</a:t>
            </a:r>
          </a:p>
          <a:p>
            <a:pPr marL="324000" lvl="1" indent="0">
              <a:buNone/>
            </a:pPr>
            <a:r>
              <a:rPr lang="en-US" sz="6400" dirty="0"/>
              <a:t>   - Scaling numerical features such as Age and Experience</a:t>
            </a:r>
          </a:p>
          <a:p>
            <a:pPr marL="324000" lvl="1" indent="0">
              <a:buNone/>
            </a:pPr>
            <a:r>
              <a:rPr lang="en-US" sz="6400" dirty="0"/>
              <a:t>   - Splitting the data into training and testing sets for modeling</a:t>
            </a:r>
          </a:p>
          <a:p>
            <a:pPr marL="324000" lvl="1" indent="0">
              <a:buNone/>
            </a:pPr>
            <a:endParaRPr lang="en-US" sz="1800" dirty="0"/>
          </a:p>
          <a:p>
            <a:pPr marL="324000" lvl="1" indent="0">
              <a:buNone/>
            </a:pPr>
            <a:endParaRPr lang="en-IN" sz="1800" b="1" dirty="0"/>
          </a:p>
          <a:p>
            <a:pPr marL="324000" lvl="1" indent="0">
              <a:buNone/>
            </a:pPr>
            <a:endParaRPr lang="en-US" sz="1700" dirty="0"/>
          </a:p>
          <a:p>
            <a:pPr marL="324000" lvl="1" indent="0">
              <a:buNone/>
            </a:pPr>
            <a:endParaRPr lang="en-US" sz="1700" dirty="0"/>
          </a:p>
          <a:p>
            <a:pPr marL="324000" lvl="1" indent="0">
              <a:buNone/>
            </a:pPr>
            <a:endParaRPr lang="en-US" sz="1700" dirty="0"/>
          </a:p>
          <a:p>
            <a:pPr marL="324000" lvl="1" indent="0">
              <a:buNone/>
            </a:pPr>
            <a:endParaRPr lang="en-US" sz="1700" dirty="0"/>
          </a:p>
          <a:p>
            <a:pPr marL="324000" lvl="1" indent="0">
              <a:buNone/>
            </a:pPr>
            <a:endParaRPr lang="en-US" sz="1700" dirty="0"/>
          </a:p>
          <a:p>
            <a:pPr marL="629435" lvl="1" indent="-305435"/>
            <a:endParaRPr lang="en-US" sz="1700" b="1" dirty="0"/>
          </a:p>
          <a:p>
            <a:pPr marL="324000" lvl="1" indent="0">
              <a:buNone/>
            </a:pPr>
            <a:endParaRPr lang="en-IN" sz="1700" dirty="0"/>
          </a:p>
          <a:p>
            <a:pPr marL="899435" lvl="2" indent="-305435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746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b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41864"/>
            <a:ext cx="11345662" cy="4062858"/>
          </a:xfrm>
        </p:spPr>
        <p:txBody>
          <a:bodyPr>
            <a:normAutofit/>
          </a:bodyPr>
          <a:lstStyle/>
          <a:p>
            <a:pPr marL="594000" lvl="2" indent="0">
              <a:buNone/>
            </a:pPr>
            <a:r>
              <a:rPr lang="en-IN" sz="1800" b="1" dirty="0"/>
              <a:t>4. Model Training &amp; Evaluation</a:t>
            </a:r>
          </a:p>
          <a:p>
            <a:pPr marL="594000" lvl="2" indent="0">
              <a:buNone/>
            </a:pPr>
            <a:r>
              <a:rPr lang="en-IN" sz="1800" dirty="0"/>
              <a:t>	- </a:t>
            </a:r>
            <a:r>
              <a:rPr lang="en-IN" sz="1600" dirty="0"/>
              <a:t>Training models: Linear Regression, Logistic Regression, Decision Tree, Random Forest</a:t>
            </a:r>
          </a:p>
          <a:p>
            <a:pPr marL="594000" lvl="2" indent="0">
              <a:buNone/>
            </a:pPr>
            <a:r>
              <a:rPr lang="en-IN" sz="1600" dirty="0"/>
              <a:t>	- Evaluation metrices used:R²  score, RMSE, MAE</a:t>
            </a:r>
          </a:p>
          <a:p>
            <a:pPr marL="594000" lvl="2" indent="0">
              <a:buNone/>
            </a:pPr>
            <a:r>
              <a:rPr lang="en-IN" sz="1600" dirty="0"/>
              <a:t>	- Comparing model results to choose the most accurate one</a:t>
            </a:r>
          </a:p>
          <a:p>
            <a:pPr marL="594000" lvl="2" indent="0">
              <a:buNone/>
            </a:pPr>
            <a:r>
              <a:rPr lang="en-IN" sz="1800" b="1" dirty="0"/>
              <a:t>5.Deployment Preparation</a:t>
            </a:r>
          </a:p>
          <a:p>
            <a:pPr marL="594000" lvl="2" indent="0">
              <a:buNone/>
            </a:pPr>
            <a:r>
              <a:rPr lang="en-IN" sz="1800" dirty="0"/>
              <a:t>	- </a:t>
            </a:r>
            <a:r>
              <a:rPr lang="en-IN" sz="1600" dirty="0"/>
              <a:t>Saving the best model using </a:t>
            </a:r>
            <a:r>
              <a:rPr lang="en-IN" sz="1600" dirty="0" err="1"/>
              <a:t>joblib</a:t>
            </a:r>
            <a:r>
              <a:rPr lang="en-IN" sz="1600" dirty="0"/>
              <a:t> for reuse</a:t>
            </a:r>
          </a:p>
          <a:p>
            <a:pPr marL="594000" lvl="2" indent="0">
              <a:buNone/>
            </a:pPr>
            <a:r>
              <a:rPr lang="en-IN" sz="1600" dirty="0"/>
              <a:t>	- Creating a prediction pipeline for easy integration</a:t>
            </a:r>
          </a:p>
          <a:p>
            <a:pPr marL="594000" lvl="2" indent="0">
              <a:buNone/>
            </a:pPr>
            <a:r>
              <a:rPr lang="en-IN" sz="1600" dirty="0"/>
              <a:t>	- Deployed the application using </a:t>
            </a:r>
            <a:r>
              <a:rPr lang="en-IN" sz="1600" dirty="0" err="1"/>
              <a:t>Streamlit</a:t>
            </a:r>
            <a:r>
              <a:rPr lang="en-IN" sz="1600" dirty="0"/>
              <a:t> web framework</a:t>
            </a:r>
          </a:p>
          <a:p>
            <a:pPr marL="594000" lvl="2" indent="0">
              <a:buNone/>
            </a:pPr>
            <a:endParaRPr lang="en-IN" sz="1800" dirty="0"/>
          </a:p>
          <a:p>
            <a:pPr marL="594000" lvl="2" indent="0">
              <a:buNone/>
            </a:pPr>
            <a:endParaRPr lang="en-IN" sz="2400" dirty="0"/>
          </a:p>
          <a:p>
            <a:pPr marL="594000" lvl="2" indent="0">
              <a:buNone/>
            </a:pPr>
            <a:endParaRPr lang="en-IN" sz="2400" dirty="0"/>
          </a:p>
          <a:p>
            <a:pPr marL="594000" lvl="2" indent="0">
              <a:buNone/>
            </a:pPr>
            <a:endParaRPr lang="en-IN" sz="2400" dirty="0"/>
          </a:p>
          <a:p>
            <a:pPr marL="594000" lvl="2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358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  <a:p>
            <a:pPr marL="305435" indent="-305435"/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4C881-E6B9-560C-18D3-25EB1287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5" y="1302025"/>
            <a:ext cx="11665260" cy="501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63A268-0E9C-A4CE-7D7C-7F9B08ECD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6478" y="878889"/>
            <a:ext cx="4793941" cy="5850385"/>
          </a:xfrm>
        </p:spPr>
      </p:pic>
    </p:spTree>
    <p:extLst>
      <p:ext uri="{BB962C8B-B14F-4D97-AF65-F5344CB8AC3E}">
        <p14:creationId xmlns:p14="http://schemas.microsoft.com/office/powerpoint/2010/main" val="4290789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D337E5-B118-CD4F-4DBD-8B4357F4D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5436" y="834501"/>
            <a:ext cx="4161616" cy="5797117"/>
          </a:xfrm>
        </p:spPr>
      </p:pic>
    </p:spTree>
    <p:extLst>
      <p:ext uri="{BB962C8B-B14F-4D97-AF65-F5344CB8AC3E}">
        <p14:creationId xmlns:p14="http://schemas.microsoft.com/office/powerpoint/2010/main" val="20533690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</TotalTime>
  <Words>846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 </vt:lpstr>
      <vt:lpstr>Algorithm &amp; Deployment 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Pavan</dc:creator>
  <cp:lastModifiedBy>Pavan Putta</cp:lastModifiedBy>
  <cp:revision>44</cp:revision>
  <dcterms:created xsi:type="dcterms:W3CDTF">2021-05-26T16:50:10Z</dcterms:created>
  <dcterms:modified xsi:type="dcterms:W3CDTF">2025-07-22T16:51:09Z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