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9D901F-39E4-47AE-8655-AB88D3B5AC65}">
  <a:tblStyle styleId="{4B9D901F-39E4-47AE-8655-AB88D3B5AC6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9a42d3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f9a42d339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9a42d33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f9a42d339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ecf74cac7_1_6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ecf74cac7_1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843160" y="1381869"/>
            <a:ext cx="5251316" cy="1807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566"/>
              <a:buFont typeface="Times New Roman"/>
              <a:buNone/>
            </a:pPr>
            <a:r>
              <a:rPr lang="en-US" sz="5300"/>
              <a:t>Anomaly Detection Using Federated Learning</a:t>
            </a:r>
            <a:br>
              <a:rPr lang="en-US" sz="3100"/>
            </a:br>
            <a:br>
              <a:rPr lang="en-US" sz="3100"/>
            </a:br>
            <a:endParaRPr sz="31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14231" y="4955217"/>
            <a:ext cx="4619700" cy="3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 strike="noStrike"/>
              <a:t>     </a:t>
            </a:r>
            <a:r>
              <a:rPr b="0" i="0" lang="en-US" u="none" strike="noStrike"/>
              <a:t> </a:t>
            </a:r>
            <a:r>
              <a:rPr i="0" lang="en-US" u="none" strike="noStrike"/>
              <a:t>Presented By</a:t>
            </a:r>
            <a:r>
              <a:rPr lang="en-US"/>
              <a:t> </a:t>
            </a:r>
            <a:r>
              <a:rPr i="0" lang="en-US" u="none" strike="noStrike"/>
              <a:t>Team 11</a:t>
            </a:r>
            <a:endParaRPr i="0" u="none" strike="noStrike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         </a:t>
            </a:r>
            <a:r>
              <a:rPr i="0" lang="en-US" u="none" strike="noStrike"/>
              <a:t>Pavan Raj Dasari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0" lang="en-US" u="none" strike="noStrike"/>
              <a:t>             Sahithi Thota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0" lang="en-US" u="none" strike="noStrike"/>
              <a:t>       Sai Ga</a:t>
            </a:r>
            <a:r>
              <a:rPr lang="en-US"/>
              <a:t>n</a:t>
            </a:r>
            <a:r>
              <a:rPr i="0" lang="en-US" u="none" strike="noStrike"/>
              <a:t>esh Pamarti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US" sz="2000"/>
            </a:br>
            <a:endParaRPr sz="200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741" r="12311" t="0"/>
          <a:stretch/>
        </p:blipFill>
        <p:spPr>
          <a:xfrm>
            <a:off x="6229215" y="10"/>
            <a:ext cx="5962785" cy="6857990"/>
          </a:xfrm>
          <a:custGeom>
            <a:rect b="b" l="l" r="r" t="t"/>
            <a:pathLst>
              <a:path extrusionOk="0" h="6858000" w="5962785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800"/>
              <a:t>Future Work</a:t>
            </a:r>
            <a:endParaRPr sz="4800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When Federated Learning is used, energy consumption in WSN is </a:t>
            </a:r>
            <a:r>
              <a:rPr lang="en-US" sz="2400"/>
              <a:t>compromised?</a:t>
            </a:r>
            <a:endParaRPr sz="2400"/>
          </a:p>
          <a:p>
            <a:pPr indent="-2921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Storage / Memory</a:t>
            </a:r>
            <a:endParaRPr sz="2400"/>
          </a:p>
          <a:p>
            <a:pPr indent="-2921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Network Bandwidth</a:t>
            </a:r>
            <a:endParaRPr sz="2400"/>
          </a:p>
          <a:p>
            <a:pPr indent="-2921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Computation resources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Once we have the setup for simulating federated learning is ready we will be focusing on any one of the major concern regarding energy consumption.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asses on top of a book" id="195" name="Google Shape;195;p23"/>
          <p:cNvPicPr preferRelativeResize="0"/>
          <p:nvPr/>
        </p:nvPicPr>
        <p:blipFill rotWithShape="1">
          <a:blip r:embed="rId3">
            <a:alphaModFix/>
          </a:blip>
          <a:srcRect b="15094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/>
          <p:nvPr/>
        </p:nvSpPr>
        <p:spPr>
          <a:xfrm>
            <a:off x="0" y="0"/>
            <a:ext cx="12196802" cy="6858000"/>
          </a:xfrm>
          <a:prstGeom prst="rect">
            <a:avLst/>
          </a:prstGeom>
          <a:gradFill>
            <a:gsLst>
              <a:gs pos="0">
                <a:srgbClr val="E7E6E6">
                  <a:alpha val="83921"/>
                </a:srgbClr>
              </a:gs>
              <a:gs pos="28000">
                <a:srgbClr val="E7E6E6">
                  <a:alpha val="83921"/>
                </a:srgbClr>
              </a:gs>
              <a:gs pos="74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FEDERATED LEARNING FOR MOBILE KEYBOARD PREDICTION (https://arxiv.org/pdf/1811.03604v2.pdf)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ns3-fl: Simulating Federated Learning with ns-3 (https://cseweb.ucsd.edu/~x1yu/docs/wns32022/ekaireb2022ns3fl.pdf)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A Joint Learning and Communications Framework for Federated Learning over Wireless Networks (arxiv.org/pdf/1909.07972.pdf)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A Federated Learning Approach to Anomaly Detection in Smart Buildings (https://arxiv.org/pdf/2010.10293.pdf)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Federated Learning with Anomaly Client Detection and Decentralized Parameter Aggregation (ieeexplore.ieee.org/document/9833835)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Any Questions?</a:t>
            </a:r>
            <a:endParaRPr/>
          </a:p>
        </p:txBody>
      </p:sp>
      <p:pic>
        <p:nvPicPr>
          <p:cNvPr descr="A picture containing text, writing implement, stationary, pen&#10;&#10;Description automatically generated" id="204" name="Google Shape;20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0981" l="0" r="1" t="20017"/>
          <a:stretch/>
        </p:blipFill>
        <p:spPr>
          <a:xfrm>
            <a:off x="4193636" y="2378869"/>
            <a:ext cx="3804728" cy="210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3049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ople working on ideas" id="93" name="Google Shape;93;p14"/>
          <p:cNvPicPr preferRelativeResize="0"/>
          <p:nvPr/>
        </p:nvPicPr>
        <p:blipFill rotWithShape="1">
          <a:blip r:embed="rId3">
            <a:alphaModFix/>
          </a:blip>
          <a:srcRect b="2" l="0" r="7648" t="0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3822189" cy="189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800"/>
              <a:t>Presentation Outline</a:t>
            </a:r>
            <a:endParaRPr sz="4800"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2434201"/>
            <a:ext cx="3822189" cy="37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/>
              <a:t>Introduction</a:t>
            </a:r>
            <a:endParaRPr sz="24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/>
              <a:t>Objectives</a:t>
            </a:r>
            <a:endParaRPr sz="24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/>
              <a:t>Approaches</a:t>
            </a:r>
            <a:endParaRPr sz="24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/>
              <a:t>Progress</a:t>
            </a:r>
            <a:endParaRPr sz="24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Future work</a:t>
            </a:r>
            <a:endParaRPr sz="24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Q&amp;A</a:t>
            </a:r>
            <a:endParaRPr sz="2400"/>
          </a:p>
          <a:p>
            <a:pPr indent="0" lvl="0" marL="127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800"/>
              <a:t>Introduction</a:t>
            </a:r>
            <a:endParaRPr sz="480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38200" y="1825625"/>
            <a:ext cx="109596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0481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lang="en-US" sz="3000"/>
              <a:t>In order to train a machine learning model, do users have to share their data</a:t>
            </a:r>
            <a:r>
              <a:rPr lang="en-US" sz="3000"/>
              <a:t>?</a:t>
            </a:r>
            <a:endParaRPr sz="3000"/>
          </a:p>
          <a:p>
            <a:pPr indent="-404812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rgbClr val="FF0000"/>
                </a:solidFill>
              </a:rPr>
              <a:t>What if data is confidential?</a:t>
            </a:r>
            <a:endParaRPr sz="30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0481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lang="en-US" sz="3000"/>
              <a:t>ML models need all user data to be aggregated into one unit in order to be trained</a:t>
            </a:r>
            <a:r>
              <a:rPr lang="en-US" sz="3000"/>
              <a:t>?</a:t>
            </a:r>
            <a:endParaRPr sz="3000"/>
          </a:p>
          <a:p>
            <a:pPr indent="-404812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rgbClr val="FF0000"/>
                </a:solidFill>
              </a:rPr>
              <a:t>Can’t we just use data in distributed locations?</a:t>
            </a:r>
            <a:endParaRPr sz="30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0481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lang="en-US" sz="3000"/>
              <a:t>Is it necessary to have high computing power to train machine learning algorithms</a:t>
            </a:r>
            <a:r>
              <a:rPr lang="en-US" sz="3000"/>
              <a:t>?</a:t>
            </a:r>
            <a:endParaRPr sz="3000"/>
          </a:p>
          <a:p>
            <a:pPr indent="-404812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rgbClr val="FF0000"/>
                </a:solidFill>
              </a:rPr>
              <a:t>Can we use multiple small processors to train an ML model?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2833450" y="6030425"/>
            <a:ext cx="722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problems one solution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federated learning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185599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06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800"/>
              <a:t>What is Federated Learning?</a:t>
            </a:r>
            <a:endParaRPr sz="4800"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603200" y="1825625"/>
            <a:ext cx="11353800" cy="43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Federated learning is a machine learning technique where a model is trained across multiple devices or nodes in a decentralized network, without transferring the raw data from each device to a central 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location.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iagram&#10;&#10;Description automatically generated" id="111" name="Google Shape;111;p16"/>
          <p:cNvPicPr preferRelativeResize="0"/>
          <p:nvPr/>
        </p:nvPicPr>
        <p:blipFill rotWithShape="1">
          <a:blip r:embed="rId3">
            <a:alphaModFix/>
          </a:blip>
          <a:srcRect b="1" l="7838" r="6358" t="0"/>
          <a:stretch/>
        </p:blipFill>
        <p:spPr>
          <a:xfrm>
            <a:off x="6053150" y="2564550"/>
            <a:ext cx="5724826" cy="40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603200" y="3155075"/>
            <a:ext cx="5539200" cy="2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Federated learning in anomaly detection involves the following steps: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training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aggregation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142400" y="6519300"/>
            <a:ext cx="7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img src:https://static-02.hindawi.com/articles/scn/volume-2022/2913293/figures/2913293.fig.003.jpg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3049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of an electromagnetic radiation" id="119" name="Google Shape;119;p17"/>
          <p:cNvPicPr preferRelativeResize="0"/>
          <p:nvPr/>
        </p:nvPicPr>
        <p:blipFill rotWithShape="1">
          <a:blip r:embed="rId3">
            <a:alphaModFix/>
          </a:blip>
          <a:srcRect b="2" l="3322" r="2211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561575" y="295975"/>
            <a:ext cx="81636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800"/>
              <a:t>What is an Anomaly?</a:t>
            </a:r>
            <a:endParaRPr sz="4800"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09450" y="2105600"/>
            <a:ext cx="57723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Anomalies are unusual measurements that may be obtained from sensors in a wireless sensor  network.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Different types of anomalies:</a:t>
            </a:r>
            <a:endParaRPr sz="2400"/>
          </a:p>
          <a:p>
            <a:pPr indent="-2730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/>
              <a:t>Sudden spikes or drops in sensor reading</a:t>
            </a:r>
            <a:endParaRPr sz="2400"/>
          </a:p>
          <a:p>
            <a:pPr indent="-2730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/>
              <a:t>Unexpected node failures</a:t>
            </a:r>
            <a:endParaRPr sz="2400"/>
          </a:p>
          <a:p>
            <a:pPr indent="-2730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/>
              <a:t>Unusual energy consumption</a:t>
            </a:r>
            <a:endParaRPr sz="2400"/>
          </a:p>
          <a:p>
            <a:pPr indent="-2730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/>
              <a:t>Malfunctioning nodes</a:t>
            </a:r>
            <a:endParaRPr sz="2400"/>
          </a:p>
          <a:p>
            <a:pPr indent="-1422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 bulb on yellow background with sketched light beams and cord" id="127" name="Google Shape;127;p18"/>
          <p:cNvPicPr preferRelativeResize="0"/>
          <p:nvPr/>
        </p:nvPicPr>
        <p:blipFill rotWithShape="1">
          <a:blip r:embed="rId3">
            <a:alphaModFix/>
          </a:blip>
          <a:srcRect b="16314" l="2146" r="6357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>
            <a:off x="0" y="0"/>
            <a:ext cx="12196802" cy="6858000"/>
          </a:xfrm>
          <a:prstGeom prst="rect">
            <a:avLst/>
          </a:prstGeom>
          <a:gradFill>
            <a:gsLst>
              <a:gs pos="0">
                <a:srgbClr val="E7E6E6">
                  <a:alpha val="83921"/>
                </a:srgbClr>
              </a:gs>
              <a:gs pos="28000">
                <a:srgbClr val="E7E6E6">
                  <a:alpha val="83921"/>
                </a:srgbClr>
              </a:gs>
              <a:gs pos="74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 simulate </a:t>
            </a:r>
            <a:r>
              <a:rPr lang="en-US" sz="2400"/>
              <a:t>anomaly</a:t>
            </a:r>
            <a:r>
              <a:rPr lang="en-US" sz="2400"/>
              <a:t> detection using Federated learning.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 identify and eliminate the </a:t>
            </a:r>
            <a:r>
              <a:rPr lang="en-US" sz="2400"/>
              <a:t>Malicious nodes in the network.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Reduce the privacy concerns on the data.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Minimize the computing power by using distributed systems.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Approaches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838200" y="1383350"/>
            <a:ext cx="10515600" cy="47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/>
              <a:t>For network simulation we are using ns3</a:t>
            </a:r>
            <a:endParaRPr sz="2400"/>
          </a:p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/>
              <a:t>We are going to use neural networks with linear basis (y = wx + b) in the nodes</a:t>
            </a:r>
            <a:endParaRPr sz="2400"/>
          </a:p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/>
              <a:t>Optimization function - </a:t>
            </a:r>
            <a:r>
              <a:rPr lang="en-US" sz="2400"/>
              <a:t>Stochastic gradient descendant(sgd) or Adams</a:t>
            </a:r>
            <a:endParaRPr sz="2400"/>
          </a:p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/>
              <a:t>Loss function - Cross Entropy</a:t>
            </a:r>
            <a:endParaRPr sz="2400"/>
          </a:p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/>
              <a:t>Activation - RELU  </a:t>
            </a:r>
            <a:endParaRPr sz="2400"/>
          </a:p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/>
              <a:t>And for </a:t>
            </a:r>
            <a:r>
              <a:rPr lang="en-US" sz="2400"/>
              <a:t>global model we are using federated averaging algorithm</a:t>
            </a:r>
            <a:endParaRPr sz="2400"/>
          </a:p>
        </p:txBody>
      </p:sp>
      <p:sp>
        <p:nvSpPr>
          <p:cNvPr id="137" name="Google Shape;137;p19"/>
          <p:cNvSpPr txBox="1"/>
          <p:nvPr/>
        </p:nvSpPr>
        <p:spPr>
          <a:xfrm>
            <a:off x="1484725" y="4839675"/>
            <a:ext cx="9650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where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∑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n=1 </a:t>
            </a:r>
            <a:r>
              <a:rPr lang="en-US" sz="2400">
                <a:solidFill>
                  <a:schemeClr val="dk1"/>
                </a:solidFill>
              </a:rPr>
              <a:t>F</a:t>
            </a:r>
            <a:r>
              <a:rPr baseline="30000" lang="en-US" sz="2400">
                <a:solidFill>
                  <a:schemeClr val="dk1"/>
                </a:solidFill>
              </a:rPr>
              <a:t>n</a:t>
            </a:r>
            <a:r>
              <a:rPr baseline="-25000" lang="en-US" sz="2400">
                <a:solidFill>
                  <a:schemeClr val="dk1"/>
                </a:solidFill>
              </a:rPr>
              <a:t>t+1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indicates model updates aggregation function,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          (</a:t>
            </a:r>
            <a:r>
              <a:rPr lang="en-US" sz="2400">
                <a:solidFill>
                  <a:schemeClr val="dk1"/>
                </a:solidFill>
              </a:rPr>
              <a:t>1/n)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∑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n=1 </a:t>
            </a:r>
            <a:r>
              <a:rPr lang="en-US" sz="2400">
                <a:solidFill>
                  <a:schemeClr val="dk1"/>
                </a:solidFill>
              </a:rPr>
              <a:t>F</a:t>
            </a:r>
            <a:r>
              <a:rPr baseline="30000" lang="en-US" sz="2400">
                <a:solidFill>
                  <a:schemeClr val="dk1"/>
                </a:solidFill>
              </a:rPr>
              <a:t>n</a:t>
            </a:r>
            <a:r>
              <a:rPr baseline="-25000" lang="en-US" sz="2400">
                <a:solidFill>
                  <a:schemeClr val="dk1"/>
                </a:solidFill>
              </a:rPr>
              <a:t>t+1 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denotes average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741050" y="3954550"/>
            <a:ext cx="735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w</a:t>
            </a:r>
            <a:r>
              <a:rPr baseline="-25000" lang="en-US" sz="3600">
                <a:latin typeface="Calibri"/>
                <a:ea typeface="Calibri"/>
                <a:cs typeface="Calibri"/>
                <a:sym typeface="Calibri"/>
              </a:rPr>
              <a:t>t+1 </a:t>
            </a:r>
            <a:r>
              <a:rPr lang="en-US" sz="3600"/>
              <a:t>     w</a:t>
            </a:r>
            <a:r>
              <a:rPr baseline="-25000" lang="en-US" sz="3600"/>
              <a:t>t </a:t>
            </a:r>
            <a:r>
              <a:rPr lang="en-US" sz="3600"/>
              <a:t>+ 1/n 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∑</a:t>
            </a:r>
            <a:r>
              <a:rPr baseline="30000" lang="en-US" sz="36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lang="en-US" sz="3600">
                <a:latin typeface="Calibri"/>
                <a:ea typeface="Calibri"/>
                <a:cs typeface="Calibri"/>
                <a:sym typeface="Calibri"/>
              </a:rPr>
              <a:t>n=1 </a:t>
            </a:r>
            <a:r>
              <a:rPr lang="en-US" sz="3600"/>
              <a:t>F</a:t>
            </a:r>
            <a:r>
              <a:rPr baseline="30000" lang="en-US" sz="3600"/>
              <a:t>n</a:t>
            </a:r>
            <a:r>
              <a:rPr baseline="-25000" lang="en-US" sz="3600"/>
              <a:t>t+1</a:t>
            </a:r>
            <a:endParaRPr baseline="-25000" sz="3600"/>
          </a:p>
        </p:txBody>
      </p:sp>
      <p:cxnSp>
        <p:nvCxnSpPr>
          <p:cNvPr id="139" name="Google Shape;139;p19"/>
          <p:cNvCxnSpPr/>
          <p:nvPr/>
        </p:nvCxnSpPr>
        <p:spPr>
          <a:xfrm rot="10800000">
            <a:off x="3733950" y="4409650"/>
            <a:ext cx="5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0"/>
          <p:cNvGrpSpPr/>
          <p:nvPr/>
        </p:nvGrpSpPr>
        <p:grpSpPr>
          <a:xfrm>
            <a:off x="3584993" y="976002"/>
            <a:ext cx="5024697" cy="5032419"/>
            <a:chOff x="2675582" y="676586"/>
            <a:chExt cx="3793942" cy="3790328"/>
          </a:xfrm>
        </p:grpSpPr>
        <p:sp>
          <p:nvSpPr>
            <p:cNvPr id="145" name="Google Shape;145;p20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20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150" name="Google Shape;150;p2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B714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B714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p20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153" name="Google Shape;153;p2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B774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B774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20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156" name="Google Shape;156;p2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C8148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C8148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" name="Google Shape;158;p20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1" name="Google Shape;161;p20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162" name="Google Shape;162;p2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8563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8563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" name="Google Shape;164;p20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165;p20"/>
          <p:cNvGrpSpPr/>
          <p:nvPr/>
        </p:nvGrpSpPr>
        <p:grpSpPr>
          <a:xfrm>
            <a:off x="431323" y="1560594"/>
            <a:ext cx="4483505" cy="1719557"/>
            <a:chOff x="323500" y="1170475"/>
            <a:chExt cx="3362713" cy="1289700"/>
          </a:xfrm>
        </p:grpSpPr>
        <p:sp>
          <p:nvSpPr>
            <p:cNvPr id="166" name="Google Shape;166;p20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Initial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Aim is to find Global Weights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We need to input dataset to global model and find the </a:t>
              </a: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initial</a:t>
              </a: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 weight input (w)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7" name="Google Shape;167;p20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0C814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68" name="Google Shape;168;p20"/>
          <p:cNvGrpSpPr/>
          <p:nvPr/>
        </p:nvGrpSpPr>
        <p:grpSpPr>
          <a:xfrm>
            <a:off x="431323" y="3770939"/>
            <a:ext cx="4839096" cy="1719557"/>
            <a:chOff x="323500" y="2828275"/>
            <a:chExt cx="3629413" cy="1289700"/>
          </a:xfrm>
        </p:grpSpPr>
        <p:sp>
          <p:nvSpPr>
            <p:cNvPr id="169" name="Google Shape;169;p20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Send global weight to sensor nodes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Once we have global weights we need to input these weights to the nodes in network.</a:t>
              </a: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0" name="Google Shape;170;p20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0B774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71" name="Google Shape;171;p20"/>
          <p:cNvGrpSpPr/>
          <p:nvPr/>
        </p:nvGrpSpPr>
        <p:grpSpPr>
          <a:xfrm>
            <a:off x="6946260" y="1413765"/>
            <a:ext cx="4814080" cy="1719557"/>
            <a:chOff x="5209825" y="1060350"/>
            <a:chExt cx="3610650" cy="1289700"/>
          </a:xfrm>
        </p:grpSpPr>
        <p:sp>
          <p:nvSpPr>
            <p:cNvPr id="172" name="Google Shape;172;p20"/>
            <p:cNvSpPr txBox="1"/>
            <p:nvPr/>
          </p:nvSpPr>
          <p:spPr>
            <a:xfrm>
              <a:off x="6696475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Aggregate these weights (FedAVG)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Once we </a:t>
              </a: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have</a:t>
              </a: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 local </a:t>
              </a: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weights send these weights to global model and find new wights using the FedAVG algorithm.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3" name="Google Shape;173;p20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8563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74" name="Google Shape;174;p20"/>
          <p:cNvGrpSpPr/>
          <p:nvPr/>
        </p:nvGrpSpPr>
        <p:grpSpPr>
          <a:xfrm>
            <a:off x="6946260" y="4027166"/>
            <a:ext cx="4814080" cy="1719557"/>
            <a:chOff x="5209825" y="3020450"/>
            <a:chExt cx="3610650" cy="1289700"/>
          </a:xfrm>
        </p:grpSpPr>
        <p:sp>
          <p:nvSpPr>
            <p:cNvPr id="175" name="Google Shape;175;p20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Re-train models and find new weights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We need to </a:t>
              </a: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retrain</a:t>
              </a: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 our model using the global weights and local data to get new weights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0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B714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77" name="Google Shape;177;p20"/>
          <p:cNvSpPr txBox="1"/>
          <p:nvPr/>
        </p:nvSpPr>
        <p:spPr>
          <a:xfrm>
            <a:off x="499675" y="403300"/>
            <a:ext cx="45798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keep it simple..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5256000" y="2624150"/>
            <a:ext cx="1680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Until Model Converge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67000"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Progress</a:t>
            </a:r>
            <a:endParaRPr/>
          </a:p>
        </p:txBody>
      </p:sp>
      <p:graphicFrame>
        <p:nvGraphicFramePr>
          <p:cNvPr id="184" name="Google Shape;184;p21"/>
          <p:cNvGraphicFramePr/>
          <p:nvPr/>
        </p:nvGraphicFramePr>
        <p:xfrm>
          <a:off x="685803" y="2085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{4B9D901F-39E4-47AE-8655-AB88D3B5AC65}</a:tableStyleId>
              </a:tblPr>
              <a:tblGrid>
                <a:gridCol w="3556000"/>
                <a:gridCol w="3556000"/>
                <a:gridCol w="3556000"/>
              </a:tblGrid>
              <a:tr h="43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Task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Contribution Percentage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Pavan Raj Dasari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Implementation of federated </a:t>
                      </a:r>
                      <a:r>
                        <a:rPr lang="en-US" sz="1800"/>
                        <a:t>learning algorithms in order to work with ns3 ML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33.4%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Sahithi Thota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 topology for working model of federated learning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33.3%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Sai Ganesh Pamarti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Set Creation for initial training using jamming techniques in ns3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33.3%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