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avea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4DE9FA-2984-4355-8052-EB4987FB6956}">
  <a:tblStyle styleId="{D04DE9FA-2984-4355-8052-EB4987FB69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veat-bold.fntdata"/><Relationship Id="rId10" Type="http://schemas.openxmlformats.org/officeDocument/2006/relationships/slide" Target="slides/slide5.xml"/><Relationship Id="rId21" Type="http://schemas.openxmlformats.org/officeDocument/2006/relationships/font" Target="fonts/Cavea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dae07ba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3adae07b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c472496f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3ac472496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-2106650" y="640400"/>
            <a:ext cx="111051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566"/>
              <a:buFont typeface="Times New Roman"/>
              <a:buNone/>
            </a:pPr>
            <a:r>
              <a:rPr lang="en-US" sz="5300"/>
              <a:t>Anomaly Detection </a:t>
            </a:r>
            <a:endParaRPr sz="5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566"/>
              <a:buFont typeface="Times New Roman"/>
              <a:buNone/>
            </a:pPr>
            <a:r>
              <a:rPr lang="en-US" sz="5300"/>
              <a:t>Using Federated Learning</a:t>
            </a:r>
            <a:br>
              <a:rPr lang="en-US" sz="3100"/>
            </a:br>
            <a:br>
              <a:rPr lang="en-US" sz="3100"/>
            </a:br>
            <a:endParaRPr sz="3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52056" y="3651817"/>
            <a:ext cx="4619700" cy="3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 strike="noStrike"/>
              <a:t>   </a:t>
            </a:r>
            <a:r>
              <a:rPr b="0" i="0" lang="en-US" sz="2000" u="none" strike="noStrike"/>
              <a:t>  </a:t>
            </a:r>
            <a:r>
              <a:rPr b="0" i="0" lang="en-US" u="none" strike="noStrike"/>
              <a:t>      </a:t>
            </a:r>
            <a:r>
              <a:rPr i="0" lang="en-US" u="none" strike="noStrike"/>
              <a:t>Presented By</a:t>
            </a:r>
            <a:r>
              <a:rPr lang="en-US"/>
              <a:t> </a:t>
            </a:r>
            <a:r>
              <a:rPr i="0" lang="en-US" u="none" strike="noStrike"/>
              <a:t>Team 11</a:t>
            </a:r>
            <a:endParaRPr i="0" u="none" strike="noStrike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</a:t>
            </a:r>
            <a:r>
              <a:rPr i="0" lang="en-US" u="none" strike="noStrike"/>
              <a:t>Pavan Raj Dasari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0" lang="en-US" u="none" strike="noStrike"/>
              <a:t> </a:t>
            </a:r>
            <a:r>
              <a:rPr i="0" lang="en-US" u="none" strike="noStrike"/>
              <a:t>     </a:t>
            </a:r>
            <a:r>
              <a:rPr i="0" lang="en-US" u="none" strike="noStrike"/>
              <a:t>Sahithi Thota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0" lang="en-US" u="none" strike="noStrike"/>
              <a:t>   </a:t>
            </a:r>
            <a:r>
              <a:rPr i="0" lang="en-US" u="none" strike="noStrike"/>
              <a:t>        </a:t>
            </a:r>
            <a:r>
              <a:rPr i="0" lang="en-US" u="none" strike="noStrike"/>
              <a:t>Sai Ga</a:t>
            </a:r>
            <a:r>
              <a:rPr lang="en-US"/>
              <a:t>n</a:t>
            </a:r>
            <a:r>
              <a:rPr i="0" lang="en-US" u="none" strike="noStrike"/>
              <a:t>esh Pamarti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endParaRPr sz="2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675" y="0"/>
            <a:ext cx="66023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08450" y="186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Energy Efficiency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555150" y="1181800"/>
            <a:ext cx="10368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Anomaly detection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federated learning 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Data Transfering from sensor to the server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Detecting anomalies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Anomaly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using federated learning 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Model weights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transferring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from server to sensor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weights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transferring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from sensor to the server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Isolation forest Algorithm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Fed Averaging Algorithm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" y="5100225"/>
            <a:ext cx="11248350" cy="1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Problems Faced During Implementation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38200" y="1825625"/>
            <a:ext cx="10333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Faced multiple platform issues while integrating NS3 with ML Packages.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Minimal number of federated learning references, </a:t>
            </a:r>
            <a:r>
              <a:rPr lang="en-US" sz="3000"/>
              <a:t>No proper examples due to active research in WSN using FL.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No predefined libraries for fed averaging (has to start from scratch based on the model that we take)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529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31250"/>
              <a:buChar char="•"/>
            </a:pPr>
            <a:r>
              <a:rPr lang="en-US" sz="3200"/>
              <a:t>We mainly focused on anomalies present in data level and node level.</a:t>
            </a:r>
            <a:endParaRPr sz="3200"/>
          </a:p>
          <a:p>
            <a:pPr indent="-4552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 sz="3200"/>
              <a:t>The implementation of the federated learning anomaly detection bypasses the drawbacks of existing anomaly detection.</a:t>
            </a:r>
            <a:endParaRPr sz="3200"/>
          </a:p>
          <a:p>
            <a:pPr indent="-45529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 sz="3200"/>
              <a:t>Improves the privacy</a:t>
            </a:r>
            <a:endParaRPr sz="3200"/>
          </a:p>
          <a:p>
            <a:pPr indent="-45529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 sz="3200"/>
              <a:t>No requirement of high computing power</a:t>
            </a:r>
            <a:endParaRPr sz="3200"/>
          </a:p>
          <a:p>
            <a:pPr indent="-45529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 sz="3200"/>
              <a:t>No requirement of gathering whole data into </a:t>
            </a:r>
            <a:r>
              <a:rPr lang="en-US" sz="3200"/>
              <a:t>single unit</a:t>
            </a:r>
            <a:endParaRPr sz="3200"/>
          </a:p>
          <a:p>
            <a:pPr indent="-4552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1250"/>
              <a:buChar char="•"/>
            </a:pPr>
            <a:r>
              <a:rPr lang="en-US" sz="3200"/>
              <a:t>Based on results, energy efficiency is more for federated learning.</a:t>
            </a:r>
            <a:endParaRPr sz="3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7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Team Contribution</a:t>
            </a:r>
            <a:endParaRPr/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1822366" y="1803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{D04DE9FA-2984-4355-8052-EB4987FB6956}</a:tableStyleId>
              </a:tblPr>
              <a:tblGrid>
                <a:gridCol w="3009375"/>
                <a:gridCol w="2002600"/>
                <a:gridCol w="1258475"/>
                <a:gridCol w="1586775"/>
              </a:tblGrid>
              <a:tr h="64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Pavan Raj 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Sahithi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Ganesh</a:t>
                      </a:r>
                      <a:endParaRPr sz="1800" u="none" cap="none" strike="noStrike"/>
                    </a:p>
                  </a:txBody>
                  <a:tcPr marT="133350" marB="66675" marR="133350" marL="1333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Research 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Code Implementation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Collection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35%</a:t>
                      </a:r>
                      <a:endParaRPr sz="1800" u="none" cap="none" strike="noStrike"/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3350" marB="66675" marR="133350" marL="13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5"/>
          <p:cNvSpPr/>
          <p:nvPr/>
        </p:nvSpPr>
        <p:spPr>
          <a:xfrm>
            <a:off x="2676525" y="2405063"/>
            <a:ext cx="998960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838200" y="1825625"/>
            <a:ext cx="11194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A Joint Learning and Communications Framework for Federated Learning over Wireless Networks (arxiv.org/pdf/1909.07972.pdf)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A Federated Learning Approach to Anomaly Detection in Smart Buildings (https://arxiv.org/pdf/2010.10293.pdf)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https://www.mdpi.com/2076-3417/8/12/2663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/>
              <a:t>Federated Learning with Anomaly Client Detection and Decentralized Parameter Aggregation (ieeexplore.ieee.org/document/9833835)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7606150" y="5003200"/>
            <a:ext cx="35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</a:pPr>
            <a:r>
              <a:rPr lang="en-US" sz="36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Any Queries??</a:t>
            </a:r>
            <a:endParaRPr sz="36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6862"/>
                </a:srgbClr>
              </a:gs>
              <a:gs pos="35000">
                <a:srgbClr val="FFFFFF">
                  <a:alpha val="76078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6283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800"/>
              <a:t>Presentation Outline</a:t>
            </a:r>
            <a:endParaRPr sz="48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106800" y="1843300"/>
            <a:ext cx="50709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Introduction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Objectives &amp; Challenges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Working Model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Results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Team Contribution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Conclusion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/>
              <a:t>Q&amp;A</a:t>
            </a:r>
            <a:endParaRPr sz="3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800"/>
              <a:t>Recap</a:t>
            </a:r>
            <a:endParaRPr sz="48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9596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Discussed about federated learning architecture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Discussed anomaly detection techniques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Presented about functioning of algorithms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Approaches on how we were implementing FL</a:t>
            </a:r>
            <a:endParaRPr sz="30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Objectives &amp; Challenges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549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To simulate anomaly detection using Federated learning.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To eliminate the Malicious data and nodes in the network, mainly focused on sudden spikes and lows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Maintaining energy efficiency - due to processing of FL algorithms they might waste energy if not configured properly.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Lack of standardization - there is no single standard for implementing FL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Lack of labeled data - very less number of datasets present for sensor data with anomalies to label their output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72275" y="169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 Process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61875" y="1494875"/>
            <a:ext cx="11070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We have taken diabetes dataset with 10k records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We split the data into train set (80%) and test set(20%)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We have created 10 clients and distributed training data among the clients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We defined out global model to run for 5 times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Then performed Isolation Forest on each node to remove anomalies at the data level and calculated new weights using SVM model.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Once we have all the weights from </a:t>
            </a:r>
            <a:r>
              <a:rPr lang="en-US" sz="2400"/>
              <a:t>the clients, we have performed fed averaging on these weights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Once we have global weight in place we calculated global accuracy and performed next round (repeat from step 5 to 7)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 the final round we have added anomaly node and calculated the accuracy with anomaly node and without anomaly node.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72275" y="169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Fed Averaging</a:t>
            </a:r>
            <a:endParaRPr/>
          </a:p>
        </p:txBody>
      </p:sp>
      <p:pic>
        <p:nvPicPr>
          <p:cNvPr id="119" name="Google Shape;1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48" y="1413601"/>
            <a:ext cx="6019500" cy="45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32462" y="5926667"/>
            <a:ext cx="56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https://www.mdpi.com/2076-3417/8/12/2663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774025" y="1693500"/>
            <a:ext cx="513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Federated Averaging is a distributed machine learning technique that allows for model training using decentralized data from numerous devices or clients without having to share the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Working Model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383350"/>
            <a:ext cx="10515600" cy="4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19"/>
          <p:cNvSpPr txBox="1"/>
          <p:nvPr/>
        </p:nvSpPr>
        <p:spPr>
          <a:xfrm>
            <a:off x="1484725" y="4839675"/>
            <a:ext cx="965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741050" y="3954550"/>
            <a:ext cx="73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baseline="-2500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25" y="1383350"/>
            <a:ext cx="10815226" cy="51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36" name="Google Shape;13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753" y="2141537"/>
            <a:ext cx="400386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3" y="2141537"/>
            <a:ext cx="400386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838200" y="1506022"/>
            <a:ext cx="42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level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838200" y="1506312"/>
            <a:ext cx="43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level anomaly detection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75" y="2028044"/>
            <a:ext cx="8920395" cy="467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