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8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5" name="Image 2" descr="preencoded.png"/>
          <p:cNvPicPr>
            <a:picLocks noChangeAspect="1"/>
          </p:cNvPicPr>
          <p:nvPr/>
        </p:nvPicPr>
        <p:blipFill>
          <a:blip r:embed="rId4"/>
          <a:stretch>
            <a:fillRect/>
          </a:stretch>
        </p:blipFill>
        <p:spPr>
          <a:xfrm>
            <a:off x="200032" y="1143001"/>
            <a:ext cx="5690009" cy="5690009"/>
          </a:xfrm>
          <a:prstGeom prst="rect">
            <a:avLst/>
          </a:prstGeom>
        </p:spPr>
      </p:pic>
      <p:sp>
        <p:nvSpPr>
          <p:cNvPr id="6" name="Text 1"/>
          <p:cNvSpPr/>
          <p:nvPr/>
        </p:nvSpPr>
        <p:spPr>
          <a:xfrm>
            <a:off x="6319599" y="3448288"/>
            <a:ext cx="7477601" cy="1333024"/>
          </a:xfrm>
          <a:prstGeom prst="rect">
            <a:avLst/>
          </a:prstGeom>
          <a:noFill/>
          <a:ln/>
        </p:spPr>
        <p:txBody>
          <a:bodyPr wrap="square" rtlCol="0" anchor="t"/>
          <a:lstStyle/>
          <a:p>
            <a:pPr marL="0" indent="0">
              <a:lnSpc>
                <a:spcPts val="3499"/>
              </a:lnSpc>
              <a:buNone/>
            </a:pPr>
            <a:r>
              <a:rPr lang="en-US" sz="2187" b="1" dirty="0">
                <a:solidFill>
                  <a:srgbClr val="DCD7E5"/>
                </a:solidFill>
                <a:latin typeface="Heebo" pitchFamily="34" charset="0"/>
                <a:ea typeface="Heebo" pitchFamily="34" charset="-122"/>
                <a:cs typeface="Heebo" pitchFamily="34" charset="-120"/>
              </a:rPr>
              <a:t>Entirely integrated with your vision, company culture and mission, your new team will soon become your most strategic asset.</a:t>
            </a:r>
            <a:endParaRPr lang="en-US" sz="2187" dirty="0"/>
          </a:p>
        </p:txBody>
      </p:sp>
      <p:pic>
        <p:nvPicPr>
          <p:cNvPr id="7"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0"/>
            <a:ext cx="14630400" cy="8229600"/>
          </a:xfrm>
          <a:prstGeom prst="rect">
            <a:avLst/>
          </a:prstGeom>
          <a:solidFill>
            <a:srgbClr val="0D0A2C">
              <a:alpha val="75000"/>
            </a:srgbClr>
          </a:solidFill>
          <a:ln/>
        </p:spPr>
      </p:sp>
      <p:sp>
        <p:nvSpPr>
          <p:cNvPr id="4" name="Text 1"/>
          <p:cNvSpPr/>
          <p:nvPr/>
        </p:nvSpPr>
        <p:spPr>
          <a:xfrm>
            <a:off x="5642692" y="1730096"/>
            <a:ext cx="3332917" cy="416481"/>
          </a:xfrm>
          <a:prstGeom prst="rect">
            <a:avLst/>
          </a:prstGeom>
          <a:noFill/>
          <a:ln/>
        </p:spPr>
        <p:txBody>
          <a:bodyPr wrap="none" rtlCol="0" anchor="t"/>
          <a:lstStyle/>
          <a:p>
            <a:pPr marL="0" indent="0" algn="ctr">
              <a:lnSpc>
                <a:spcPts val="3281"/>
              </a:lnSpc>
              <a:buNone/>
            </a:pPr>
            <a:r>
              <a:rPr lang="en-US" sz="4800" b="1" dirty="0">
                <a:solidFill>
                  <a:srgbClr val="F2F0F4"/>
                </a:solidFill>
                <a:latin typeface="Montserrat" pitchFamily="34" charset="0"/>
                <a:ea typeface="Montserrat" pitchFamily="34" charset="-122"/>
                <a:cs typeface="Montserrat" pitchFamily="34" charset="-120"/>
              </a:rPr>
              <a:t>Meet the Team</a:t>
            </a:r>
            <a:endParaRPr lang="en-US" sz="4800" dirty="0"/>
          </a:p>
        </p:txBody>
      </p:sp>
      <p:sp>
        <p:nvSpPr>
          <p:cNvPr id="5" name="Shape 2"/>
          <p:cNvSpPr/>
          <p:nvPr/>
        </p:nvSpPr>
        <p:spPr>
          <a:xfrm>
            <a:off x="2037993" y="2767370"/>
            <a:ext cx="499943" cy="499943"/>
          </a:xfrm>
          <a:prstGeom prst="roundRect">
            <a:avLst>
              <a:gd name="adj" fmla="val 20000"/>
            </a:avLst>
          </a:prstGeom>
          <a:noFill/>
          <a:ln w="7620">
            <a:solidFill>
              <a:srgbClr val="552C86"/>
            </a:solidFill>
            <a:prstDash val="solid"/>
          </a:ln>
        </p:spPr>
      </p:sp>
      <p:sp>
        <p:nvSpPr>
          <p:cNvPr id="6" name="Text 3"/>
          <p:cNvSpPr/>
          <p:nvPr/>
        </p:nvSpPr>
        <p:spPr>
          <a:xfrm>
            <a:off x="2227778" y="2809042"/>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7" name="Text 4"/>
          <p:cNvSpPr/>
          <p:nvPr/>
        </p:nvSpPr>
        <p:spPr>
          <a:xfrm>
            <a:off x="2760107" y="2843689"/>
            <a:ext cx="2647950" cy="694373"/>
          </a:xfrm>
          <a:prstGeom prst="rect">
            <a:avLst/>
          </a:prstGeom>
          <a:noFill/>
          <a:ln/>
        </p:spPr>
        <p:txBody>
          <a:bodyPr wrap="square" rtlCol="0" anchor="t"/>
          <a:lstStyle/>
          <a:p>
            <a:pPr marL="0" indent="0" algn="ctr">
              <a:lnSpc>
                <a:spcPts val="2734"/>
              </a:lnSpc>
              <a:buNone/>
            </a:pPr>
            <a:r>
              <a:rPr lang="en-US" sz="2187" b="1" dirty="0">
                <a:solidFill>
                  <a:srgbClr val="DCD7E5"/>
                </a:solidFill>
                <a:latin typeface="Montserrat" pitchFamily="34" charset="0"/>
                <a:ea typeface="Montserrat" pitchFamily="34" charset="-122"/>
                <a:cs typeface="Montserrat" pitchFamily="34" charset="-120"/>
              </a:rPr>
              <a:t>Christopher Lydiard-Wilson</a:t>
            </a:r>
            <a:endParaRPr lang="en-US" sz="2187" dirty="0"/>
          </a:p>
        </p:txBody>
      </p:sp>
      <p:sp>
        <p:nvSpPr>
          <p:cNvPr id="8" name="Text 5"/>
          <p:cNvSpPr/>
          <p:nvPr/>
        </p:nvSpPr>
        <p:spPr>
          <a:xfrm>
            <a:off x="2760107" y="3671292"/>
            <a:ext cx="2647950" cy="284321"/>
          </a:xfrm>
          <a:prstGeom prst="rect">
            <a:avLst/>
          </a:prstGeom>
          <a:noFill/>
          <a:ln/>
        </p:spPr>
        <p:txBody>
          <a:bodyPr wrap="none" rtlCol="0" anchor="t"/>
          <a:lstStyle/>
          <a:p>
            <a:pPr marL="0" indent="0" algn="ctr">
              <a:lnSpc>
                <a:spcPts val="2239"/>
              </a:lnSpc>
              <a:buNone/>
            </a:pPr>
            <a:r>
              <a:rPr lang="en-US" sz="1400" dirty="0">
                <a:solidFill>
                  <a:srgbClr val="DCD7E5"/>
                </a:solidFill>
                <a:latin typeface="Heebo" pitchFamily="34" charset="0"/>
                <a:ea typeface="Heebo" pitchFamily="34" charset="-122"/>
                <a:cs typeface="Heebo" pitchFamily="34" charset="-120"/>
              </a:rPr>
              <a:t>Founder Director</a:t>
            </a:r>
            <a:endParaRPr lang="en-US" sz="1400" dirty="0"/>
          </a:p>
        </p:txBody>
      </p:sp>
      <p:sp>
        <p:nvSpPr>
          <p:cNvPr id="9" name="Text 6"/>
          <p:cNvSpPr/>
          <p:nvPr/>
        </p:nvSpPr>
        <p:spPr>
          <a:xfrm>
            <a:off x="2760107" y="4088844"/>
            <a:ext cx="2647950" cy="1705928"/>
          </a:xfrm>
          <a:prstGeom prst="rect">
            <a:avLst/>
          </a:prstGeom>
          <a:noFill/>
          <a:ln/>
        </p:spPr>
        <p:txBody>
          <a:bodyPr wrap="square" rtlCol="0" anchor="t"/>
          <a:lstStyle/>
          <a:p>
            <a:pPr marL="0" indent="0" algn="ctr">
              <a:lnSpc>
                <a:spcPts val="2239"/>
              </a:lnSpc>
              <a:buNone/>
            </a:pPr>
            <a:r>
              <a:rPr lang="en-US" sz="1400" dirty="0">
                <a:solidFill>
                  <a:srgbClr val="DCD7E5"/>
                </a:solidFill>
                <a:latin typeface="Heebo" pitchFamily="34" charset="0"/>
                <a:ea typeface="Heebo" pitchFamily="34" charset="-122"/>
                <a:cs typeface="Heebo" pitchFamily="34" charset="-120"/>
              </a:rPr>
              <a:t>Christopher was an early adopter of offshoring in Romania and India at EnergyQuote JHA, an energy consultancy he founded serving over 400 corporations globally.</a:t>
            </a:r>
            <a:endParaRPr lang="en-US" sz="1400" dirty="0"/>
          </a:p>
        </p:txBody>
      </p:sp>
      <p:sp>
        <p:nvSpPr>
          <p:cNvPr id="10" name="Shape 7"/>
          <p:cNvSpPr/>
          <p:nvPr/>
        </p:nvSpPr>
        <p:spPr>
          <a:xfrm>
            <a:off x="5630228" y="2767370"/>
            <a:ext cx="499943" cy="499943"/>
          </a:xfrm>
          <a:prstGeom prst="roundRect">
            <a:avLst>
              <a:gd name="adj" fmla="val 20000"/>
            </a:avLst>
          </a:prstGeom>
          <a:noFill/>
          <a:ln w="7620">
            <a:solidFill>
              <a:srgbClr val="552C86"/>
            </a:solidFill>
            <a:prstDash val="solid"/>
          </a:ln>
        </p:spPr>
      </p:sp>
      <p:sp>
        <p:nvSpPr>
          <p:cNvPr id="11" name="Text 8"/>
          <p:cNvSpPr/>
          <p:nvPr/>
        </p:nvSpPr>
        <p:spPr>
          <a:xfrm>
            <a:off x="5785485" y="2809042"/>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2" name="Text 9"/>
          <p:cNvSpPr/>
          <p:nvPr/>
        </p:nvSpPr>
        <p:spPr>
          <a:xfrm>
            <a:off x="6352342" y="2843689"/>
            <a:ext cx="2647950" cy="694373"/>
          </a:xfrm>
          <a:prstGeom prst="rect">
            <a:avLst/>
          </a:prstGeom>
          <a:noFill/>
          <a:ln/>
        </p:spPr>
        <p:txBody>
          <a:bodyPr wrap="square" rtlCol="0" anchor="t"/>
          <a:lstStyle/>
          <a:p>
            <a:pPr marL="0" indent="0" algn="ctr">
              <a:lnSpc>
                <a:spcPts val="2734"/>
              </a:lnSpc>
              <a:buNone/>
            </a:pPr>
            <a:r>
              <a:rPr lang="en-US" sz="2187" b="1" dirty="0">
                <a:solidFill>
                  <a:srgbClr val="DCD7E5"/>
                </a:solidFill>
                <a:latin typeface="Montserrat" pitchFamily="34" charset="0"/>
                <a:ea typeface="Montserrat" pitchFamily="34" charset="-122"/>
                <a:cs typeface="Montserrat" pitchFamily="34" charset="-120"/>
              </a:rPr>
              <a:t>Shafeequr Rahman</a:t>
            </a:r>
            <a:endParaRPr lang="en-US" sz="2187" dirty="0"/>
          </a:p>
        </p:txBody>
      </p:sp>
      <p:sp>
        <p:nvSpPr>
          <p:cNvPr id="13" name="Text 10"/>
          <p:cNvSpPr/>
          <p:nvPr/>
        </p:nvSpPr>
        <p:spPr>
          <a:xfrm>
            <a:off x="6352342" y="3671292"/>
            <a:ext cx="2647950" cy="284321"/>
          </a:xfrm>
          <a:prstGeom prst="rect">
            <a:avLst/>
          </a:prstGeom>
          <a:noFill/>
          <a:ln/>
        </p:spPr>
        <p:txBody>
          <a:bodyPr wrap="none" rtlCol="0" anchor="t"/>
          <a:lstStyle/>
          <a:p>
            <a:pPr marL="0" indent="0">
              <a:lnSpc>
                <a:spcPts val="2239"/>
              </a:lnSpc>
              <a:buNone/>
            </a:pPr>
            <a:r>
              <a:rPr lang="en-US" sz="1400" dirty="0">
                <a:solidFill>
                  <a:srgbClr val="DCD7E5"/>
                </a:solidFill>
                <a:latin typeface="Heebo" pitchFamily="34" charset="0"/>
                <a:ea typeface="Heebo" pitchFamily="34" charset="-122"/>
                <a:cs typeface="Heebo" pitchFamily="34" charset="-120"/>
              </a:rPr>
              <a:t>Co-Founder, VP India</a:t>
            </a:r>
            <a:endParaRPr lang="en-US" sz="1400" dirty="0"/>
          </a:p>
        </p:txBody>
      </p:sp>
      <p:sp>
        <p:nvSpPr>
          <p:cNvPr id="14" name="Text 11"/>
          <p:cNvSpPr/>
          <p:nvPr/>
        </p:nvSpPr>
        <p:spPr>
          <a:xfrm>
            <a:off x="6352342" y="4088844"/>
            <a:ext cx="2647950" cy="1137285"/>
          </a:xfrm>
          <a:prstGeom prst="rect">
            <a:avLst/>
          </a:prstGeom>
          <a:noFill/>
          <a:ln/>
        </p:spPr>
        <p:txBody>
          <a:bodyPr wrap="square" rtlCol="0" anchor="t"/>
          <a:lstStyle/>
          <a:p>
            <a:pPr marL="0" indent="0">
              <a:lnSpc>
                <a:spcPts val="2239"/>
              </a:lnSpc>
              <a:buNone/>
            </a:pPr>
            <a:r>
              <a:rPr lang="en-US" sz="1400" dirty="0">
                <a:solidFill>
                  <a:srgbClr val="DCD7E5"/>
                </a:solidFill>
                <a:latin typeface="Heebo" pitchFamily="34" charset="0"/>
                <a:ea typeface="Heebo" pitchFamily="34" charset="-122"/>
                <a:cs typeface="Heebo" pitchFamily="34" charset="-120"/>
              </a:rPr>
              <a:t>Has 20 years of experience in managing software development programs, the last 4 years at Accenture in energy technology.</a:t>
            </a:r>
            <a:endParaRPr lang="en-US" sz="1400" dirty="0"/>
          </a:p>
        </p:txBody>
      </p:sp>
      <p:sp>
        <p:nvSpPr>
          <p:cNvPr id="15" name="Text 12"/>
          <p:cNvSpPr/>
          <p:nvPr/>
        </p:nvSpPr>
        <p:spPr>
          <a:xfrm>
            <a:off x="6352342" y="5359360"/>
            <a:ext cx="2647950" cy="1137285"/>
          </a:xfrm>
          <a:prstGeom prst="rect">
            <a:avLst/>
          </a:prstGeom>
          <a:noFill/>
          <a:ln/>
        </p:spPr>
        <p:txBody>
          <a:bodyPr wrap="square" rtlCol="0" anchor="t"/>
          <a:lstStyle/>
          <a:p>
            <a:pPr marL="0" indent="0">
              <a:lnSpc>
                <a:spcPts val="2239"/>
              </a:lnSpc>
              <a:buNone/>
            </a:pPr>
            <a:r>
              <a:rPr lang="en-US" sz="1400" dirty="0">
                <a:solidFill>
                  <a:srgbClr val="DCD7E5"/>
                </a:solidFill>
                <a:latin typeface="Heebo" pitchFamily="34" charset="0"/>
                <a:ea typeface="Heebo" pitchFamily="34" charset="-122"/>
                <a:cs typeface="Heebo" pitchFamily="34" charset="-120"/>
              </a:rPr>
              <a:t>His greatest strengths are in team recruitment, people management, technical reviews and delivery control.</a:t>
            </a:r>
            <a:endParaRPr lang="en-US" sz="1400" dirty="0"/>
          </a:p>
        </p:txBody>
      </p:sp>
      <p:sp>
        <p:nvSpPr>
          <p:cNvPr id="16" name="Shape 13"/>
          <p:cNvSpPr/>
          <p:nvPr/>
        </p:nvSpPr>
        <p:spPr>
          <a:xfrm>
            <a:off x="9222462" y="2767370"/>
            <a:ext cx="499943" cy="499943"/>
          </a:xfrm>
          <a:prstGeom prst="roundRect">
            <a:avLst>
              <a:gd name="adj" fmla="val 20000"/>
            </a:avLst>
          </a:prstGeom>
          <a:noFill/>
          <a:ln w="7620">
            <a:solidFill>
              <a:srgbClr val="552C86"/>
            </a:solidFill>
            <a:prstDash val="solid"/>
          </a:ln>
        </p:spPr>
      </p:sp>
      <p:sp>
        <p:nvSpPr>
          <p:cNvPr id="17" name="Text 14"/>
          <p:cNvSpPr/>
          <p:nvPr/>
        </p:nvSpPr>
        <p:spPr>
          <a:xfrm>
            <a:off x="9378434" y="2809042"/>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8" name="Text 15"/>
          <p:cNvSpPr/>
          <p:nvPr/>
        </p:nvSpPr>
        <p:spPr>
          <a:xfrm>
            <a:off x="9944576" y="2843689"/>
            <a:ext cx="2647950" cy="347186"/>
          </a:xfrm>
          <a:prstGeom prst="rect">
            <a:avLst/>
          </a:prstGeom>
          <a:noFill/>
          <a:ln/>
        </p:spPr>
        <p:txBody>
          <a:bodyPr wrap="none" rtlCol="0" anchor="t"/>
          <a:lstStyle/>
          <a:p>
            <a:pPr marL="0" indent="0" algn="ctr">
              <a:lnSpc>
                <a:spcPts val="2734"/>
              </a:lnSpc>
              <a:buNone/>
            </a:pPr>
            <a:r>
              <a:rPr lang="en-US" sz="2187" b="1" dirty="0">
                <a:solidFill>
                  <a:srgbClr val="DCD7E5"/>
                </a:solidFill>
                <a:latin typeface="Montserrat" pitchFamily="34" charset="0"/>
                <a:ea typeface="Montserrat" pitchFamily="34" charset="-122"/>
                <a:cs typeface="Montserrat" pitchFamily="34" charset="-120"/>
              </a:rPr>
              <a:t>Charles Fenton</a:t>
            </a:r>
            <a:endParaRPr lang="en-US" sz="2187" dirty="0"/>
          </a:p>
        </p:txBody>
      </p:sp>
      <p:sp>
        <p:nvSpPr>
          <p:cNvPr id="19" name="Text 16"/>
          <p:cNvSpPr/>
          <p:nvPr/>
        </p:nvSpPr>
        <p:spPr>
          <a:xfrm>
            <a:off x="9944576" y="3324106"/>
            <a:ext cx="2647950" cy="284321"/>
          </a:xfrm>
          <a:prstGeom prst="rect">
            <a:avLst/>
          </a:prstGeom>
          <a:noFill/>
          <a:ln/>
        </p:spPr>
        <p:txBody>
          <a:bodyPr wrap="none" rtlCol="0" anchor="t"/>
          <a:lstStyle/>
          <a:p>
            <a:pPr marL="0" indent="0" algn="ctr">
              <a:lnSpc>
                <a:spcPts val="2239"/>
              </a:lnSpc>
              <a:buNone/>
            </a:pPr>
            <a:r>
              <a:rPr lang="en-US" sz="1400" dirty="0">
                <a:solidFill>
                  <a:srgbClr val="DCD7E5"/>
                </a:solidFill>
                <a:latin typeface="Heebo" pitchFamily="34" charset="0"/>
                <a:ea typeface="Heebo" pitchFamily="34" charset="-122"/>
                <a:cs typeface="Heebo" pitchFamily="34" charset="-120"/>
              </a:rPr>
              <a:t>Founder Director</a:t>
            </a:r>
            <a:endParaRPr lang="en-US" sz="1400" dirty="0"/>
          </a:p>
        </p:txBody>
      </p:sp>
      <p:sp>
        <p:nvSpPr>
          <p:cNvPr id="20" name="Text 17"/>
          <p:cNvSpPr/>
          <p:nvPr/>
        </p:nvSpPr>
        <p:spPr>
          <a:xfrm>
            <a:off x="9944576" y="3741658"/>
            <a:ext cx="2647950" cy="1990249"/>
          </a:xfrm>
          <a:prstGeom prst="rect">
            <a:avLst/>
          </a:prstGeom>
          <a:noFill/>
          <a:ln/>
        </p:spPr>
        <p:txBody>
          <a:bodyPr wrap="square" rtlCol="0" anchor="t"/>
          <a:lstStyle/>
          <a:p>
            <a:pPr marL="0" indent="0" algn="ctr">
              <a:lnSpc>
                <a:spcPts val="2239"/>
              </a:lnSpc>
              <a:buNone/>
            </a:pPr>
            <a:r>
              <a:rPr lang="en-US" sz="1400" dirty="0">
                <a:solidFill>
                  <a:srgbClr val="DCD7E5"/>
                </a:solidFill>
                <a:latin typeface="Heebo" pitchFamily="34" charset="0"/>
                <a:ea typeface="Heebo" pitchFamily="34" charset="-122"/>
                <a:cs typeface="Heebo" pitchFamily="34" charset="-120"/>
              </a:rPr>
              <a:t>Charles was the founder of the international consultancy at EnergyQuote JHA and an early convert to offshoring as the only way to provide a scalable global platform for a global energy consultancy.</a:t>
            </a:r>
            <a:endParaRPr lang="en-US" sz="140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152650" y="598527"/>
            <a:ext cx="5434132" cy="679252"/>
          </a:xfrm>
          <a:prstGeom prst="rect">
            <a:avLst/>
          </a:prstGeom>
          <a:noFill/>
          <a:ln/>
        </p:spPr>
        <p:txBody>
          <a:bodyPr wrap="none" rtlCol="0" anchor="t"/>
          <a:lstStyle/>
          <a:p>
            <a:pPr marL="0" indent="0">
              <a:lnSpc>
                <a:spcPts val="5349"/>
              </a:lnSpc>
              <a:buNone/>
            </a:pPr>
            <a:r>
              <a:rPr lang="en-US" sz="4279" b="1" dirty="0">
                <a:solidFill>
                  <a:srgbClr val="F2F0F4"/>
                </a:solidFill>
                <a:latin typeface="Montserrat" pitchFamily="34" charset="0"/>
                <a:ea typeface="Montserrat" pitchFamily="34" charset="-122"/>
                <a:cs typeface="Montserrat" pitchFamily="34" charset="-120"/>
              </a:rPr>
              <a:t>OUR LOCATIONS</a:t>
            </a:r>
            <a:endParaRPr lang="en-US" sz="4279" dirty="0"/>
          </a:p>
        </p:txBody>
      </p:sp>
      <p:sp>
        <p:nvSpPr>
          <p:cNvPr id="5" name="Text 2"/>
          <p:cNvSpPr/>
          <p:nvPr/>
        </p:nvSpPr>
        <p:spPr>
          <a:xfrm>
            <a:off x="2152650" y="1603772"/>
            <a:ext cx="8753951" cy="543282"/>
          </a:xfrm>
          <a:prstGeom prst="rect">
            <a:avLst/>
          </a:prstGeom>
          <a:noFill/>
          <a:ln/>
        </p:spPr>
        <p:txBody>
          <a:bodyPr wrap="none" rtlCol="0" anchor="t"/>
          <a:lstStyle/>
          <a:p>
            <a:pPr marL="0" indent="0">
              <a:lnSpc>
                <a:spcPts val="4279"/>
              </a:lnSpc>
              <a:buNone/>
            </a:pPr>
            <a:r>
              <a:rPr lang="en-US" sz="3423" b="1" dirty="0">
                <a:solidFill>
                  <a:srgbClr val="F2F0F4"/>
                </a:solidFill>
                <a:latin typeface="Montserrat" pitchFamily="34" charset="0"/>
                <a:ea typeface="Montserrat" pitchFamily="34" charset="-122"/>
                <a:cs typeface="Montserrat" pitchFamily="34" charset="-120"/>
              </a:rPr>
              <a:t>Potentiam's Offices Around The World</a:t>
            </a:r>
            <a:endParaRPr lang="en-US" sz="3423" dirty="0"/>
          </a:p>
        </p:txBody>
      </p:sp>
      <p:sp>
        <p:nvSpPr>
          <p:cNvPr id="6" name="Text 3"/>
          <p:cNvSpPr/>
          <p:nvPr/>
        </p:nvSpPr>
        <p:spPr>
          <a:xfrm>
            <a:off x="2152650" y="2690336"/>
            <a:ext cx="2183487" cy="339566"/>
          </a:xfrm>
          <a:prstGeom prst="rect">
            <a:avLst/>
          </a:prstGeom>
          <a:noFill/>
          <a:ln/>
        </p:spPr>
        <p:txBody>
          <a:bodyPr wrap="none" rtlCol="0" anchor="t"/>
          <a:lstStyle/>
          <a:p>
            <a:pPr marL="0" indent="0" algn="ctr">
              <a:lnSpc>
                <a:spcPts val="2674"/>
              </a:lnSpc>
              <a:buNone/>
            </a:pPr>
            <a:r>
              <a:rPr lang="en-US" sz="2139" b="1" dirty="0">
                <a:solidFill>
                  <a:srgbClr val="F2F0F4"/>
                </a:solidFill>
                <a:latin typeface="Montserrat" pitchFamily="34" charset="0"/>
                <a:ea typeface="Montserrat" pitchFamily="34" charset="-122"/>
                <a:cs typeface="Montserrat" pitchFamily="34" charset="-120"/>
              </a:rPr>
              <a:t>Lași, Romania</a:t>
            </a:r>
            <a:endParaRPr lang="en-US" sz="2139" dirty="0"/>
          </a:p>
        </p:txBody>
      </p:sp>
      <p:sp>
        <p:nvSpPr>
          <p:cNvPr id="7" name="Text 4"/>
          <p:cNvSpPr/>
          <p:nvPr/>
        </p:nvSpPr>
        <p:spPr>
          <a:xfrm>
            <a:off x="2152650" y="3247192"/>
            <a:ext cx="2183487" cy="347782"/>
          </a:xfrm>
          <a:prstGeom prst="rect">
            <a:avLst/>
          </a:prstGeom>
          <a:noFill/>
          <a:ln/>
        </p:spPr>
        <p:txBody>
          <a:bodyPr wrap="none" rtlCol="0" anchor="t"/>
          <a:lstStyle/>
          <a:p>
            <a:pPr marL="0" indent="0">
              <a:lnSpc>
                <a:spcPts val="2739"/>
              </a:lnSpc>
              <a:buNone/>
            </a:pPr>
            <a:r>
              <a:rPr lang="en-US" sz="1712" dirty="0">
                <a:solidFill>
                  <a:srgbClr val="DCD7E5"/>
                </a:solidFill>
                <a:latin typeface="Heebo" pitchFamily="34" charset="0"/>
                <a:ea typeface="Heebo" pitchFamily="34" charset="-122"/>
                <a:cs typeface="Heebo" pitchFamily="34" charset="-120"/>
              </a:rPr>
              <a:t>Offshore Location</a:t>
            </a:r>
            <a:endParaRPr lang="en-US" sz="1712" dirty="0"/>
          </a:p>
        </p:txBody>
      </p:sp>
      <p:pic>
        <p:nvPicPr>
          <p:cNvPr id="8" name="Image 1" descr="preencoded.png"/>
          <p:cNvPicPr>
            <a:picLocks noChangeAspect="1"/>
          </p:cNvPicPr>
          <p:nvPr/>
        </p:nvPicPr>
        <p:blipFill>
          <a:blip r:embed="rId4"/>
          <a:stretch>
            <a:fillRect/>
          </a:stretch>
        </p:blipFill>
        <p:spPr>
          <a:xfrm>
            <a:off x="2152650" y="3839408"/>
            <a:ext cx="2183487" cy="1631990"/>
          </a:xfrm>
          <a:prstGeom prst="rect">
            <a:avLst/>
          </a:prstGeom>
        </p:spPr>
      </p:pic>
      <p:sp>
        <p:nvSpPr>
          <p:cNvPr id="9" name="Text 5"/>
          <p:cNvSpPr/>
          <p:nvPr/>
        </p:nvSpPr>
        <p:spPr>
          <a:xfrm>
            <a:off x="2152650" y="5715833"/>
            <a:ext cx="2183487" cy="1358265"/>
          </a:xfrm>
          <a:prstGeom prst="rect">
            <a:avLst/>
          </a:prstGeom>
          <a:noFill/>
          <a:ln/>
        </p:spPr>
        <p:txBody>
          <a:bodyPr wrap="square" rtlCol="0" anchor="t"/>
          <a:lstStyle/>
          <a:p>
            <a:pPr marL="0" indent="0" algn="ctr">
              <a:lnSpc>
                <a:spcPts val="2674"/>
              </a:lnSpc>
              <a:buNone/>
            </a:pPr>
            <a:r>
              <a:rPr lang="en-US" sz="2139" dirty="0">
                <a:solidFill>
                  <a:srgbClr val="F2F0F4"/>
                </a:solidFill>
                <a:latin typeface="Montserrat" pitchFamily="34" charset="0"/>
                <a:ea typeface="Montserrat" pitchFamily="34" charset="-122"/>
                <a:cs typeface="Montserrat" pitchFamily="34" charset="-120"/>
              </a:rPr>
              <a:t>Time: GMT + 2 hours</a:t>
            </a:r>
            <a:r>
              <a:rPr lang="en-US" sz="2139" b="1" dirty="0">
                <a:solidFill>
                  <a:srgbClr val="F2F0F4"/>
                </a:solidFill>
                <a:latin typeface="Montserrat" pitchFamily="34" charset="0"/>
                <a:ea typeface="Montserrat" pitchFamily="34" charset="-122"/>
                <a:cs typeface="Montserrat" pitchFamily="34" charset="-120"/>
              </a:rPr>
              <a:t>
</a:t>
            </a:r>
            <a:r>
              <a:rPr lang="en-US" sz="2139" dirty="0">
                <a:solidFill>
                  <a:srgbClr val="F2F0F4"/>
                </a:solidFill>
                <a:latin typeface="Montserrat" pitchFamily="34" charset="0"/>
                <a:ea typeface="Montserrat" pitchFamily="34" charset="-122"/>
                <a:cs typeface="Montserrat" pitchFamily="34" charset="-120"/>
              </a:rPr>
              <a:t>3 hours direct flight</a:t>
            </a:r>
            <a:endParaRPr lang="en-US" sz="2139" dirty="0"/>
          </a:p>
        </p:txBody>
      </p:sp>
      <p:sp>
        <p:nvSpPr>
          <p:cNvPr id="10" name="Text 6"/>
          <p:cNvSpPr/>
          <p:nvPr/>
        </p:nvSpPr>
        <p:spPr>
          <a:xfrm>
            <a:off x="4874062" y="2690336"/>
            <a:ext cx="2183487" cy="679133"/>
          </a:xfrm>
          <a:prstGeom prst="rect">
            <a:avLst/>
          </a:prstGeom>
          <a:noFill/>
          <a:ln/>
        </p:spPr>
        <p:txBody>
          <a:bodyPr wrap="square" rtlCol="0" anchor="t"/>
          <a:lstStyle/>
          <a:p>
            <a:pPr marL="0" indent="0" algn="ctr">
              <a:lnSpc>
                <a:spcPts val="2674"/>
              </a:lnSpc>
              <a:buNone/>
            </a:pPr>
            <a:r>
              <a:rPr lang="en-US" sz="2139" b="1" dirty="0">
                <a:solidFill>
                  <a:srgbClr val="F2F0F4"/>
                </a:solidFill>
                <a:latin typeface="Montserrat" pitchFamily="34" charset="0"/>
                <a:ea typeface="Montserrat" pitchFamily="34" charset="-122"/>
                <a:cs typeface="Montserrat" pitchFamily="34" charset="-120"/>
              </a:rPr>
              <a:t>Cape Town, South Africa</a:t>
            </a:r>
            <a:endParaRPr lang="en-US" sz="2139" dirty="0"/>
          </a:p>
        </p:txBody>
      </p:sp>
      <p:sp>
        <p:nvSpPr>
          <p:cNvPr id="11" name="Text 7"/>
          <p:cNvSpPr/>
          <p:nvPr/>
        </p:nvSpPr>
        <p:spPr>
          <a:xfrm>
            <a:off x="4874062" y="3586758"/>
            <a:ext cx="2183487" cy="347782"/>
          </a:xfrm>
          <a:prstGeom prst="rect">
            <a:avLst/>
          </a:prstGeom>
          <a:noFill/>
          <a:ln/>
        </p:spPr>
        <p:txBody>
          <a:bodyPr wrap="none" rtlCol="0" anchor="t"/>
          <a:lstStyle/>
          <a:p>
            <a:pPr marL="0" indent="0">
              <a:lnSpc>
                <a:spcPts val="2739"/>
              </a:lnSpc>
              <a:buNone/>
            </a:pPr>
            <a:r>
              <a:rPr lang="en-US" sz="1712" dirty="0">
                <a:solidFill>
                  <a:srgbClr val="DCD7E5"/>
                </a:solidFill>
                <a:latin typeface="Heebo" pitchFamily="34" charset="0"/>
                <a:ea typeface="Heebo" pitchFamily="34" charset="-122"/>
                <a:cs typeface="Heebo" pitchFamily="34" charset="-120"/>
              </a:rPr>
              <a:t>Offshore Location</a:t>
            </a:r>
            <a:endParaRPr lang="en-US" sz="1712" dirty="0"/>
          </a:p>
        </p:txBody>
      </p:sp>
      <p:pic>
        <p:nvPicPr>
          <p:cNvPr id="12" name="Image 2" descr="preencoded.png"/>
          <p:cNvPicPr>
            <a:picLocks noChangeAspect="1"/>
          </p:cNvPicPr>
          <p:nvPr/>
        </p:nvPicPr>
        <p:blipFill>
          <a:blip r:embed="rId5"/>
          <a:stretch>
            <a:fillRect/>
          </a:stretch>
        </p:blipFill>
        <p:spPr>
          <a:xfrm>
            <a:off x="4874062" y="4178975"/>
            <a:ext cx="2183487" cy="1631990"/>
          </a:xfrm>
          <a:prstGeom prst="rect">
            <a:avLst/>
          </a:prstGeom>
        </p:spPr>
      </p:pic>
      <p:sp>
        <p:nvSpPr>
          <p:cNvPr id="13" name="Text 8"/>
          <p:cNvSpPr/>
          <p:nvPr/>
        </p:nvSpPr>
        <p:spPr>
          <a:xfrm>
            <a:off x="4874062" y="6055400"/>
            <a:ext cx="2183487" cy="1358265"/>
          </a:xfrm>
          <a:prstGeom prst="rect">
            <a:avLst/>
          </a:prstGeom>
          <a:noFill/>
          <a:ln/>
        </p:spPr>
        <p:txBody>
          <a:bodyPr wrap="square" rtlCol="0" anchor="t"/>
          <a:lstStyle/>
          <a:p>
            <a:pPr marL="0" indent="0" algn="ctr">
              <a:lnSpc>
                <a:spcPts val="2674"/>
              </a:lnSpc>
              <a:buNone/>
            </a:pPr>
            <a:r>
              <a:rPr lang="en-US" sz="2139" dirty="0">
                <a:solidFill>
                  <a:srgbClr val="F2F0F4"/>
                </a:solidFill>
                <a:latin typeface="Montserrat" pitchFamily="34" charset="0"/>
                <a:ea typeface="Montserrat" pitchFamily="34" charset="-122"/>
                <a:cs typeface="Montserrat" pitchFamily="34" charset="-120"/>
              </a:rPr>
              <a:t>Time: GMT + 2 hours</a:t>
            </a:r>
            <a:r>
              <a:rPr lang="en-US" sz="2139" b="1" dirty="0">
                <a:solidFill>
                  <a:srgbClr val="F2F0F4"/>
                </a:solidFill>
                <a:latin typeface="Montserrat" pitchFamily="34" charset="0"/>
                <a:ea typeface="Montserrat" pitchFamily="34" charset="-122"/>
                <a:cs typeface="Montserrat" pitchFamily="34" charset="-120"/>
              </a:rPr>
              <a:t>
</a:t>
            </a:r>
            <a:r>
              <a:rPr lang="en-US" sz="2139" dirty="0">
                <a:solidFill>
                  <a:srgbClr val="F2F0F4"/>
                </a:solidFill>
                <a:latin typeface="Montserrat" pitchFamily="34" charset="0"/>
                <a:ea typeface="Montserrat" pitchFamily="34" charset="-122"/>
                <a:cs typeface="Montserrat" pitchFamily="34" charset="-120"/>
              </a:rPr>
              <a:t>11 hours direct flight</a:t>
            </a:r>
            <a:endParaRPr lang="en-US" sz="2139" dirty="0"/>
          </a:p>
        </p:txBody>
      </p:sp>
      <p:sp>
        <p:nvSpPr>
          <p:cNvPr id="14" name="Text 9"/>
          <p:cNvSpPr/>
          <p:nvPr/>
        </p:nvSpPr>
        <p:spPr>
          <a:xfrm>
            <a:off x="7595473" y="2690336"/>
            <a:ext cx="2183487" cy="679133"/>
          </a:xfrm>
          <a:prstGeom prst="rect">
            <a:avLst/>
          </a:prstGeom>
          <a:noFill/>
          <a:ln/>
        </p:spPr>
        <p:txBody>
          <a:bodyPr wrap="square" rtlCol="0" anchor="t"/>
          <a:lstStyle/>
          <a:p>
            <a:pPr marL="0" indent="0" algn="ctr">
              <a:lnSpc>
                <a:spcPts val="2674"/>
              </a:lnSpc>
              <a:buNone/>
            </a:pPr>
            <a:r>
              <a:rPr lang="en-US" sz="2139" b="1" dirty="0">
                <a:solidFill>
                  <a:srgbClr val="F2F0F4"/>
                </a:solidFill>
                <a:latin typeface="Montserrat" pitchFamily="34" charset="0"/>
                <a:ea typeface="Montserrat" pitchFamily="34" charset="-122"/>
                <a:cs typeface="Montserrat" pitchFamily="34" charset="-120"/>
              </a:rPr>
              <a:t>Bangalore, India</a:t>
            </a:r>
            <a:endParaRPr lang="en-US" sz="2139" dirty="0"/>
          </a:p>
        </p:txBody>
      </p:sp>
      <p:sp>
        <p:nvSpPr>
          <p:cNvPr id="15" name="Text 10"/>
          <p:cNvSpPr/>
          <p:nvPr/>
        </p:nvSpPr>
        <p:spPr>
          <a:xfrm>
            <a:off x="7595473" y="3586758"/>
            <a:ext cx="2183487" cy="347782"/>
          </a:xfrm>
          <a:prstGeom prst="rect">
            <a:avLst/>
          </a:prstGeom>
          <a:noFill/>
          <a:ln/>
        </p:spPr>
        <p:txBody>
          <a:bodyPr wrap="none" rtlCol="0" anchor="t"/>
          <a:lstStyle/>
          <a:p>
            <a:pPr marL="0" indent="0">
              <a:lnSpc>
                <a:spcPts val="2739"/>
              </a:lnSpc>
              <a:buNone/>
            </a:pPr>
            <a:r>
              <a:rPr lang="en-US" sz="1712" dirty="0">
                <a:solidFill>
                  <a:srgbClr val="DCD7E5"/>
                </a:solidFill>
                <a:latin typeface="Heebo" pitchFamily="34" charset="0"/>
                <a:ea typeface="Heebo" pitchFamily="34" charset="-122"/>
                <a:cs typeface="Heebo" pitchFamily="34" charset="-120"/>
              </a:rPr>
              <a:t>Offshore Location</a:t>
            </a:r>
            <a:endParaRPr lang="en-US" sz="1712" dirty="0"/>
          </a:p>
        </p:txBody>
      </p:sp>
      <p:pic>
        <p:nvPicPr>
          <p:cNvPr id="16" name="Image 3" descr="preencoded.png"/>
          <p:cNvPicPr>
            <a:picLocks noChangeAspect="1"/>
          </p:cNvPicPr>
          <p:nvPr/>
        </p:nvPicPr>
        <p:blipFill>
          <a:blip r:embed="rId6"/>
          <a:stretch>
            <a:fillRect/>
          </a:stretch>
        </p:blipFill>
        <p:spPr>
          <a:xfrm>
            <a:off x="7595473" y="4178975"/>
            <a:ext cx="2183487" cy="1631990"/>
          </a:xfrm>
          <a:prstGeom prst="rect">
            <a:avLst/>
          </a:prstGeom>
        </p:spPr>
      </p:pic>
      <p:sp>
        <p:nvSpPr>
          <p:cNvPr id="17" name="Text 11"/>
          <p:cNvSpPr/>
          <p:nvPr/>
        </p:nvSpPr>
        <p:spPr>
          <a:xfrm>
            <a:off x="7595473" y="6055400"/>
            <a:ext cx="2183487" cy="1358265"/>
          </a:xfrm>
          <a:prstGeom prst="rect">
            <a:avLst/>
          </a:prstGeom>
          <a:noFill/>
          <a:ln/>
        </p:spPr>
        <p:txBody>
          <a:bodyPr wrap="square" rtlCol="0" anchor="t"/>
          <a:lstStyle/>
          <a:p>
            <a:pPr marL="0" indent="0" algn="ctr">
              <a:lnSpc>
                <a:spcPts val="2674"/>
              </a:lnSpc>
              <a:buNone/>
            </a:pPr>
            <a:r>
              <a:rPr lang="en-US" sz="2139" dirty="0">
                <a:solidFill>
                  <a:srgbClr val="F2F0F4"/>
                </a:solidFill>
                <a:latin typeface="Montserrat" pitchFamily="34" charset="0"/>
                <a:ea typeface="Montserrat" pitchFamily="34" charset="-122"/>
                <a:cs typeface="Montserrat" pitchFamily="34" charset="-120"/>
              </a:rPr>
              <a:t>Time: GMT + 5.5 Hours</a:t>
            </a:r>
            <a:r>
              <a:rPr lang="en-US" sz="2139" b="1" dirty="0">
                <a:solidFill>
                  <a:srgbClr val="F2F0F4"/>
                </a:solidFill>
                <a:latin typeface="Montserrat" pitchFamily="34" charset="0"/>
                <a:ea typeface="Montserrat" pitchFamily="34" charset="-122"/>
                <a:cs typeface="Montserrat" pitchFamily="34" charset="-120"/>
              </a:rPr>
              <a:t>
</a:t>
            </a:r>
            <a:r>
              <a:rPr lang="en-US" sz="2139" dirty="0">
                <a:solidFill>
                  <a:srgbClr val="F2F0F4"/>
                </a:solidFill>
                <a:latin typeface="Montserrat" pitchFamily="34" charset="0"/>
                <a:ea typeface="Montserrat" pitchFamily="34" charset="-122"/>
                <a:cs typeface="Montserrat" pitchFamily="34" charset="-120"/>
              </a:rPr>
              <a:t>11 hours direct flight</a:t>
            </a:r>
            <a:endParaRPr lang="en-US" sz="2139" dirty="0"/>
          </a:p>
        </p:txBody>
      </p:sp>
      <p:sp>
        <p:nvSpPr>
          <p:cNvPr id="18" name="Text 12"/>
          <p:cNvSpPr/>
          <p:nvPr/>
        </p:nvSpPr>
        <p:spPr>
          <a:xfrm>
            <a:off x="10316885" y="2690336"/>
            <a:ext cx="2183487" cy="339566"/>
          </a:xfrm>
          <a:prstGeom prst="rect">
            <a:avLst/>
          </a:prstGeom>
          <a:noFill/>
          <a:ln/>
        </p:spPr>
        <p:txBody>
          <a:bodyPr wrap="none" rtlCol="0" anchor="t"/>
          <a:lstStyle/>
          <a:p>
            <a:pPr marL="0" indent="0" algn="ctr">
              <a:lnSpc>
                <a:spcPts val="2674"/>
              </a:lnSpc>
              <a:buNone/>
            </a:pPr>
            <a:r>
              <a:rPr lang="en-US" sz="2139" b="1" dirty="0">
                <a:solidFill>
                  <a:srgbClr val="F2F0F4"/>
                </a:solidFill>
                <a:latin typeface="Montserrat" pitchFamily="34" charset="0"/>
                <a:ea typeface="Montserrat" pitchFamily="34" charset="-122"/>
                <a:cs typeface="Montserrat" pitchFamily="34" charset="-120"/>
              </a:rPr>
              <a:t>London, UK</a:t>
            </a:r>
            <a:endParaRPr lang="en-US" sz="2139" dirty="0"/>
          </a:p>
        </p:txBody>
      </p:sp>
      <p:sp>
        <p:nvSpPr>
          <p:cNvPr id="19" name="Text 13"/>
          <p:cNvSpPr/>
          <p:nvPr/>
        </p:nvSpPr>
        <p:spPr>
          <a:xfrm>
            <a:off x="10316885" y="3247192"/>
            <a:ext cx="2183487" cy="347782"/>
          </a:xfrm>
          <a:prstGeom prst="rect">
            <a:avLst/>
          </a:prstGeom>
          <a:noFill/>
          <a:ln/>
        </p:spPr>
        <p:txBody>
          <a:bodyPr wrap="none" rtlCol="0" anchor="t"/>
          <a:lstStyle/>
          <a:p>
            <a:pPr marL="0" indent="0">
              <a:lnSpc>
                <a:spcPts val="2739"/>
              </a:lnSpc>
              <a:buNone/>
            </a:pPr>
            <a:r>
              <a:rPr lang="en-US" sz="1712" dirty="0">
                <a:solidFill>
                  <a:srgbClr val="DCD7E5"/>
                </a:solidFill>
                <a:latin typeface="Heebo" pitchFamily="34" charset="0"/>
                <a:ea typeface="Heebo" pitchFamily="34" charset="-122"/>
                <a:cs typeface="Heebo" pitchFamily="34" charset="-120"/>
              </a:rPr>
              <a:t>Head Office</a:t>
            </a:r>
            <a:endParaRPr lang="en-US" sz="1712" dirty="0"/>
          </a:p>
        </p:txBody>
      </p:sp>
      <p:pic>
        <p:nvPicPr>
          <p:cNvPr id="20" name="Image 4" descr="preencoded.png"/>
          <p:cNvPicPr>
            <a:picLocks noChangeAspect="1"/>
          </p:cNvPicPr>
          <p:nvPr/>
        </p:nvPicPr>
        <p:blipFill>
          <a:blip r:embed="rId7"/>
          <a:stretch>
            <a:fillRect/>
          </a:stretch>
        </p:blipFill>
        <p:spPr>
          <a:xfrm>
            <a:off x="10316885" y="3839408"/>
            <a:ext cx="2183487" cy="1631990"/>
          </a:xfrm>
          <a:prstGeom prst="rect">
            <a:avLst/>
          </a:prstGeom>
        </p:spPr>
      </p:pic>
      <p:sp>
        <p:nvSpPr>
          <p:cNvPr id="21" name="Text 14"/>
          <p:cNvSpPr/>
          <p:nvPr/>
        </p:nvSpPr>
        <p:spPr>
          <a:xfrm>
            <a:off x="10316885" y="5715833"/>
            <a:ext cx="2183487" cy="339566"/>
          </a:xfrm>
          <a:prstGeom prst="rect">
            <a:avLst/>
          </a:prstGeom>
          <a:noFill/>
          <a:ln/>
        </p:spPr>
        <p:txBody>
          <a:bodyPr wrap="none" rtlCol="0" anchor="t"/>
          <a:lstStyle/>
          <a:p>
            <a:pPr marL="0" indent="0" algn="ctr">
              <a:lnSpc>
                <a:spcPts val="2674"/>
              </a:lnSpc>
              <a:buNone/>
            </a:pPr>
            <a:r>
              <a:rPr lang="en-US" sz="2139" b="1" dirty="0">
                <a:solidFill>
                  <a:srgbClr val="F2F0F4"/>
                </a:solidFill>
                <a:latin typeface="Montserrat" pitchFamily="34" charset="0"/>
                <a:ea typeface="Montserrat" pitchFamily="34" charset="-122"/>
                <a:cs typeface="Montserrat" pitchFamily="34" charset="-120"/>
              </a:rPr>
              <a:t>Time: GMT</a:t>
            </a:r>
            <a:endParaRPr lang="en-US" sz="2139" dirty="0"/>
          </a:p>
        </p:txBody>
      </p:sp>
      <p:pic>
        <p:nvPicPr>
          <p:cNvPr id="22"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4537710" y="1821180"/>
            <a:ext cx="5554980" cy="694373"/>
          </a:xfrm>
          <a:prstGeom prst="rect">
            <a:avLst/>
          </a:prstGeom>
          <a:noFill/>
          <a:ln/>
        </p:spPr>
        <p:txBody>
          <a:bodyPr wrap="none" rtlCol="0" anchor="t"/>
          <a:lstStyle/>
          <a:p>
            <a:pPr marL="0" indent="0" algn="ctr">
              <a:lnSpc>
                <a:spcPts val="5468"/>
              </a:lnSpc>
              <a:buNone/>
            </a:pPr>
            <a:r>
              <a:rPr lang="en-US" sz="4374" dirty="0">
                <a:solidFill>
                  <a:srgbClr val="F2F0F4"/>
                </a:solidFill>
                <a:latin typeface="Montserrat" pitchFamily="34" charset="0"/>
                <a:ea typeface="Montserrat" pitchFamily="34" charset="-122"/>
                <a:cs typeface="Montserrat" pitchFamily="34" charset="-120"/>
              </a:rPr>
              <a:t>CASE STUDY</a:t>
            </a:r>
            <a:endParaRPr lang="en-US" sz="4374" dirty="0"/>
          </a:p>
        </p:txBody>
      </p:sp>
      <p:sp>
        <p:nvSpPr>
          <p:cNvPr id="5" name="Text 2"/>
          <p:cNvSpPr/>
          <p:nvPr/>
        </p:nvSpPr>
        <p:spPr>
          <a:xfrm>
            <a:off x="2037993" y="2959894"/>
            <a:ext cx="10554414"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DRIVING 300% GROWTH IN TWO YEARS: HOW AN OFFSHORE DATA-MANAGEMENT STRATEGY UNLOCKED EXPERT RESOURCE LEADING TO RAPID EXPANSION
</a:t>
            </a:r>
            <a:r>
              <a:rPr lang="en-US" sz="1750" b="1" dirty="0">
                <a:solidFill>
                  <a:srgbClr val="DCD7E5"/>
                </a:solidFill>
                <a:latin typeface="Heebo" pitchFamily="34" charset="0"/>
                <a:ea typeface="Heebo" pitchFamily="34" charset="-122"/>
                <a:cs typeface="Heebo" pitchFamily="34" charset="-120"/>
              </a:rPr>
              <a:t>Introduction to Evora Global </a:t>
            </a:r>
            <a:endParaRPr lang="en-US" sz="1750" dirty="0"/>
          </a:p>
        </p:txBody>
      </p:sp>
      <p:sp>
        <p:nvSpPr>
          <p:cNvPr id="6" name="Text 3"/>
          <p:cNvSpPr/>
          <p:nvPr/>
        </p:nvSpPr>
        <p:spPr>
          <a:xfrm>
            <a:off x="2037993" y="4631412"/>
            <a:ext cx="10554414"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Evora Global provides sustainability consultancy and ESG software to the real estate sector. Evora advises on the strategies to deliver optimal ESG performance and energy efficient buildings. At the heart of Evora’s services is data and the ability to ingest data from thousands of disparate sources and turn that data into valuable intelligence that drives asset managers ESG performance. Evora’s data team and data strategy, shaped by Potentiam, has been an essential building block in Evora’s stellar growth.</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937861"/>
            <a:ext cx="10554414" cy="444341"/>
          </a:xfrm>
          <a:prstGeom prst="rect">
            <a:avLst/>
          </a:prstGeom>
          <a:noFill/>
          <a:ln/>
        </p:spPr>
        <p:txBody>
          <a:bodyPr wrap="none" rtlCol="0" anchor="t"/>
          <a:lstStyle/>
          <a:p>
            <a:pPr marL="0" indent="0" algn="ctr">
              <a:lnSpc>
                <a:spcPts val="3499"/>
              </a:lnSpc>
              <a:buNone/>
            </a:pPr>
            <a:r>
              <a:rPr lang="en-US" sz="2187" b="1" dirty="0">
                <a:solidFill>
                  <a:srgbClr val="DCD7E5"/>
                </a:solidFill>
                <a:latin typeface="Heebo" pitchFamily="34" charset="0"/>
                <a:ea typeface="Heebo" pitchFamily="34" charset="-122"/>
                <a:cs typeface="Heebo" pitchFamily="34" charset="-120"/>
              </a:rPr>
              <a:t>WHAT IS OFFSHORING PLUS+</a:t>
            </a:r>
            <a:endParaRPr lang="en-US" sz="2187" dirty="0"/>
          </a:p>
        </p:txBody>
      </p:sp>
      <p:sp>
        <p:nvSpPr>
          <p:cNvPr id="5" name="Text 2"/>
          <p:cNvSpPr/>
          <p:nvPr/>
        </p:nvSpPr>
        <p:spPr>
          <a:xfrm>
            <a:off x="2037993" y="2632115"/>
            <a:ext cx="10554414"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step-change for your business ambition and your people  </a:t>
            </a:r>
            <a:endParaRPr lang="en-US" sz="1750" dirty="0"/>
          </a:p>
        </p:txBody>
      </p:sp>
      <p:sp>
        <p:nvSpPr>
          <p:cNvPr id="6" name="Text 3"/>
          <p:cNvSpPr/>
          <p:nvPr/>
        </p:nvSpPr>
        <p:spPr>
          <a:xfrm>
            <a:off x="2037993" y="3237428"/>
            <a:ext cx="10554414"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Potentiam is much more than an offshoring provider. We are both a business consultancy and an offshore service provider - focused squarely on realising your ambitions and the power of your people. </a:t>
            </a:r>
            <a:endParaRPr lang="en-US" sz="1750" dirty="0"/>
          </a:p>
        </p:txBody>
      </p:sp>
      <p:sp>
        <p:nvSpPr>
          <p:cNvPr id="7" name="Text 4"/>
          <p:cNvSpPr/>
          <p:nvPr/>
        </p:nvSpPr>
        <p:spPr>
          <a:xfrm>
            <a:off x="2037993" y="4198144"/>
            <a:ext cx="10554414"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We partner with your management team to create Offshore Strategies that :</a:t>
            </a:r>
            <a:endParaRPr lang="en-US" sz="1750" dirty="0"/>
          </a:p>
        </p:txBody>
      </p:sp>
      <p:sp>
        <p:nvSpPr>
          <p:cNvPr id="8" name="Text 5"/>
          <p:cNvSpPr/>
          <p:nvPr/>
        </p:nvSpPr>
        <p:spPr>
          <a:xfrm>
            <a:off x="2393394" y="480345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Enables 3-5 x faster profitable growth</a:t>
            </a:r>
            <a:endParaRPr lang="en-US" sz="1750" dirty="0"/>
          </a:p>
        </p:txBody>
      </p:sp>
      <p:sp>
        <p:nvSpPr>
          <p:cNvPr id="9" name="Text 6"/>
          <p:cNvSpPr/>
          <p:nvPr/>
        </p:nvSpPr>
        <p:spPr>
          <a:xfrm>
            <a:off x="2393394" y="524768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Delivers significant free growth capital</a:t>
            </a:r>
            <a:endParaRPr lang="en-US" sz="1750" dirty="0"/>
          </a:p>
        </p:txBody>
      </p:sp>
      <p:sp>
        <p:nvSpPr>
          <p:cNvPr id="10" name="Text 7"/>
          <p:cNvSpPr/>
          <p:nvPr/>
        </p:nvSpPr>
        <p:spPr>
          <a:xfrm>
            <a:off x="2393394" y="5691902"/>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Unlocks your most valuable human resources </a:t>
            </a:r>
            <a:endParaRPr lang="en-US" sz="1750" dirty="0"/>
          </a:p>
        </p:txBody>
      </p:sp>
      <p:sp>
        <p:nvSpPr>
          <p:cNvPr id="11" name="Text 8"/>
          <p:cNvSpPr/>
          <p:nvPr/>
        </p:nvSpPr>
        <p:spPr>
          <a:xfrm>
            <a:off x="2393394" y="613612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Lowers the risk of building new capabilities </a:t>
            </a:r>
            <a:endParaRPr lang="en-US" sz="1750" dirty="0"/>
          </a:p>
        </p:txBody>
      </p:sp>
      <p:pic>
        <p:nvPicPr>
          <p:cNvPr id="1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4005"/>
          </a:xfrm>
          <a:prstGeom prst="rect">
            <a:avLst/>
          </a:prstGeom>
          <a:solidFill>
            <a:srgbClr val="0D0A2C">
              <a:alpha val="75000"/>
            </a:srgbClr>
          </a:solidFill>
          <a:ln/>
        </p:spPr>
      </p:sp>
      <p:sp>
        <p:nvSpPr>
          <p:cNvPr id="4" name="Text 1"/>
          <p:cNvSpPr/>
          <p:nvPr/>
        </p:nvSpPr>
        <p:spPr>
          <a:xfrm>
            <a:off x="5384482" y="530900"/>
            <a:ext cx="3861197" cy="482560"/>
          </a:xfrm>
          <a:prstGeom prst="rect">
            <a:avLst/>
          </a:prstGeom>
          <a:noFill/>
          <a:ln/>
        </p:spPr>
        <p:txBody>
          <a:bodyPr wrap="none" rtlCol="0" anchor="t"/>
          <a:lstStyle/>
          <a:p>
            <a:pPr marL="0" indent="0" algn="ctr">
              <a:lnSpc>
                <a:spcPts val="3800"/>
              </a:lnSpc>
              <a:buNone/>
            </a:pPr>
            <a:r>
              <a:rPr lang="en-US" sz="3040" b="1" dirty="0">
                <a:solidFill>
                  <a:srgbClr val="F2F0F4"/>
                </a:solidFill>
                <a:latin typeface="Montserrat" pitchFamily="34" charset="0"/>
                <a:ea typeface="Montserrat" pitchFamily="34" charset="-122"/>
                <a:cs typeface="Montserrat" pitchFamily="34" charset="-120"/>
              </a:rPr>
              <a:t>How it works</a:t>
            </a:r>
            <a:endParaRPr lang="en-US" sz="3040" dirty="0"/>
          </a:p>
        </p:txBody>
      </p:sp>
      <p:sp>
        <p:nvSpPr>
          <p:cNvPr id="5" name="Text 2"/>
          <p:cNvSpPr/>
          <p:nvPr/>
        </p:nvSpPr>
        <p:spPr>
          <a:xfrm>
            <a:off x="2729984" y="1399580"/>
            <a:ext cx="9170313" cy="617934"/>
          </a:xfrm>
          <a:prstGeom prst="rect">
            <a:avLst/>
          </a:prstGeom>
          <a:noFill/>
          <a:ln/>
        </p:spPr>
        <p:txBody>
          <a:bodyPr wrap="square" rtlCol="0" anchor="t"/>
          <a:lstStyle/>
          <a:p>
            <a:pPr marL="0" indent="0" algn="ctr">
              <a:lnSpc>
                <a:spcPts val="2432"/>
              </a:lnSpc>
              <a:buNone/>
            </a:pPr>
            <a:r>
              <a:rPr lang="en-US" sz="1520" b="1" dirty="0">
                <a:solidFill>
                  <a:srgbClr val="DCD7E5"/>
                </a:solidFill>
                <a:latin typeface="Heebo" pitchFamily="34" charset="0"/>
                <a:ea typeface="Heebo" pitchFamily="34" charset="-122"/>
                <a:cs typeface="Heebo" pitchFamily="34" charset="-120"/>
              </a:rPr>
              <a:t>Our experts help you plan, structure, build, integrate and operate outstanding international teams that allow your business and your in-house people to grow.</a:t>
            </a:r>
            <a:endParaRPr lang="en-US" sz="1520" dirty="0"/>
          </a:p>
        </p:txBody>
      </p:sp>
      <p:sp>
        <p:nvSpPr>
          <p:cNvPr id="6" name="Text 3"/>
          <p:cNvSpPr/>
          <p:nvPr/>
        </p:nvSpPr>
        <p:spPr>
          <a:xfrm>
            <a:off x="6108502" y="2307074"/>
            <a:ext cx="2413159" cy="301585"/>
          </a:xfrm>
          <a:prstGeom prst="rect">
            <a:avLst/>
          </a:prstGeom>
          <a:noFill/>
          <a:ln/>
        </p:spPr>
        <p:txBody>
          <a:bodyPr wrap="none" rtlCol="0" anchor="t"/>
          <a:lstStyle/>
          <a:p>
            <a:pPr marL="0" indent="0" algn="ctr">
              <a:lnSpc>
                <a:spcPts val="2375"/>
              </a:lnSpc>
              <a:buNone/>
            </a:pPr>
            <a:r>
              <a:rPr lang="en-US" sz="1900" b="1" dirty="0">
                <a:solidFill>
                  <a:srgbClr val="F44444"/>
                </a:solidFill>
                <a:latin typeface="Montserrat" pitchFamily="34" charset="0"/>
                <a:ea typeface="Montserrat" pitchFamily="34" charset="-122"/>
                <a:cs typeface="Montserrat" pitchFamily="34" charset="-120"/>
              </a:rPr>
              <a:t>Strategic Options</a:t>
            </a:r>
            <a:endParaRPr lang="en-US" sz="1900" dirty="0"/>
          </a:p>
        </p:txBody>
      </p:sp>
      <p:sp>
        <p:nvSpPr>
          <p:cNvPr id="7" name="Text 4"/>
          <p:cNvSpPr/>
          <p:nvPr/>
        </p:nvSpPr>
        <p:spPr>
          <a:xfrm>
            <a:off x="2729984" y="2898219"/>
            <a:ext cx="9170313" cy="617934"/>
          </a:xfrm>
          <a:prstGeom prst="rect">
            <a:avLst/>
          </a:prstGeom>
          <a:noFill/>
          <a:ln/>
        </p:spPr>
        <p:txBody>
          <a:bodyPr wrap="square" rtlCol="0" anchor="t"/>
          <a:lstStyle/>
          <a:p>
            <a:pPr marL="0" indent="0" algn="ctr">
              <a:lnSpc>
                <a:spcPts val="2432"/>
              </a:lnSpc>
              <a:buNone/>
            </a:pPr>
            <a:r>
              <a:rPr lang="en-US" sz="1520" b="1" dirty="0">
                <a:solidFill>
                  <a:srgbClr val="DCD7E5"/>
                </a:solidFill>
                <a:latin typeface="Heebo" pitchFamily="34" charset="0"/>
                <a:ea typeface="Heebo" pitchFamily="34" charset="-122"/>
                <a:cs typeface="Heebo" pitchFamily="34" charset="-120"/>
              </a:rPr>
              <a:t>Our strategy consultants understand your business growth goals and match this to the optimal team design and locations.</a:t>
            </a:r>
            <a:endParaRPr lang="en-US" sz="1520" dirty="0"/>
          </a:p>
        </p:txBody>
      </p:sp>
      <p:sp>
        <p:nvSpPr>
          <p:cNvPr id="8" name="Text 5"/>
          <p:cNvSpPr/>
          <p:nvPr/>
        </p:nvSpPr>
        <p:spPr>
          <a:xfrm>
            <a:off x="6108502" y="3805714"/>
            <a:ext cx="2413159" cy="301585"/>
          </a:xfrm>
          <a:prstGeom prst="rect">
            <a:avLst/>
          </a:prstGeom>
          <a:noFill/>
          <a:ln/>
        </p:spPr>
        <p:txBody>
          <a:bodyPr wrap="none" rtlCol="0" anchor="t"/>
          <a:lstStyle/>
          <a:p>
            <a:pPr marL="0" indent="0" algn="ctr">
              <a:lnSpc>
                <a:spcPts val="2375"/>
              </a:lnSpc>
              <a:buNone/>
            </a:pPr>
            <a:r>
              <a:rPr lang="en-US" sz="1900" b="1" dirty="0">
                <a:solidFill>
                  <a:srgbClr val="F44444"/>
                </a:solidFill>
                <a:latin typeface="Montserrat" pitchFamily="34" charset="0"/>
                <a:ea typeface="Montserrat" pitchFamily="34" charset="-122"/>
                <a:cs typeface="Montserrat" pitchFamily="34" charset="-120"/>
              </a:rPr>
              <a:t>Talent Acquisition</a:t>
            </a:r>
            <a:endParaRPr lang="en-US" sz="1900" dirty="0"/>
          </a:p>
        </p:txBody>
      </p:sp>
      <p:sp>
        <p:nvSpPr>
          <p:cNvPr id="9" name="Text 6"/>
          <p:cNvSpPr/>
          <p:nvPr/>
        </p:nvSpPr>
        <p:spPr>
          <a:xfrm>
            <a:off x="2729984" y="4396859"/>
            <a:ext cx="9170313" cy="617934"/>
          </a:xfrm>
          <a:prstGeom prst="rect">
            <a:avLst/>
          </a:prstGeom>
          <a:noFill/>
          <a:ln/>
        </p:spPr>
        <p:txBody>
          <a:bodyPr wrap="square" rtlCol="0" anchor="t"/>
          <a:lstStyle/>
          <a:p>
            <a:pPr marL="0" indent="0" algn="ctr">
              <a:lnSpc>
                <a:spcPts val="2432"/>
              </a:lnSpc>
              <a:buNone/>
            </a:pPr>
            <a:r>
              <a:rPr lang="en-US" sz="1520" b="1" dirty="0">
                <a:solidFill>
                  <a:srgbClr val="DCD7E5"/>
                </a:solidFill>
                <a:latin typeface="Heebo" pitchFamily="34" charset="0"/>
                <a:ea typeface="Heebo" pitchFamily="34" charset="-122"/>
                <a:cs typeface="Heebo" pitchFamily="34" charset="-120"/>
              </a:rPr>
              <a:t>Your local recruiter builds detailed "skills matrices" for your roles, plans your head hunt and assists in rigorously testing skills.</a:t>
            </a:r>
            <a:endParaRPr lang="en-US" sz="1520" dirty="0"/>
          </a:p>
        </p:txBody>
      </p:sp>
      <p:sp>
        <p:nvSpPr>
          <p:cNvPr id="10" name="Text 7"/>
          <p:cNvSpPr/>
          <p:nvPr/>
        </p:nvSpPr>
        <p:spPr>
          <a:xfrm>
            <a:off x="5692735" y="5304353"/>
            <a:ext cx="3244691" cy="301585"/>
          </a:xfrm>
          <a:prstGeom prst="rect">
            <a:avLst/>
          </a:prstGeom>
          <a:noFill/>
          <a:ln/>
        </p:spPr>
        <p:txBody>
          <a:bodyPr wrap="none" rtlCol="0" anchor="t"/>
          <a:lstStyle/>
          <a:p>
            <a:pPr marL="0" indent="0" algn="ctr">
              <a:lnSpc>
                <a:spcPts val="2375"/>
              </a:lnSpc>
              <a:buNone/>
            </a:pPr>
            <a:r>
              <a:rPr lang="en-US" sz="1900" b="1" dirty="0">
                <a:solidFill>
                  <a:srgbClr val="F44444"/>
                </a:solidFill>
                <a:latin typeface="Montserrat" pitchFamily="34" charset="0"/>
                <a:ea typeface="Montserrat" pitchFamily="34" charset="-122"/>
                <a:cs typeface="Montserrat" pitchFamily="34" charset="-120"/>
              </a:rPr>
              <a:t>Onboarding &amp; Integration</a:t>
            </a:r>
            <a:endParaRPr lang="en-US" sz="1900" dirty="0"/>
          </a:p>
        </p:txBody>
      </p:sp>
      <p:sp>
        <p:nvSpPr>
          <p:cNvPr id="11" name="Text 8"/>
          <p:cNvSpPr/>
          <p:nvPr/>
        </p:nvSpPr>
        <p:spPr>
          <a:xfrm>
            <a:off x="2729984" y="5895499"/>
            <a:ext cx="9170313" cy="617934"/>
          </a:xfrm>
          <a:prstGeom prst="rect">
            <a:avLst/>
          </a:prstGeom>
          <a:noFill/>
          <a:ln/>
        </p:spPr>
        <p:txBody>
          <a:bodyPr wrap="square" rtlCol="0" anchor="t"/>
          <a:lstStyle/>
          <a:p>
            <a:pPr marL="0" indent="0" algn="ctr">
              <a:lnSpc>
                <a:spcPts val="2432"/>
              </a:lnSpc>
              <a:buNone/>
            </a:pPr>
            <a:r>
              <a:rPr lang="en-US" sz="1520" b="1" dirty="0">
                <a:solidFill>
                  <a:srgbClr val="DCD7E5"/>
                </a:solidFill>
                <a:latin typeface="Heebo" pitchFamily="34" charset="0"/>
                <a:ea typeface="Heebo" pitchFamily="34" charset="-122"/>
                <a:cs typeface="Heebo" pitchFamily="34" charset="-120"/>
              </a:rPr>
              <a:t>Your dedicated HR partner ensures that every staff member has a great experience in their first days and weeks as well as feeling culturally attuned to your business.</a:t>
            </a:r>
            <a:endParaRPr lang="en-US" sz="1520" dirty="0"/>
          </a:p>
        </p:txBody>
      </p:sp>
      <p:sp>
        <p:nvSpPr>
          <p:cNvPr id="12" name="Text 9"/>
          <p:cNvSpPr/>
          <p:nvPr/>
        </p:nvSpPr>
        <p:spPr>
          <a:xfrm>
            <a:off x="6108502" y="6802993"/>
            <a:ext cx="2413159" cy="301585"/>
          </a:xfrm>
          <a:prstGeom prst="rect">
            <a:avLst/>
          </a:prstGeom>
          <a:noFill/>
          <a:ln/>
        </p:spPr>
        <p:txBody>
          <a:bodyPr wrap="none" rtlCol="0" anchor="t"/>
          <a:lstStyle/>
          <a:p>
            <a:pPr marL="0" indent="0" algn="ctr">
              <a:lnSpc>
                <a:spcPts val="2375"/>
              </a:lnSpc>
              <a:buNone/>
            </a:pPr>
            <a:r>
              <a:rPr lang="en-US" sz="1900" b="1" dirty="0">
                <a:solidFill>
                  <a:srgbClr val="F44444"/>
                </a:solidFill>
                <a:latin typeface="Montserrat" pitchFamily="34" charset="0"/>
                <a:ea typeface="Montserrat" pitchFamily="34" charset="-122"/>
                <a:cs typeface="Montserrat" pitchFamily="34" charset="-120"/>
              </a:rPr>
              <a:t>Team Optimisation</a:t>
            </a:r>
            <a:endParaRPr lang="en-US" sz="1900" dirty="0"/>
          </a:p>
        </p:txBody>
      </p:sp>
      <p:sp>
        <p:nvSpPr>
          <p:cNvPr id="13" name="Text 10"/>
          <p:cNvSpPr/>
          <p:nvPr/>
        </p:nvSpPr>
        <p:spPr>
          <a:xfrm>
            <a:off x="2729984" y="7394138"/>
            <a:ext cx="9170313" cy="308967"/>
          </a:xfrm>
          <a:prstGeom prst="rect">
            <a:avLst/>
          </a:prstGeom>
          <a:noFill/>
          <a:ln/>
        </p:spPr>
        <p:txBody>
          <a:bodyPr wrap="none" rtlCol="0" anchor="t"/>
          <a:lstStyle/>
          <a:p>
            <a:pPr marL="0" indent="0" algn="ctr">
              <a:lnSpc>
                <a:spcPts val="2432"/>
              </a:lnSpc>
              <a:buNone/>
            </a:pPr>
            <a:r>
              <a:rPr lang="en-US" sz="1520" b="1" dirty="0">
                <a:solidFill>
                  <a:srgbClr val="DCD7E5"/>
                </a:solidFill>
                <a:latin typeface="Heebo" pitchFamily="34" charset="0"/>
                <a:ea typeface="Heebo" pitchFamily="34" charset="-122"/>
                <a:cs typeface="Heebo" pitchFamily="34" charset="-120"/>
              </a:rPr>
              <a:t>Your dedicated HR partner builds a plan for every staff member to ensure optimal retention and growth.</a:t>
            </a:r>
            <a:endParaRPr lang="en-US" sz="152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398752"/>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Think Big</a:t>
            </a:r>
            <a:endParaRPr lang="en-US" sz="4374" dirty="0"/>
          </a:p>
        </p:txBody>
      </p:sp>
      <p:sp>
        <p:nvSpPr>
          <p:cNvPr id="5" name="Text 2"/>
          <p:cNvSpPr/>
          <p:nvPr/>
        </p:nvSpPr>
        <p:spPr>
          <a:xfrm>
            <a:off x="2037993" y="3537466"/>
            <a:ext cx="10554414"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Our strategic framework for growth will show you how to:</a:t>
            </a:r>
            <a:endParaRPr lang="en-US" sz="1750" dirty="0"/>
          </a:p>
        </p:txBody>
      </p:sp>
      <p:sp>
        <p:nvSpPr>
          <p:cNvPr id="6" name="Text 3"/>
          <p:cNvSpPr/>
          <p:nvPr/>
        </p:nvSpPr>
        <p:spPr>
          <a:xfrm>
            <a:off x="2393394" y="4142780"/>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DCD7E5"/>
                </a:solidFill>
                <a:latin typeface="Heebo" pitchFamily="34" charset="0"/>
                <a:ea typeface="Heebo" pitchFamily="34" charset="-122"/>
                <a:cs typeface="Heebo" pitchFamily="34" charset="-120"/>
              </a:rPr>
              <a:t>Unlock a global talent pool</a:t>
            </a:r>
            <a:endParaRPr lang="en-US" sz="1750" dirty="0"/>
          </a:p>
        </p:txBody>
      </p:sp>
      <p:sp>
        <p:nvSpPr>
          <p:cNvPr id="7" name="Text 4"/>
          <p:cNvSpPr/>
          <p:nvPr/>
        </p:nvSpPr>
        <p:spPr>
          <a:xfrm>
            <a:off x="2393394" y="4587002"/>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DCD7E5"/>
                </a:solidFill>
                <a:latin typeface="Heebo" pitchFamily="34" charset="0"/>
                <a:ea typeface="Heebo" pitchFamily="34" charset="-122"/>
                <a:cs typeface="Heebo" pitchFamily="34" charset="-120"/>
              </a:rPr>
              <a:t>Scale your team faster with twice the resource</a:t>
            </a:r>
            <a:endParaRPr lang="en-US" sz="1750" dirty="0"/>
          </a:p>
        </p:txBody>
      </p:sp>
      <p:sp>
        <p:nvSpPr>
          <p:cNvPr id="8" name="Text 5"/>
          <p:cNvSpPr/>
          <p:nvPr/>
        </p:nvSpPr>
        <p:spPr>
          <a:xfrm>
            <a:off x="2393394" y="5031224"/>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DCD7E5"/>
                </a:solidFill>
                <a:latin typeface="Heebo" pitchFamily="34" charset="0"/>
                <a:ea typeface="Heebo" pitchFamily="34" charset="-122"/>
                <a:cs typeface="Heebo" pitchFamily="34" charset="-120"/>
              </a:rPr>
              <a:t>Pivot into new product lines and new markets</a:t>
            </a:r>
            <a:endParaRPr lang="en-US" sz="1750" dirty="0"/>
          </a:p>
        </p:txBody>
      </p:sp>
      <p:sp>
        <p:nvSpPr>
          <p:cNvPr id="9" name="Text 6"/>
          <p:cNvSpPr/>
          <p:nvPr/>
        </p:nvSpPr>
        <p:spPr>
          <a:xfrm>
            <a:off x="2393394" y="5475446"/>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DCD7E5"/>
                </a:solidFill>
                <a:latin typeface="Heebo" pitchFamily="34" charset="0"/>
                <a:ea typeface="Heebo" pitchFamily="34" charset="-122"/>
                <a:cs typeface="Heebo" pitchFamily="34" charset="-120"/>
              </a:rPr>
              <a:t>Build greater resilience into your business</a:t>
            </a:r>
            <a:endParaRPr lang="en-US" sz="1750" dirty="0"/>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006" y="-77242"/>
            <a:ext cx="14630400" cy="8229600"/>
          </a:xfrm>
          <a:prstGeom prst="rect">
            <a:avLst/>
          </a:prstGeom>
          <a:solidFill>
            <a:srgbClr val="0D0A2C">
              <a:alpha val="75000"/>
            </a:srgbClr>
          </a:solidFill>
          <a:ln/>
        </p:spPr>
      </p:sp>
      <p:sp>
        <p:nvSpPr>
          <p:cNvPr id="4" name="Text 1"/>
          <p:cNvSpPr/>
          <p:nvPr/>
        </p:nvSpPr>
        <p:spPr>
          <a:xfrm>
            <a:off x="5274488" y="680442"/>
            <a:ext cx="5554980" cy="694373"/>
          </a:xfrm>
          <a:prstGeom prst="rect">
            <a:avLst/>
          </a:prstGeom>
          <a:noFill/>
          <a:ln/>
        </p:spPr>
        <p:txBody>
          <a:bodyPr wrap="none" rtlCol="0" anchor="t"/>
          <a:lstStyle/>
          <a:p>
            <a:pPr marL="0" indent="0">
              <a:lnSpc>
                <a:spcPts val="5468"/>
              </a:lnSpc>
              <a:buNone/>
            </a:pPr>
            <a:r>
              <a:rPr lang="en-US" sz="6000" dirty="0">
                <a:solidFill>
                  <a:srgbClr val="F2F0F4"/>
                </a:solidFill>
                <a:latin typeface="Montserrat" pitchFamily="34" charset="0"/>
                <a:ea typeface="Montserrat" pitchFamily="34" charset="-122"/>
                <a:cs typeface="Montserrat" pitchFamily="34" charset="-120"/>
              </a:rPr>
              <a:t>Thank You </a:t>
            </a:r>
            <a:endParaRPr lang="en-US" sz="6000" dirty="0"/>
          </a:p>
        </p:txBody>
      </p:sp>
      <p:sp>
        <p:nvSpPr>
          <p:cNvPr id="5" name="Text 2"/>
          <p:cNvSpPr/>
          <p:nvPr/>
        </p:nvSpPr>
        <p:spPr>
          <a:xfrm>
            <a:off x="1063435" y="2055258"/>
            <a:ext cx="5554979" cy="2661122"/>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 </a:t>
            </a:r>
            <a:r>
              <a:rPr lang="en-US" sz="2800" b="1" dirty="0">
                <a:solidFill>
                  <a:srgbClr val="DCD7E5"/>
                </a:solidFill>
                <a:latin typeface="Heebo" pitchFamily="34" charset="0"/>
                <a:ea typeface="Heebo" pitchFamily="34" charset="-122"/>
                <a:cs typeface="Heebo" pitchFamily="34" charset="-120"/>
              </a:rPr>
              <a:t>Shafeequr Rahman
 Co-Founder, VP India </a:t>
            </a:r>
            <a:r>
              <a:rPr lang="en-US" sz="1750" dirty="0">
                <a:solidFill>
                  <a:srgbClr val="DCD7E5"/>
                </a:solidFill>
                <a:latin typeface="Heebo" pitchFamily="34" charset="0"/>
                <a:ea typeface="Heebo" pitchFamily="34" charset="-122"/>
                <a:cs typeface="Heebo" pitchFamily="34" charset="-120"/>
              </a:rPr>
              <a:t>
</a:t>
            </a:r>
            <a:r>
              <a:rPr lang="en-US" sz="2800" b="1" dirty="0">
                <a:solidFill>
                  <a:srgbClr val="DCD7E5"/>
                </a:solidFill>
                <a:latin typeface="Heebo" pitchFamily="34" charset="0"/>
                <a:ea typeface="Heebo" pitchFamily="34" charset="-122"/>
                <a:cs typeface="Heebo" pitchFamily="34" charset="-120"/>
              </a:rPr>
              <a:t>Dipanjan Das</a:t>
            </a:r>
            <a:r>
              <a:rPr lang="en-US" sz="2800" dirty="0">
                <a:solidFill>
                  <a:srgbClr val="DCD7E5"/>
                </a:solidFill>
                <a:latin typeface="Heebo" pitchFamily="34" charset="0"/>
                <a:ea typeface="Heebo" pitchFamily="34" charset="-122"/>
                <a:cs typeface="Heebo" pitchFamily="34" charset="-120"/>
              </a:rPr>
              <a:t>
 Talent </a:t>
            </a:r>
            <a:r>
              <a:rPr lang="en-US" sz="2800" b="1" dirty="0">
                <a:solidFill>
                  <a:srgbClr val="DCD7E5"/>
                </a:solidFill>
                <a:latin typeface="Heebo" pitchFamily="34" charset="0"/>
                <a:ea typeface="Heebo" pitchFamily="34" charset="-122"/>
                <a:cs typeface="Heebo" pitchFamily="34" charset="-120"/>
              </a:rPr>
              <a:t>Acquisition</a:t>
            </a:r>
            <a:r>
              <a:rPr lang="en-US" sz="2800" dirty="0">
                <a:solidFill>
                  <a:srgbClr val="DCD7E5"/>
                </a:solidFill>
                <a:latin typeface="Heebo" pitchFamily="34" charset="0"/>
                <a:ea typeface="Heebo" pitchFamily="34" charset="-122"/>
                <a:cs typeface="Heebo" pitchFamily="34" charset="-120"/>
              </a:rPr>
              <a:t> Specialist</a:t>
            </a:r>
            <a:r>
              <a:rPr lang="en-US" sz="1750" dirty="0">
                <a:solidFill>
                  <a:srgbClr val="DCD7E5"/>
                </a:solidFill>
                <a:latin typeface="Heebo" pitchFamily="34" charset="0"/>
                <a:ea typeface="Heebo" pitchFamily="34" charset="-122"/>
                <a:cs typeface="Heebo" pitchFamily="34" charset="-120"/>
              </a:rPr>
              <a:t>
</a:t>
            </a:r>
            <a:endParaRPr lang="en-US" sz="1750" dirty="0"/>
          </a:p>
        </p:txBody>
      </p:sp>
      <p:sp>
        <p:nvSpPr>
          <p:cNvPr id="6" name="Text 3"/>
          <p:cNvSpPr/>
          <p:nvPr/>
        </p:nvSpPr>
        <p:spPr>
          <a:xfrm>
            <a:off x="1638027" y="4882088"/>
            <a:ext cx="5554979" cy="710803"/>
          </a:xfrm>
          <a:prstGeom prst="rect">
            <a:avLst/>
          </a:prstGeom>
          <a:noFill/>
          <a:ln/>
        </p:spPr>
        <p:txBody>
          <a:bodyPr wrap="square" rtlCol="0" anchor="t"/>
          <a:lstStyle/>
          <a:p>
            <a:pPr marL="0" indent="0">
              <a:lnSpc>
                <a:spcPts val="2799"/>
              </a:lnSpc>
              <a:buNone/>
            </a:pPr>
            <a:r>
              <a:rPr lang="en-US" sz="2000" b="1" dirty="0">
                <a:solidFill>
                  <a:srgbClr val="DCD7E5"/>
                </a:solidFill>
                <a:latin typeface="Heebo" pitchFamily="34" charset="0"/>
                <a:ea typeface="Heebo" pitchFamily="34" charset="-122"/>
                <a:cs typeface="Heebo" pitchFamily="34" charset="-120"/>
              </a:rPr>
              <a:t>Presented by PAVAN.R They are the driving force behind our exceptional team.</a:t>
            </a:r>
            <a:endParaRPr lang="en-US" sz="2000" b="1" dirty="0"/>
          </a:p>
        </p:txBody>
      </p:sp>
      <p:pic>
        <p:nvPicPr>
          <p:cNvPr id="7" name="Image 1" descr="preencoded.png"/>
          <p:cNvPicPr>
            <a:picLocks noChangeAspect="1"/>
          </p:cNvPicPr>
          <p:nvPr/>
        </p:nvPicPr>
        <p:blipFill>
          <a:blip r:embed="rId4"/>
          <a:stretch>
            <a:fillRect/>
          </a:stretch>
        </p:blipFill>
        <p:spPr>
          <a:xfrm>
            <a:off x="7593806" y="1534447"/>
            <a:ext cx="5006221" cy="5006221"/>
          </a:xfrm>
          <a:prstGeom prst="rect">
            <a:avLst/>
          </a:prstGeom>
        </p:spPr>
      </p:pic>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614</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Pavan Raju</cp:lastModifiedBy>
  <cp:revision>4</cp:revision>
  <dcterms:created xsi:type="dcterms:W3CDTF">2024-03-26T08:02:14Z</dcterms:created>
  <dcterms:modified xsi:type="dcterms:W3CDTF">2024-03-26T09:47:48Z</dcterms:modified>
</cp:coreProperties>
</file>