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7"/>
  </p:notesMasterIdLst>
  <p:sldIdLst>
    <p:sldId id="285" r:id="rId2"/>
    <p:sldId id="299" r:id="rId3"/>
    <p:sldId id="296" r:id="rId4"/>
    <p:sldId id="317" r:id="rId5"/>
    <p:sldId id="351" r:id="rId6"/>
    <p:sldId id="352" r:id="rId7"/>
    <p:sldId id="365" r:id="rId8"/>
    <p:sldId id="367" r:id="rId9"/>
    <p:sldId id="366" r:id="rId10"/>
    <p:sldId id="369" r:id="rId11"/>
    <p:sldId id="368" r:id="rId12"/>
    <p:sldId id="374" r:id="rId13"/>
    <p:sldId id="372" r:id="rId14"/>
    <p:sldId id="373" r:id="rId15"/>
    <p:sldId id="375" r:id="rId16"/>
    <p:sldId id="376" r:id="rId17"/>
    <p:sldId id="377" r:id="rId18"/>
    <p:sldId id="378" r:id="rId19"/>
    <p:sldId id="379" r:id="rId20"/>
    <p:sldId id="381" r:id="rId21"/>
    <p:sldId id="380" r:id="rId22"/>
    <p:sldId id="382" r:id="rId23"/>
    <p:sldId id="370" r:id="rId24"/>
    <p:sldId id="383" r:id="rId25"/>
    <p:sldId id="29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529" autoAdjust="0"/>
  </p:normalViewPr>
  <p:slideViewPr>
    <p:cSldViewPr>
      <p:cViewPr varScale="1">
        <p:scale>
          <a:sx n="77" d="100"/>
          <a:sy n="77" d="100"/>
        </p:scale>
        <p:origin x="162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826165D-7F2D-4B98-AC6B-C87FB3312F0E}" type="datetimeFigureOut">
              <a:rPr lang="en-US"/>
              <a:pPr>
                <a:defRPr/>
              </a:pPr>
              <a:t>11/27/2023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ADCFF10-7238-497F-AFB5-99F82E574A0E}"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ADCFF10-7238-497F-AFB5-99F82E574A0E}" type="slidenum">
              <a:rPr lang="en-IN" smtClean="0"/>
              <a:pPr>
                <a:defRPr/>
              </a:pPr>
              <a:t>23</a:t>
            </a:fld>
            <a:endParaRPr lang="en-IN"/>
          </a:p>
        </p:txBody>
      </p:sp>
    </p:spTree>
    <p:extLst>
      <p:ext uri="{BB962C8B-B14F-4D97-AF65-F5344CB8AC3E}">
        <p14:creationId xmlns:p14="http://schemas.microsoft.com/office/powerpoint/2010/main" val="289389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771BF2F9-F2FA-48A6-BE0A-332E1ACE63F8}" type="datetimeFigureOut">
              <a:rPr lang="en-US"/>
              <a:pPr>
                <a:defRPr/>
              </a:pPr>
              <a:t>11/27/2023</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D0D846A5-5B00-4B59-ABD2-C20BFE66377F}"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2BF0EFD-BF9B-4EBD-AEE7-966380FB92A1}" type="datetimeFigureOut">
              <a:rPr lang="en-US"/>
              <a:pPr>
                <a:defRPr/>
              </a:pPr>
              <a:t>11/27/2023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364D5A0-FB21-4460-AF9E-1FFD00D2AC5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87F826B-A285-4F53-9201-8216877C3771}" type="datetimeFigureOut">
              <a:rPr lang="en-US"/>
              <a:pPr>
                <a:defRPr/>
              </a:pPr>
              <a:t>11/27/2023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AFC14C3-620A-4CB3-B4EF-AAA1AD9FBCDC}"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E3C2D0C-243F-4A1C-B745-4C21C85ABED2}" type="datetimeFigureOut">
              <a:rPr lang="en-US"/>
              <a:pPr>
                <a:defRPr/>
              </a:pPr>
              <a:t>11/27/2023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BB23E67-FF70-4C51-9452-21DD67709BAF}"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F47A373-49B7-4AE4-B957-B24E00778AC2}" type="datetimeFigureOut">
              <a:rPr lang="en-US"/>
              <a:pPr>
                <a:defRPr/>
              </a:pPr>
              <a:t>11/27/2023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F92BD9E-01CD-4B38-B764-4D1E01C5063A}"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CE1C5E6-815E-4C8B-92D6-4873C5D54C5D}" type="datetimeFigureOut">
              <a:rPr lang="en-US"/>
              <a:pPr>
                <a:defRPr/>
              </a:pPr>
              <a:t>11/27/2023</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D88C4C41-AD06-47E3-B074-61125D03A37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48ECA43-EF46-4D44-AB1A-37AE8BD6B7D4}" type="datetimeFigureOut">
              <a:rPr lang="en-US"/>
              <a:pPr>
                <a:defRPr/>
              </a:pPr>
              <a:t>11/27/2023</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0CD7A79E-E311-4852-BED0-2BAB8DA3AA55}"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5628301-B7A6-4D20-BEDD-2B0CC0228836}" type="datetimeFigureOut">
              <a:rPr lang="en-US"/>
              <a:pPr>
                <a:defRPr/>
              </a:pPr>
              <a:t>11/27/2023</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93287EF8-3716-45FA-BC00-9A1903F2CFA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64B928B-64EA-4D9C-BE3C-9E79D447AFC9}" type="datetimeFigureOut">
              <a:rPr lang="en-US"/>
              <a:pPr>
                <a:defRPr/>
              </a:pPr>
              <a:t>11/27/2023</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C29CA80D-D4E9-49E5-9444-0F6328313CBD}"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C84FFC0-6B0A-435C-AD72-69C538343A9E}" type="datetimeFigureOut">
              <a:rPr lang="en-US"/>
              <a:pPr>
                <a:defRPr/>
              </a:pPr>
              <a:t>11/27/2023</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B21FD7A9-D1CB-483A-AFAC-5DBD066B80F6}"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F89C3F8-79E8-446F-BA08-DBBBF64B4E33}" type="datetimeFigureOut">
              <a:rPr lang="en-US"/>
              <a:pPr>
                <a:defRPr/>
              </a:pPr>
              <a:t>11/27/2023</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6216FEC-6DCE-424A-AF7C-CC8DBB8FFC4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CA615367-843C-4656-BB69-ADD0A9B49647}" type="datetimeFigureOut">
              <a:rPr lang="en-US"/>
              <a:pPr>
                <a:defRPr/>
              </a:pPr>
              <a:t>11/27/2023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CE13CAF2-3C59-4C28-A0A1-8C2D94E10DF9}"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459" r:id="rId1"/>
    <p:sldLayoutId id="2147484451" r:id="rId2"/>
    <p:sldLayoutId id="2147484460" r:id="rId3"/>
    <p:sldLayoutId id="2147484452" r:id="rId4"/>
    <p:sldLayoutId id="2147484453" r:id="rId5"/>
    <p:sldLayoutId id="2147484454" r:id="rId6"/>
    <p:sldLayoutId id="2147484455" r:id="rId7"/>
    <p:sldLayoutId id="2147484456" r:id="rId8"/>
    <p:sldLayoutId id="2147484461" r:id="rId9"/>
    <p:sldLayoutId id="2147484457" r:id="rId10"/>
    <p:sldLayoutId id="214748445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itle 3"/>
          <p:cNvSpPr>
            <a:spLocks noGrp="1"/>
          </p:cNvSpPr>
          <p:nvPr>
            <p:ph type="title"/>
          </p:nvPr>
        </p:nvSpPr>
        <p:spPr>
          <a:xfrm>
            <a:off x="457200" y="428625"/>
            <a:ext cx="8229600" cy="1643063"/>
          </a:xfrm>
        </p:spPr>
        <p:txBody>
          <a:bodyPr/>
          <a:lstStyle/>
          <a:p>
            <a:pPr algn="ctr"/>
            <a:r>
              <a:rPr lang="en-US" b="1" dirty="0">
                <a:solidFill>
                  <a:srgbClr val="FF0000"/>
                </a:solidFill>
              </a:rPr>
              <a:t>R</a:t>
            </a:r>
            <a:r>
              <a:rPr lang="en-US" b="1" dirty="0"/>
              <a:t>EAL</a:t>
            </a:r>
            <a:r>
              <a:rPr lang="en-US" b="1" dirty="0">
                <a:solidFill>
                  <a:srgbClr val="FF0000"/>
                </a:solidFill>
              </a:rPr>
              <a:t> O</a:t>
            </a:r>
            <a:r>
              <a:rPr lang="en-US" b="1" dirty="0">
                <a:solidFill>
                  <a:schemeClr val="accent1">
                    <a:lumMod val="75000"/>
                  </a:schemeClr>
                </a:solidFill>
              </a:rPr>
              <a:t>R</a:t>
            </a:r>
            <a:r>
              <a:rPr lang="en-US" b="1" dirty="0">
                <a:solidFill>
                  <a:srgbClr val="FF0000"/>
                </a:solidFill>
              </a:rPr>
              <a:t> F</a:t>
            </a:r>
            <a:r>
              <a:rPr lang="en-US" b="1" dirty="0">
                <a:solidFill>
                  <a:schemeClr val="bg2">
                    <a:lumMod val="25000"/>
                  </a:schemeClr>
                </a:solidFill>
              </a:rPr>
              <a:t>AKE</a:t>
            </a:r>
            <a:r>
              <a:rPr lang="en-US" b="1" dirty="0">
                <a:solidFill>
                  <a:srgbClr val="FF0000"/>
                </a:solidFill>
              </a:rPr>
              <a:t> N</a:t>
            </a:r>
            <a:r>
              <a:rPr lang="en-US" b="1" dirty="0">
                <a:solidFill>
                  <a:schemeClr val="bg2">
                    <a:lumMod val="25000"/>
                  </a:schemeClr>
                </a:solidFill>
              </a:rPr>
              <a:t>EWS</a:t>
            </a:r>
            <a:br>
              <a:rPr lang="en-US" b="1" dirty="0">
                <a:solidFill>
                  <a:srgbClr val="FF0000"/>
                </a:solidFill>
              </a:rPr>
            </a:br>
            <a:r>
              <a:rPr lang="en-US" b="1" dirty="0">
                <a:solidFill>
                  <a:srgbClr val="FF0000"/>
                </a:solidFill>
              </a:rPr>
              <a:t> A</a:t>
            </a:r>
            <a:r>
              <a:rPr lang="en-US" b="1" dirty="0">
                <a:solidFill>
                  <a:schemeClr val="bg2">
                    <a:lumMod val="25000"/>
                  </a:schemeClr>
                </a:solidFill>
              </a:rPr>
              <a:t>NALYSIS</a:t>
            </a:r>
          </a:p>
        </p:txBody>
      </p:sp>
      <p:pic>
        <p:nvPicPr>
          <p:cNvPr id="1026" name="Picture 2" descr="E:\digiShopVid\Untitled design (1).png"/>
          <p:cNvPicPr>
            <a:picLocks noChangeAspect="1" noChangeArrowheads="1"/>
          </p:cNvPicPr>
          <p:nvPr/>
        </p:nvPicPr>
        <p:blipFill>
          <a:blip r:embed="rId2"/>
          <a:srcRect/>
          <a:stretch>
            <a:fillRect/>
          </a:stretch>
        </p:blipFill>
        <p:spPr bwMode="auto">
          <a:xfrm>
            <a:off x="2571736" y="2143116"/>
            <a:ext cx="4214842" cy="421484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49CDF-5572-8F32-7B45-D3B997CBB999}"/>
              </a:ext>
            </a:extLst>
          </p:cNvPr>
          <p:cNvSpPr>
            <a:spLocks noGrp="1"/>
          </p:cNvSpPr>
          <p:nvPr>
            <p:ph type="title"/>
          </p:nvPr>
        </p:nvSpPr>
        <p:spPr>
          <a:xfrm>
            <a:off x="457200" y="1268760"/>
            <a:ext cx="2890664" cy="579090"/>
          </a:xfrm>
        </p:spPr>
        <p:txBody>
          <a:bodyPr/>
          <a:lstStyle/>
          <a:p>
            <a:r>
              <a:rPr lang="en-US" sz="4000" dirty="0"/>
              <a:t>TECHNIQUES</a:t>
            </a:r>
            <a:endParaRPr lang="en-IN" sz="4000" dirty="0"/>
          </a:p>
        </p:txBody>
      </p:sp>
      <p:sp>
        <p:nvSpPr>
          <p:cNvPr id="6" name="Content Placeholder 5">
            <a:extLst>
              <a:ext uri="{FF2B5EF4-FFF2-40B4-BE49-F238E27FC236}">
                <a16:creationId xmlns:a16="http://schemas.microsoft.com/office/drawing/2014/main" id="{2DDEDAF8-D3A1-6612-1436-185386B9167F}"/>
              </a:ext>
            </a:extLst>
          </p:cNvPr>
          <p:cNvSpPr>
            <a:spLocks noGrp="1"/>
          </p:cNvSpPr>
          <p:nvPr>
            <p:ph idx="1"/>
          </p:nvPr>
        </p:nvSpPr>
        <p:spPr>
          <a:xfrm>
            <a:off x="457200" y="2132856"/>
            <a:ext cx="8229600" cy="4191744"/>
          </a:xfrm>
        </p:spPr>
        <p:txBody>
          <a:bodyPr/>
          <a:lstStyle/>
          <a:p>
            <a:pPr>
              <a:buFont typeface="Arial" panose="020B0604020202020204" pitchFamily="34" charset="0"/>
              <a:buChar char="•"/>
            </a:pPr>
            <a:r>
              <a:rPr lang="en-US" dirty="0"/>
              <a:t>We used TF-IDF for feature extraction.</a:t>
            </a:r>
          </a:p>
          <a:p>
            <a:pPr>
              <a:buFont typeface="Arial" panose="020B0604020202020204" pitchFamily="34" charset="0"/>
              <a:buChar char="•"/>
            </a:pPr>
            <a:r>
              <a:rPr lang="en-US" dirty="0"/>
              <a:t>We trained our data by using Logistic Regression, XGBoost classifier, RandomForest classifier algorithms.</a:t>
            </a:r>
          </a:p>
          <a:p>
            <a:pPr>
              <a:buFont typeface="Arial" panose="020B0604020202020204" pitchFamily="34" charset="0"/>
              <a:buChar char="•"/>
            </a:pPr>
            <a:r>
              <a:rPr lang="en-US" dirty="0"/>
              <a:t>We tested the efficiency of the classifier using accuracy.</a:t>
            </a:r>
            <a:endParaRPr lang="en-IN" dirty="0"/>
          </a:p>
        </p:txBody>
      </p:sp>
    </p:spTree>
    <p:extLst>
      <p:ext uri="{BB962C8B-B14F-4D97-AF65-F5344CB8AC3E}">
        <p14:creationId xmlns:p14="http://schemas.microsoft.com/office/powerpoint/2010/main" val="248664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9E0AA-8039-F73E-A144-458A27B2978B}"/>
              </a:ext>
            </a:extLst>
          </p:cNvPr>
          <p:cNvSpPr>
            <a:spLocks noGrp="1"/>
          </p:cNvSpPr>
          <p:nvPr>
            <p:ph type="title"/>
          </p:nvPr>
        </p:nvSpPr>
        <p:spPr>
          <a:xfrm>
            <a:off x="457200" y="704088"/>
            <a:ext cx="3394720" cy="636680"/>
          </a:xfrm>
        </p:spPr>
        <p:txBody>
          <a:bodyPr/>
          <a:lstStyle/>
          <a:p>
            <a:r>
              <a:rPr lang="en-US" sz="4000" dirty="0"/>
              <a:t>ARCHITECTURE</a:t>
            </a:r>
            <a:endParaRPr lang="en-IN" sz="4000" dirty="0"/>
          </a:p>
        </p:txBody>
      </p:sp>
      <p:sp>
        <p:nvSpPr>
          <p:cNvPr id="5" name="Content Placeholder 4">
            <a:extLst>
              <a:ext uri="{FF2B5EF4-FFF2-40B4-BE49-F238E27FC236}">
                <a16:creationId xmlns:a16="http://schemas.microsoft.com/office/drawing/2014/main" id="{89A07E51-8470-7A59-211F-67A472363656}"/>
              </a:ext>
            </a:extLst>
          </p:cNvPr>
          <p:cNvSpPr>
            <a:spLocks noGrp="1"/>
          </p:cNvSpPr>
          <p:nvPr>
            <p:ph sz="half" idx="1"/>
          </p:nvPr>
        </p:nvSpPr>
        <p:spPr>
          <a:xfrm>
            <a:off x="107504" y="1484784"/>
            <a:ext cx="4680520" cy="5373216"/>
          </a:xfrm>
        </p:spPr>
        <p:txBody>
          <a:bodyPr/>
          <a:lstStyle/>
          <a:p>
            <a:pPr>
              <a:buFont typeface="Arial" panose="020B0604020202020204" pitchFamily="34" charset="0"/>
              <a:buChar char="•"/>
            </a:pPr>
            <a:r>
              <a:rPr lang="en-US" sz="2000" dirty="0"/>
              <a:t>Extract the features from the pre-processed data using TF-IDF vectorization.</a:t>
            </a:r>
          </a:p>
          <a:p>
            <a:pPr>
              <a:buFont typeface="Arial" panose="020B0604020202020204" pitchFamily="34" charset="0"/>
              <a:buChar char="•"/>
            </a:pPr>
            <a:r>
              <a:rPr lang="en-US" sz="2000" dirty="0"/>
              <a:t>Split the dataset to training data and testing data.</a:t>
            </a:r>
          </a:p>
          <a:p>
            <a:pPr>
              <a:buFont typeface="Arial" panose="020B0604020202020204" pitchFamily="34" charset="0"/>
              <a:buChar char="•"/>
            </a:pPr>
            <a:r>
              <a:rPr lang="en-US" sz="2000" dirty="0"/>
              <a:t>Using classification algorithm train the model with feature extracted training data.</a:t>
            </a:r>
          </a:p>
          <a:p>
            <a:pPr>
              <a:buFont typeface="Arial" panose="020B0604020202020204" pitchFamily="34" charset="0"/>
              <a:buChar char="•"/>
            </a:pPr>
            <a:r>
              <a:rPr lang="en-US" sz="2000" dirty="0"/>
              <a:t>Test and Validate the model with the test data.</a:t>
            </a:r>
          </a:p>
          <a:p>
            <a:pPr>
              <a:buFont typeface="Arial" panose="020B0604020202020204" pitchFamily="34" charset="0"/>
              <a:buChar char="•"/>
            </a:pPr>
            <a:r>
              <a:rPr lang="en-US" sz="2000" dirty="0"/>
              <a:t>We used classification algorithm Logistic regression, Random Forest classifier and XGBoost classifier to model and validate the data loaded.</a:t>
            </a:r>
          </a:p>
          <a:p>
            <a:pPr>
              <a:buFont typeface="Arial" panose="020B0604020202020204" pitchFamily="34" charset="0"/>
              <a:buChar char="•"/>
            </a:pPr>
            <a:r>
              <a:rPr lang="en-US" sz="2000" dirty="0"/>
              <a:t>Compare the accuracy of all the model.</a:t>
            </a:r>
          </a:p>
        </p:txBody>
      </p:sp>
      <p:pic>
        <p:nvPicPr>
          <p:cNvPr id="8" name="Content Placeholder 7">
            <a:extLst>
              <a:ext uri="{FF2B5EF4-FFF2-40B4-BE49-F238E27FC236}">
                <a16:creationId xmlns:a16="http://schemas.microsoft.com/office/drawing/2014/main" id="{0E66A812-756D-7FBE-A95F-867F30ED4C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04048" y="2780929"/>
            <a:ext cx="3672408" cy="2664296"/>
          </a:xfrm>
        </p:spPr>
      </p:pic>
    </p:spTree>
    <p:extLst>
      <p:ext uri="{BB962C8B-B14F-4D97-AF65-F5344CB8AC3E}">
        <p14:creationId xmlns:p14="http://schemas.microsoft.com/office/powerpoint/2010/main" val="424313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664D-E1CC-7EF1-1CAF-9D2F70C9D92B}"/>
              </a:ext>
            </a:extLst>
          </p:cNvPr>
          <p:cNvSpPr>
            <a:spLocks noGrp="1"/>
          </p:cNvSpPr>
          <p:nvPr>
            <p:ph type="title"/>
          </p:nvPr>
        </p:nvSpPr>
        <p:spPr>
          <a:xfrm>
            <a:off x="457200" y="1052736"/>
            <a:ext cx="8229600" cy="720080"/>
          </a:xfrm>
        </p:spPr>
        <p:txBody>
          <a:bodyPr/>
          <a:lstStyle/>
          <a:p>
            <a:r>
              <a:rPr lang="en-US" sz="4000" dirty="0"/>
              <a:t>TF - IDF</a:t>
            </a:r>
            <a:endParaRPr lang="en-IN" sz="4000" dirty="0"/>
          </a:p>
        </p:txBody>
      </p:sp>
      <p:sp>
        <p:nvSpPr>
          <p:cNvPr id="5" name="Content Placeholder 4">
            <a:extLst>
              <a:ext uri="{FF2B5EF4-FFF2-40B4-BE49-F238E27FC236}">
                <a16:creationId xmlns:a16="http://schemas.microsoft.com/office/drawing/2014/main" id="{C252C4FB-7A92-CC53-1388-573127E12EEB}"/>
              </a:ext>
            </a:extLst>
          </p:cNvPr>
          <p:cNvSpPr>
            <a:spLocks noGrp="1"/>
          </p:cNvSpPr>
          <p:nvPr>
            <p:ph idx="1"/>
          </p:nvPr>
        </p:nvSpPr>
        <p:spPr>
          <a:xfrm>
            <a:off x="457200" y="1916831"/>
            <a:ext cx="8229600" cy="4407769"/>
          </a:xfrm>
        </p:spPr>
        <p:txBody>
          <a:bodyPr/>
          <a:lstStyle/>
          <a:p>
            <a:pPr>
              <a:buFont typeface="Arial" panose="020B0604020202020204" pitchFamily="34" charset="0"/>
              <a:buChar char="•"/>
            </a:pPr>
            <a:r>
              <a:rPr lang="en-US" sz="2000" dirty="0"/>
              <a:t>It denotes Term Frequency and Inverse Document Frequency.</a:t>
            </a:r>
          </a:p>
          <a:p>
            <a:pPr>
              <a:buFont typeface="Arial" panose="020B0604020202020204" pitchFamily="34" charset="0"/>
              <a:buChar char="•"/>
            </a:pPr>
            <a:r>
              <a:rPr lang="en-US" sz="2000" dirty="0"/>
              <a:t>TF-IDF may be used to separate stop-words in a variety of subjects such as text summarization and classification.</a:t>
            </a:r>
          </a:p>
          <a:p>
            <a:pPr>
              <a:buFont typeface="Arial" panose="020B0604020202020204" pitchFamily="34" charset="0"/>
              <a:buChar char="•"/>
            </a:pPr>
            <a:r>
              <a:rPr lang="en-US" sz="2000" dirty="0"/>
              <a:t>TF (x) = (Number of time a word x appears in a document)/</a:t>
            </a:r>
          </a:p>
          <a:p>
            <a:pPr marL="0" indent="0">
              <a:buNone/>
            </a:pPr>
            <a:r>
              <a:rPr lang="en-US" sz="2000" dirty="0"/>
              <a:t>                     (Total number of words in the document).</a:t>
            </a:r>
            <a:endParaRPr lang="en-IN" sz="2000" dirty="0"/>
          </a:p>
          <a:p>
            <a:pPr>
              <a:buFont typeface="Arial" panose="020B0604020202020204" pitchFamily="34" charset="0"/>
              <a:buChar char="•"/>
            </a:pPr>
            <a:r>
              <a:rPr lang="en-IN" sz="2000" dirty="0"/>
              <a:t>IDF (x) = </a:t>
            </a:r>
            <a:r>
              <a:rPr lang="en-IN" sz="2000" b="1" dirty="0"/>
              <a:t>log</a:t>
            </a:r>
            <a:r>
              <a:rPr lang="en-IN" sz="2000" dirty="0"/>
              <a:t>_e(Total number of documents / Number of      document with word x in it).</a:t>
            </a:r>
          </a:p>
          <a:p>
            <a:pPr>
              <a:buFont typeface="Arial" panose="020B0604020202020204" pitchFamily="34" charset="0"/>
              <a:buChar char="•"/>
            </a:pPr>
            <a:r>
              <a:rPr lang="en-IN" sz="2000" dirty="0"/>
              <a:t>Using TF-IDF with n-grams means looking at group of words, not just single words, to understand text better. This helps capture more context from word pairs or sequences, making it great for improving how we analyze text in tasks like natural language processing</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28421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44E39F-53C5-F8EC-9D4E-71D6F0672AF7}"/>
              </a:ext>
            </a:extLst>
          </p:cNvPr>
          <p:cNvSpPr>
            <a:spLocks noGrp="1"/>
          </p:cNvSpPr>
          <p:nvPr>
            <p:ph type="title"/>
          </p:nvPr>
        </p:nvSpPr>
        <p:spPr/>
        <p:txBody>
          <a:bodyPr/>
          <a:lstStyle/>
          <a:p>
            <a:r>
              <a:rPr lang="en-US" sz="3600" dirty="0"/>
              <a:t>TF-IDF WORLDCLOUD REPRESENTATIONS</a:t>
            </a:r>
            <a:endParaRPr lang="en-IN" sz="3600" dirty="0"/>
          </a:p>
        </p:txBody>
      </p:sp>
      <p:sp>
        <p:nvSpPr>
          <p:cNvPr id="14" name="Text Placeholder 13">
            <a:extLst>
              <a:ext uri="{FF2B5EF4-FFF2-40B4-BE49-F238E27FC236}">
                <a16:creationId xmlns:a16="http://schemas.microsoft.com/office/drawing/2014/main" id="{98E2AB2D-11DD-4053-19B6-4B73E25BC843}"/>
              </a:ext>
            </a:extLst>
          </p:cNvPr>
          <p:cNvSpPr>
            <a:spLocks noGrp="1"/>
          </p:cNvSpPr>
          <p:nvPr>
            <p:ph type="body" idx="1"/>
          </p:nvPr>
        </p:nvSpPr>
        <p:spPr/>
        <p:txBody>
          <a:bodyPr/>
          <a:lstStyle/>
          <a:p>
            <a:r>
              <a:rPr lang="en-US" sz="2000" dirty="0">
                <a:solidFill>
                  <a:schemeClr val="tx1"/>
                </a:solidFill>
              </a:rPr>
              <a:t>UNIGRAM FOR TRUE NEWS</a:t>
            </a:r>
            <a:endParaRPr lang="en-IN" sz="2000" dirty="0">
              <a:solidFill>
                <a:schemeClr val="tx1"/>
              </a:solidFill>
            </a:endParaRPr>
          </a:p>
        </p:txBody>
      </p:sp>
      <p:sp>
        <p:nvSpPr>
          <p:cNvPr id="16" name="Text Placeholder 15">
            <a:extLst>
              <a:ext uri="{FF2B5EF4-FFF2-40B4-BE49-F238E27FC236}">
                <a16:creationId xmlns:a16="http://schemas.microsoft.com/office/drawing/2014/main" id="{5AEEA58F-192F-784D-CB9F-D7FFCB73ECCA}"/>
              </a:ext>
            </a:extLst>
          </p:cNvPr>
          <p:cNvSpPr>
            <a:spLocks noGrp="1"/>
          </p:cNvSpPr>
          <p:nvPr>
            <p:ph type="body" sz="half" idx="3"/>
          </p:nvPr>
        </p:nvSpPr>
        <p:spPr/>
        <p:txBody>
          <a:bodyPr/>
          <a:lstStyle/>
          <a:p>
            <a:r>
              <a:rPr lang="en-US" sz="2000" dirty="0">
                <a:solidFill>
                  <a:schemeClr val="tx1"/>
                </a:solidFill>
              </a:rPr>
              <a:t>UNIGRAM FOR FAKE NEWS</a:t>
            </a:r>
            <a:endParaRPr lang="en-IN" sz="2000" dirty="0">
              <a:solidFill>
                <a:schemeClr val="tx1"/>
              </a:solidFill>
            </a:endParaRPr>
          </a:p>
        </p:txBody>
      </p:sp>
      <p:pic>
        <p:nvPicPr>
          <p:cNvPr id="19" name="Content Placeholder 18">
            <a:extLst>
              <a:ext uri="{FF2B5EF4-FFF2-40B4-BE49-F238E27FC236}">
                <a16:creationId xmlns:a16="http://schemas.microsoft.com/office/drawing/2014/main" id="{138E39CE-9E6F-2E62-7F42-670C900BD06D}"/>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420888"/>
            <a:ext cx="4040188" cy="3939432"/>
          </a:xfrm>
        </p:spPr>
      </p:pic>
      <p:pic>
        <p:nvPicPr>
          <p:cNvPr id="21" name="Content Placeholder 20">
            <a:extLst>
              <a:ext uri="{FF2B5EF4-FFF2-40B4-BE49-F238E27FC236}">
                <a16:creationId xmlns:a16="http://schemas.microsoft.com/office/drawing/2014/main" id="{748B50FA-8E83-8B17-05B8-197065F94DC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514600"/>
            <a:ext cx="4041775" cy="3845720"/>
          </a:xfrm>
        </p:spPr>
      </p:pic>
    </p:spTree>
    <p:extLst>
      <p:ext uri="{BB962C8B-B14F-4D97-AF65-F5344CB8AC3E}">
        <p14:creationId xmlns:p14="http://schemas.microsoft.com/office/powerpoint/2010/main" val="66289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3BF4DB-3E09-6838-BC9B-34895697EB3F}"/>
              </a:ext>
            </a:extLst>
          </p:cNvPr>
          <p:cNvSpPr>
            <a:spLocks noGrp="1"/>
          </p:cNvSpPr>
          <p:nvPr>
            <p:ph type="title"/>
          </p:nvPr>
        </p:nvSpPr>
        <p:spPr>
          <a:xfrm>
            <a:off x="457200" y="980728"/>
            <a:ext cx="8229600" cy="648072"/>
          </a:xfrm>
        </p:spPr>
        <p:txBody>
          <a:bodyPr/>
          <a:lstStyle/>
          <a:p>
            <a:r>
              <a:rPr lang="en-US" sz="4400" dirty="0">
                <a:solidFill>
                  <a:schemeClr val="tx1"/>
                </a:solidFill>
              </a:rPr>
              <a:t>WORLD CLOUD FOR TRIGRAMS</a:t>
            </a:r>
            <a:endParaRPr lang="en-IN" sz="4400" dirty="0">
              <a:solidFill>
                <a:schemeClr val="tx1"/>
              </a:solidFill>
            </a:endParaRPr>
          </a:p>
        </p:txBody>
      </p:sp>
      <p:pic>
        <p:nvPicPr>
          <p:cNvPr id="11" name="Content Placeholder 10">
            <a:extLst>
              <a:ext uri="{FF2B5EF4-FFF2-40B4-BE49-F238E27FC236}">
                <a16:creationId xmlns:a16="http://schemas.microsoft.com/office/drawing/2014/main" id="{5D459AE1-D287-0263-4552-1D3F90BB09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772816"/>
            <a:ext cx="4316288" cy="4582109"/>
          </a:xfrm>
        </p:spPr>
      </p:pic>
      <p:pic>
        <p:nvPicPr>
          <p:cNvPr id="13" name="Content Placeholder 12">
            <a:extLst>
              <a:ext uri="{FF2B5EF4-FFF2-40B4-BE49-F238E27FC236}">
                <a16:creationId xmlns:a16="http://schemas.microsoft.com/office/drawing/2014/main" id="{18D5708D-E782-4A90-A6F0-064AE209172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772816"/>
            <a:ext cx="4387850" cy="4582109"/>
          </a:xfrm>
        </p:spPr>
      </p:pic>
    </p:spTree>
    <p:extLst>
      <p:ext uri="{BB962C8B-B14F-4D97-AF65-F5344CB8AC3E}">
        <p14:creationId xmlns:p14="http://schemas.microsoft.com/office/powerpoint/2010/main" val="166281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39F6-1341-2945-4F9A-BD2CF6B63987}"/>
              </a:ext>
            </a:extLst>
          </p:cNvPr>
          <p:cNvSpPr>
            <a:spLocks noGrp="1"/>
          </p:cNvSpPr>
          <p:nvPr>
            <p:ph type="title"/>
          </p:nvPr>
        </p:nvSpPr>
        <p:spPr>
          <a:xfrm>
            <a:off x="457200" y="704088"/>
            <a:ext cx="8229600" cy="564672"/>
          </a:xfrm>
        </p:spPr>
        <p:txBody>
          <a:bodyPr/>
          <a:lstStyle/>
          <a:p>
            <a:r>
              <a:rPr lang="en-US" sz="4000" dirty="0"/>
              <a:t>BUILDING A MODEL WITH TF-IDF</a:t>
            </a:r>
            <a:endParaRPr lang="en-IN" sz="4000" dirty="0"/>
          </a:p>
        </p:txBody>
      </p:sp>
      <p:sp>
        <p:nvSpPr>
          <p:cNvPr id="5" name="Text Placeholder 4">
            <a:extLst>
              <a:ext uri="{FF2B5EF4-FFF2-40B4-BE49-F238E27FC236}">
                <a16:creationId xmlns:a16="http://schemas.microsoft.com/office/drawing/2014/main" id="{3B1F68D2-514F-0F0F-0004-4AD5AC81D655}"/>
              </a:ext>
            </a:extLst>
          </p:cNvPr>
          <p:cNvSpPr>
            <a:spLocks noGrp="1"/>
          </p:cNvSpPr>
          <p:nvPr>
            <p:ph type="body" idx="1"/>
          </p:nvPr>
        </p:nvSpPr>
        <p:spPr>
          <a:xfrm>
            <a:off x="457200" y="1268760"/>
            <a:ext cx="8229600" cy="504056"/>
          </a:xfrm>
        </p:spPr>
        <p:txBody>
          <a:bodyPr/>
          <a:lstStyle/>
          <a:p>
            <a:r>
              <a:rPr lang="en-US" sz="2000" dirty="0">
                <a:solidFill>
                  <a:schemeClr val="tx1"/>
                </a:solidFill>
              </a:rPr>
              <a:t>As unigrams and bigrams is giving high accuracy with 99% we went with both.</a:t>
            </a:r>
            <a:endParaRPr lang="en-IN" sz="2000" dirty="0">
              <a:solidFill>
                <a:schemeClr val="tx1"/>
              </a:solidFill>
            </a:endParaRPr>
          </a:p>
        </p:txBody>
      </p:sp>
      <p:pic>
        <p:nvPicPr>
          <p:cNvPr id="10" name="Content Placeholder 9">
            <a:extLst>
              <a:ext uri="{FF2B5EF4-FFF2-40B4-BE49-F238E27FC236}">
                <a16:creationId xmlns:a16="http://schemas.microsoft.com/office/drawing/2014/main" id="{FA475871-28A2-0467-BA19-14EF8B546545}"/>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79512" y="1833562"/>
            <a:ext cx="5544616" cy="4907805"/>
          </a:xfrm>
        </p:spPr>
      </p:pic>
      <p:pic>
        <p:nvPicPr>
          <p:cNvPr id="12" name="Content Placeholder 11">
            <a:extLst>
              <a:ext uri="{FF2B5EF4-FFF2-40B4-BE49-F238E27FC236}">
                <a16:creationId xmlns:a16="http://schemas.microsoft.com/office/drawing/2014/main" id="{392B268B-0175-FBAC-15A4-44FF0355CF4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67400" y="4473641"/>
            <a:ext cx="2819400" cy="1634994"/>
          </a:xfrm>
        </p:spPr>
      </p:pic>
    </p:spTree>
    <p:extLst>
      <p:ext uri="{BB962C8B-B14F-4D97-AF65-F5344CB8AC3E}">
        <p14:creationId xmlns:p14="http://schemas.microsoft.com/office/powerpoint/2010/main" val="99571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C31B-6E29-244F-C584-65EB15528442}"/>
              </a:ext>
            </a:extLst>
          </p:cNvPr>
          <p:cNvSpPr>
            <a:spLocks noGrp="1"/>
          </p:cNvSpPr>
          <p:nvPr>
            <p:ph type="title"/>
          </p:nvPr>
        </p:nvSpPr>
        <p:spPr>
          <a:xfrm>
            <a:off x="457200" y="704088"/>
            <a:ext cx="8229600" cy="636680"/>
          </a:xfrm>
        </p:spPr>
        <p:txBody>
          <a:bodyPr/>
          <a:lstStyle/>
          <a:p>
            <a:r>
              <a:rPr lang="en-US" sz="4000" dirty="0"/>
              <a:t>Logistic Regression</a:t>
            </a:r>
            <a:endParaRPr lang="en-IN" sz="4000" dirty="0"/>
          </a:p>
        </p:txBody>
      </p:sp>
      <p:sp>
        <p:nvSpPr>
          <p:cNvPr id="3" name="Content Placeholder 2">
            <a:extLst>
              <a:ext uri="{FF2B5EF4-FFF2-40B4-BE49-F238E27FC236}">
                <a16:creationId xmlns:a16="http://schemas.microsoft.com/office/drawing/2014/main" id="{6732EA65-D92A-4AED-242E-3738EA0A19C9}"/>
              </a:ext>
            </a:extLst>
          </p:cNvPr>
          <p:cNvSpPr>
            <a:spLocks noGrp="1"/>
          </p:cNvSpPr>
          <p:nvPr>
            <p:ph sz="half" idx="1"/>
          </p:nvPr>
        </p:nvSpPr>
        <p:spPr>
          <a:xfrm>
            <a:off x="457200" y="2492895"/>
            <a:ext cx="3826768" cy="3862029"/>
          </a:xfrm>
        </p:spPr>
        <p:txBody>
          <a:bodyPr/>
          <a:lstStyle/>
          <a:p>
            <a:pPr>
              <a:buFont typeface="Arial" panose="020B0604020202020204" pitchFamily="34" charset="0"/>
              <a:buChar char="•"/>
            </a:pPr>
            <a:r>
              <a:rPr lang="en-US" sz="2000" dirty="0"/>
              <a:t>Logistic regression is a supervised learning algorithm used for classification tasks.</a:t>
            </a:r>
          </a:p>
          <a:p>
            <a:pPr>
              <a:buFont typeface="Arial" panose="020B0604020202020204" pitchFamily="34" charset="0"/>
              <a:buChar char="•"/>
            </a:pPr>
            <a:r>
              <a:rPr lang="en-US" sz="2000" dirty="0"/>
              <a:t>It works by predicting binary outcomes such as yes/no, true/false, real/fake.</a:t>
            </a:r>
          </a:p>
          <a:p>
            <a:pPr>
              <a:buFont typeface="Arial" panose="020B0604020202020204" pitchFamily="34" charset="0"/>
              <a:buChar char="•"/>
            </a:pPr>
            <a:r>
              <a:rPr lang="en-US" sz="2000" dirty="0"/>
              <a:t>It draws a line that best separates the data points of two different classes.</a:t>
            </a:r>
            <a:endParaRPr lang="en-IN" sz="2000" dirty="0"/>
          </a:p>
        </p:txBody>
      </p:sp>
      <p:pic>
        <p:nvPicPr>
          <p:cNvPr id="6" name="Content Placeholder 5">
            <a:extLst>
              <a:ext uri="{FF2B5EF4-FFF2-40B4-BE49-F238E27FC236}">
                <a16:creationId xmlns:a16="http://schemas.microsoft.com/office/drawing/2014/main" id="{16B57D4C-BBE8-16F7-4A13-31536CD12D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59373" y="1645656"/>
            <a:ext cx="4330700" cy="4709268"/>
          </a:xfrm>
        </p:spPr>
      </p:pic>
    </p:spTree>
    <p:extLst>
      <p:ext uri="{BB962C8B-B14F-4D97-AF65-F5344CB8AC3E}">
        <p14:creationId xmlns:p14="http://schemas.microsoft.com/office/powerpoint/2010/main" val="332046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D8CC8-99AD-0674-1213-76D48F2FD66F}"/>
              </a:ext>
            </a:extLst>
          </p:cNvPr>
          <p:cNvSpPr>
            <a:spLocks noGrp="1"/>
          </p:cNvSpPr>
          <p:nvPr>
            <p:ph type="title"/>
          </p:nvPr>
        </p:nvSpPr>
        <p:spPr>
          <a:xfrm>
            <a:off x="685800" y="514352"/>
            <a:ext cx="4678288" cy="538384"/>
          </a:xfrm>
        </p:spPr>
        <p:txBody>
          <a:bodyPr/>
          <a:lstStyle/>
          <a:p>
            <a:r>
              <a:rPr lang="en-US" sz="4000" dirty="0"/>
              <a:t>CONFUSION MATRIX</a:t>
            </a:r>
            <a:endParaRPr lang="en-IN" sz="4000" dirty="0"/>
          </a:p>
        </p:txBody>
      </p:sp>
      <p:sp>
        <p:nvSpPr>
          <p:cNvPr id="9" name="Text Placeholder 8">
            <a:extLst>
              <a:ext uri="{FF2B5EF4-FFF2-40B4-BE49-F238E27FC236}">
                <a16:creationId xmlns:a16="http://schemas.microsoft.com/office/drawing/2014/main" id="{065B25EA-19FD-BCB7-0A0E-0866C7D12EB8}"/>
              </a:ext>
            </a:extLst>
          </p:cNvPr>
          <p:cNvSpPr>
            <a:spLocks noGrp="1"/>
          </p:cNvSpPr>
          <p:nvPr>
            <p:ph type="body" idx="2"/>
          </p:nvPr>
        </p:nvSpPr>
        <p:spPr>
          <a:xfrm>
            <a:off x="251520" y="2564904"/>
            <a:ext cx="3177480" cy="3384376"/>
          </a:xfrm>
        </p:spPr>
        <p:txBody>
          <a:bodyPr/>
          <a:lstStyle/>
          <a:p>
            <a:pPr marL="342900" indent="-342900">
              <a:buFont typeface="Arial" panose="020B0604020202020204" pitchFamily="34" charset="0"/>
              <a:buChar char="•"/>
            </a:pPr>
            <a:r>
              <a:rPr lang="en-US" sz="2000" dirty="0"/>
              <a:t>To gauge how well our model performs, we utilized a confusion matrix for both the training and testing datasets.</a:t>
            </a:r>
          </a:p>
          <a:p>
            <a:pPr marL="342900" indent="-342900">
              <a:buFont typeface="Arial" panose="020B0604020202020204" pitchFamily="34" charset="0"/>
              <a:buChar char="•"/>
            </a:pPr>
            <a:r>
              <a:rPr lang="en-US" sz="2000" dirty="0"/>
              <a:t>Our logistic regression model achieved a 99% accuracy on both training and testing datasets.</a:t>
            </a:r>
          </a:p>
          <a:p>
            <a:endParaRPr lang="en-IN" sz="2000" dirty="0"/>
          </a:p>
        </p:txBody>
      </p:sp>
      <p:pic>
        <p:nvPicPr>
          <p:cNvPr id="11" name="Content Placeholder 10">
            <a:extLst>
              <a:ext uri="{FF2B5EF4-FFF2-40B4-BE49-F238E27FC236}">
                <a16:creationId xmlns:a16="http://schemas.microsoft.com/office/drawing/2014/main" id="{9B7E951E-5025-3863-70E9-EA5625787C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91880" y="1052736"/>
            <a:ext cx="5400600" cy="5616624"/>
          </a:xfrm>
        </p:spPr>
      </p:pic>
    </p:spTree>
    <p:extLst>
      <p:ext uri="{BB962C8B-B14F-4D97-AF65-F5344CB8AC3E}">
        <p14:creationId xmlns:p14="http://schemas.microsoft.com/office/powerpoint/2010/main" val="342362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A2248-629B-8DEC-FFDD-2C859A8E4144}"/>
              </a:ext>
            </a:extLst>
          </p:cNvPr>
          <p:cNvSpPr>
            <a:spLocks noGrp="1"/>
          </p:cNvSpPr>
          <p:nvPr>
            <p:ph type="title"/>
          </p:nvPr>
        </p:nvSpPr>
        <p:spPr>
          <a:xfrm>
            <a:off x="457200" y="704088"/>
            <a:ext cx="8229600" cy="564672"/>
          </a:xfrm>
        </p:spPr>
        <p:txBody>
          <a:bodyPr/>
          <a:lstStyle/>
          <a:p>
            <a:r>
              <a:rPr lang="en-US" sz="4000" dirty="0"/>
              <a:t>XGBoost Classifier</a:t>
            </a:r>
            <a:endParaRPr lang="en-IN" sz="4000" dirty="0"/>
          </a:p>
        </p:txBody>
      </p:sp>
      <p:pic>
        <p:nvPicPr>
          <p:cNvPr id="9" name="Content Placeholder 8">
            <a:extLst>
              <a:ext uri="{FF2B5EF4-FFF2-40B4-BE49-F238E27FC236}">
                <a16:creationId xmlns:a16="http://schemas.microsoft.com/office/drawing/2014/main" id="{F53B4D58-688C-776A-4D12-F84A560A95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520" y="1340768"/>
            <a:ext cx="6120680" cy="5472608"/>
          </a:xfrm>
        </p:spPr>
      </p:pic>
      <p:pic>
        <p:nvPicPr>
          <p:cNvPr id="11" name="Content Placeholder 10">
            <a:extLst>
              <a:ext uri="{FF2B5EF4-FFF2-40B4-BE49-F238E27FC236}">
                <a16:creationId xmlns:a16="http://schemas.microsoft.com/office/drawing/2014/main" id="{ECADB476-573B-9A43-A26F-A92FED7496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3047" y="1844824"/>
            <a:ext cx="2670953" cy="4869979"/>
          </a:xfrm>
        </p:spPr>
      </p:pic>
    </p:spTree>
    <p:extLst>
      <p:ext uri="{BB962C8B-B14F-4D97-AF65-F5344CB8AC3E}">
        <p14:creationId xmlns:p14="http://schemas.microsoft.com/office/powerpoint/2010/main" val="283901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E3F44D-A713-77AB-A157-D84BAA0AB3F7}"/>
              </a:ext>
            </a:extLst>
          </p:cNvPr>
          <p:cNvSpPr>
            <a:spLocks noGrp="1"/>
          </p:cNvSpPr>
          <p:nvPr>
            <p:ph type="title"/>
          </p:nvPr>
        </p:nvSpPr>
        <p:spPr>
          <a:xfrm>
            <a:off x="457200" y="548680"/>
            <a:ext cx="8229600" cy="504056"/>
          </a:xfrm>
        </p:spPr>
        <p:txBody>
          <a:bodyPr/>
          <a:lstStyle/>
          <a:p>
            <a:r>
              <a:rPr lang="en-US" sz="4000" dirty="0"/>
              <a:t>RANDOM FOREST CLASSIFIER</a:t>
            </a:r>
            <a:endParaRPr lang="en-IN" sz="4000" dirty="0"/>
          </a:p>
        </p:txBody>
      </p:sp>
      <p:pic>
        <p:nvPicPr>
          <p:cNvPr id="9" name="Content Placeholder 8">
            <a:extLst>
              <a:ext uri="{FF2B5EF4-FFF2-40B4-BE49-F238E27FC236}">
                <a16:creationId xmlns:a16="http://schemas.microsoft.com/office/drawing/2014/main" id="{31884B44-568D-E615-208A-20C5495525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04" y="1241376"/>
            <a:ext cx="6048672" cy="5616624"/>
          </a:xfrm>
        </p:spPr>
      </p:pic>
      <p:pic>
        <p:nvPicPr>
          <p:cNvPr id="11" name="Content Placeholder 10">
            <a:extLst>
              <a:ext uri="{FF2B5EF4-FFF2-40B4-BE49-F238E27FC236}">
                <a16:creationId xmlns:a16="http://schemas.microsoft.com/office/drawing/2014/main" id="{23B67C6C-34D4-BACB-2B16-C6A690D9D89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56176" y="2147789"/>
            <a:ext cx="2987824" cy="4696093"/>
          </a:xfrm>
        </p:spPr>
      </p:pic>
    </p:spTree>
    <p:extLst>
      <p:ext uri="{BB962C8B-B14F-4D97-AF65-F5344CB8AC3E}">
        <p14:creationId xmlns:p14="http://schemas.microsoft.com/office/powerpoint/2010/main" val="21642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20688"/>
            <a:ext cx="8229600" cy="1584176"/>
          </a:xfrm>
        </p:spPr>
        <p:txBody>
          <a:bodyPr/>
          <a:lstStyle/>
          <a:p>
            <a:pPr algn="ctr"/>
            <a:r>
              <a:rPr lang="en-US" sz="3600" b="1" dirty="0"/>
              <a:t>P - 306</a:t>
            </a:r>
            <a:br>
              <a:rPr lang="en-US" sz="3600" b="1" dirty="0"/>
            </a:br>
            <a:r>
              <a:rPr lang="en-US" sz="3600" b="1" dirty="0"/>
              <a:t>REAL OR FAKE NEWS ANALYSIS</a:t>
            </a:r>
            <a:br>
              <a:rPr lang="en-US" sz="3600" b="1" dirty="0"/>
            </a:br>
            <a:r>
              <a:rPr lang="en-US" sz="3600" b="1" dirty="0"/>
              <a:t>GROUP 2</a:t>
            </a:r>
          </a:p>
        </p:txBody>
      </p:sp>
      <p:sp>
        <p:nvSpPr>
          <p:cNvPr id="6147" name="Content Placeholder 2"/>
          <p:cNvSpPr>
            <a:spLocks noGrp="1"/>
          </p:cNvSpPr>
          <p:nvPr>
            <p:ph idx="1"/>
          </p:nvPr>
        </p:nvSpPr>
        <p:spPr>
          <a:xfrm>
            <a:off x="457200" y="2492896"/>
            <a:ext cx="8363272" cy="4248472"/>
          </a:xfrm>
        </p:spPr>
        <p:txBody>
          <a:bodyPr/>
          <a:lstStyle/>
          <a:p>
            <a:pPr>
              <a:buFont typeface="Wingdings 2" pitchFamily="18" charset="2"/>
              <a:buNone/>
            </a:pPr>
            <a:r>
              <a:rPr lang="en-US" sz="3200" b="1" dirty="0"/>
              <a:t>Guided By:</a:t>
            </a:r>
            <a:r>
              <a:rPr lang="en-US" sz="2400" b="1" dirty="0">
                <a:solidFill>
                  <a:srgbClr val="FF0000"/>
                </a:solidFill>
              </a:rPr>
              <a:t>			</a:t>
            </a:r>
            <a:endParaRPr lang="en-US" sz="3200" b="1" dirty="0"/>
          </a:p>
          <a:p>
            <a:pPr>
              <a:buFont typeface="Arial" panose="020B0604020202020204" pitchFamily="34" charset="0"/>
              <a:buChar char="•"/>
            </a:pPr>
            <a:r>
              <a:rPr lang="en-US" sz="2000" b="1" dirty="0">
                <a:solidFill>
                  <a:srgbClr val="FF0000"/>
                </a:solidFill>
              </a:rPr>
              <a:t>Nehagupta</a:t>
            </a:r>
          </a:p>
          <a:p>
            <a:pPr marL="0" indent="0">
              <a:buNone/>
            </a:pPr>
            <a:r>
              <a:rPr lang="en-US" sz="3200" b="1" dirty="0"/>
              <a:t>Presented By: </a:t>
            </a:r>
            <a:r>
              <a:rPr lang="en-US" sz="2000" b="1" dirty="0">
                <a:solidFill>
                  <a:srgbClr val="FF0000"/>
                </a:solidFill>
              </a:rPr>
              <a:t>	</a:t>
            </a:r>
          </a:p>
          <a:p>
            <a:pPr>
              <a:buFont typeface="Arial" panose="020B0604020202020204" pitchFamily="34" charset="0"/>
              <a:buChar char="•"/>
            </a:pPr>
            <a:r>
              <a:rPr lang="en-US" sz="2000" b="1" dirty="0">
                <a:solidFill>
                  <a:srgbClr val="FF0000"/>
                </a:solidFill>
              </a:rPr>
              <a:t>Mr. Pavan R</a:t>
            </a:r>
          </a:p>
          <a:p>
            <a:pPr>
              <a:buFont typeface="Arial" panose="020B0604020202020204" pitchFamily="34" charset="0"/>
              <a:buChar char="•"/>
            </a:pPr>
            <a:r>
              <a:rPr lang="en-US" sz="2000" b="1" dirty="0">
                <a:solidFill>
                  <a:srgbClr val="FF0000"/>
                </a:solidFill>
              </a:rPr>
              <a:t>Mr. Kalidindi Ananda Venkata Rakumar</a:t>
            </a:r>
          </a:p>
          <a:p>
            <a:pPr>
              <a:buFont typeface="Arial" panose="020B0604020202020204" pitchFamily="34" charset="0"/>
              <a:buChar char="•"/>
            </a:pPr>
            <a:r>
              <a:rPr lang="en-US" sz="2000" b="1" dirty="0">
                <a:solidFill>
                  <a:srgbClr val="FF0000"/>
                </a:solidFill>
              </a:rPr>
              <a:t>Ms. Shivangi Thakur</a:t>
            </a:r>
          </a:p>
          <a:p>
            <a:pPr>
              <a:buFont typeface="Arial" panose="020B0604020202020204" pitchFamily="34" charset="0"/>
              <a:buChar char="•"/>
            </a:pPr>
            <a:r>
              <a:rPr lang="en-US" sz="2000" b="1" dirty="0">
                <a:solidFill>
                  <a:srgbClr val="FF0000"/>
                </a:solidFill>
              </a:rPr>
              <a:t>Mr. SANJEEV RAJ S</a:t>
            </a:r>
          </a:p>
          <a:p>
            <a:pPr>
              <a:buFont typeface="Arial" panose="020B0604020202020204" pitchFamily="34" charset="0"/>
              <a:buChar char="•"/>
            </a:pPr>
            <a:r>
              <a:rPr lang="en-US" sz="2000" b="1" dirty="0">
                <a:solidFill>
                  <a:srgbClr val="FF0000"/>
                </a:solidFill>
              </a:rPr>
              <a:t>Mr. Subham Samal</a:t>
            </a:r>
          </a:p>
          <a:p>
            <a:pPr>
              <a:buFont typeface="Arial" panose="020B0604020202020204" pitchFamily="34" charset="0"/>
              <a:buChar char="•"/>
            </a:pPr>
            <a:r>
              <a:rPr lang="en-US" sz="2000" b="1" dirty="0">
                <a:solidFill>
                  <a:srgbClr val="FF0000"/>
                </a:solidFill>
              </a:rPr>
              <a:t>Pavan D N</a:t>
            </a:r>
          </a:p>
          <a:p>
            <a:pPr>
              <a:buFont typeface="Arial" panose="020B0604020202020204" pitchFamily="34" charset="0"/>
              <a:buChar char="•"/>
            </a:pPr>
            <a:r>
              <a:rPr lang="en-US" sz="2000" b="1" dirty="0">
                <a:solidFill>
                  <a:srgbClr val="FF0000"/>
                </a:solidFill>
              </a:rPr>
              <a:t>Mr. Abhishek Tukaram Warfade</a:t>
            </a:r>
          </a:p>
          <a:p>
            <a:pPr>
              <a:buFont typeface="Arial" panose="020B0604020202020204" pitchFamily="34" charset="0"/>
              <a:buChar char="•"/>
            </a:pPr>
            <a:endParaRPr lang="en-US" sz="2000" b="1" dirty="0">
              <a:solidFill>
                <a:srgbClr val="FF0000"/>
              </a:solidFill>
            </a:endParaRPr>
          </a:p>
          <a:p>
            <a:pPr>
              <a:buFont typeface="Arial" panose="020B0604020202020204" pitchFamily="34" charset="0"/>
              <a:buChar char="•"/>
            </a:pPr>
            <a:endParaRPr lang="en-US" sz="2000" b="1" dirty="0">
              <a:solidFill>
                <a:srgbClr val="FF0000"/>
              </a:solidFill>
            </a:endParaRPr>
          </a:p>
          <a:p>
            <a:pPr marL="0" indent="0">
              <a:buNone/>
            </a:pPr>
            <a:r>
              <a:rPr lang="en-US" sz="2000" b="1" dirty="0">
                <a:solidFill>
                  <a:srgbClr val="FF0000"/>
                </a:solidFill>
              </a:rPr>
              <a:t>	                               </a:t>
            </a:r>
          </a:p>
          <a:p>
            <a:pPr>
              <a:buFont typeface="Wingdings 2" pitchFamily="18" charset="2"/>
              <a:buNone/>
            </a:pPr>
            <a:r>
              <a:rPr lang="en-US" sz="2000" b="1" dirty="0">
                <a:solidFill>
                  <a:srgbClr val="FF0000"/>
                </a:solidFill>
              </a:rPr>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4BD642-2DA7-743E-19AB-B7AF6BE6C090}"/>
              </a:ext>
            </a:extLst>
          </p:cNvPr>
          <p:cNvSpPr>
            <a:spLocks noGrp="1"/>
          </p:cNvSpPr>
          <p:nvPr>
            <p:ph type="title"/>
          </p:nvPr>
        </p:nvSpPr>
        <p:spPr>
          <a:xfrm>
            <a:off x="685800" y="514352"/>
            <a:ext cx="7918648" cy="610392"/>
          </a:xfrm>
        </p:spPr>
        <p:txBody>
          <a:bodyPr/>
          <a:lstStyle/>
          <a:p>
            <a:r>
              <a:rPr lang="en-US" sz="4000" dirty="0"/>
              <a:t>CHECKING BIAS VARIANCE TRADEOFF</a:t>
            </a:r>
            <a:endParaRPr lang="en-IN" sz="4000" dirty="0"/>
          </a:p>
        </p:txBody>
      </p:sp>
      <p:sp>
        <p:nvSpPr>
          <p:cNvPr id="9" name="Text Placeholder 8">
            <a:extLst>
              <a:ext uri="{FF2B5EF4-FFF2-40B4-BE49-F238E27FC236}">
                <a16:creationId xmlns:a16="http://schemas.microsoft.com/office/drawing/2014/main" id="{7203E39A-A60D-B0C4-9E75-2648AB319F70}"/>
              </a:ext>
            </a:extLst>
          </p:cNvPr>
          <p:cNvSpPr>
            <a:spLocks noGrp="1"/>
          </p:cNvSpPr>
          <p:nvPr>
            <p:ph type="body" idx="2"/>
          </p:nvPr>
        </p:nvSpPr>
        <p:spPr>
          <a:xfrm>
            <a:off x="107504" y="1676399"/>
            <a:ext cx="3321496" cy="5064967"/>
          </a:xfrm>
        </p:spPr>
        <p:txBody>
          <a:bodyPr/>
          <a:lstStyle/>
          <a:p>
            <a:pPr marL="342900" indent="-342900">
              <a:buFont typeface="Arial" panose="020B0604020202020204" pitchFamily="34" charset="0"/>
              <a:buChar char="•"/>
            </a:pPr>
            <a:r>
              <a:rPr lang="en-US" sz="2000" dirty="0"/>
              <a:t>Balancing simplicity and complexity in model is a key.</a:t>
            </a:r>
          </a:p>
          <a:p>
            <a:pPr marL="342900" indent="-342900">
              <a:buFont typeface="Arial" panose="020B0604020202020204" pitchFamily="34" charset="0"/>
              <a:buChar char="•"/>
            </a:pPr>
            <a:r>
              <a:rPr lang="en-US" sz="2000" dirty="0"/>
              <a:t>Bias, an over simplified model, can miss patterns(underfitting),  while variance, being too sensitive in data, catches noise.</a:t>
            </a:r>
          </a:p>
          <a:p>
            <a:pPr marL="342900" indent="-342900">
              <a:buFont typeface="Arial" panose="020B0604020202020204" pitchFamily="34" charset="0"/>
              <a:buChar char="•"/>
            </a:pPr>
            <a:r>
              <a:rPr lang="en-US" sz="2000" dirty="0"/>
              <a:t>Finding the best spot means a model gets important patterns without making things too complicated. This helps with understand new information really well.</a:t>
            </a:r>
            <a:endParaRPr lang="en-IN" sz="2000" dirty="0"/>
          </a:p>
        </p:txBody>
      </p:sp>
      <p:pic>
        <p:nvPicPr>
          <p:cNvPr id="11" name="Content Placeholder 10">
            <a:extLst>
              <a:ext uri="{FF2B5EF4-FFF2-40B4-BE49-F238E27FC236}">
                <a16:creationId xmlns:a16="http://schemas.microsoft.com/office/drawing/2014/main" id="{E0CE74A6-CAB1-0FCD-67BA-D331107A6E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1267654"/>
            <a:ext cx="5111750" cy="5473713"/>
          </a:xfrm>
        </p:spPr>
      </p:pic>
    </p:spTree>
    <p:extLst>
      <p:ext uri="{BB962C8B-B14F-4D97-AF65-F5344CB8AC3E}">
        <p14:creationId xmlns:p14="http://schemas.microsoft.com/office/powerpoint/2010/main" val="153582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29A580-7DB2-0DD5-D3EF-3F752733A0A4}"/>
              </a:ext>
            </a:extLst>
          </p:cNvPr>
          <p:cNvSpPr>
            <a:spLocks noGrp="1"/>
          </p:cNvSpPr>
          <p:nvPr>
            <p:ph type="title"/>
          </p:nvPr>
        </p:nvSpPr>
        <p:spPr>
          <a:xfrm>
            <a:off x="35496" y="5661025"/>
            <a:ext cx="9073008" cy="1196975"/>
          </a:xfrm>
        </p:spPr>
        <p:txBody>
          <a:bodyPr/>
          <a:lstStyle/>
          <a:p>
            <a:r>
              <a:rPr lang="en-US" sz="2400" dirty="0">
                <a:solidFill>
                  <a:schemeClr val="tx1"/>
                </a:solidFill>
              </a:rPr>
              <a:t>High scores in training and cross – validation signal an excellent fit. This means our model has low bias and low variance, making it a strong match for handling data effectively.</a:t>
            </a:r>
            <a:endParaRPr lang="en-IN" sz="2400" dirty="0">
              <a:solidFill>
                <a:schemeClr val="tx1"/>
              </a:solidFill>
            </a:endParaRPr>
          </a:p>
        </p:txBody>
      </p:sp>
      <p:pic>
        <p:nvPicPr>
          <p:cNvPr id="8" name="Content Placeholder 7">
            <a:extLst>
              <a:ext uri="{FF2B5EF4-FFF2-40B4-BE49-F238E27FC236}">
                <a16:creationId xmlns:a16="http://schemas.microsoft.com/office/drawing/2014/main" id="{3A393CD5-4FAE-CA85-6A07-F16010EAF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6613"/>
            <a:ext cx="9108504" cy="4824412"/>
          </a:xfrm>
        </p:spPr>
      </p:pic>
    </p:spTree>
    <p:extLst>
      <p:ext uri="{BB962C8B-B14F-4D97-AF65-F5344CB8AC3E}">
        <p14:creationId xmlns:p14="http://schemas.microsoft.com/office/powerpoint/2010/main" val="141383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691050-7F36-D672-56E4-07570440A6B8}"/>
              </a:ext>
            </a:extLst>
          </p:cNvPr>
          <p:cNvSpPr>
            <a:spLocks noGrp="1"/>
          </p:cNvSpPr>
          <p:nvPr>
            <p:ph type="title"/>
          </p:nvPr>
        </p:nvSpPr>
        <p:spPr>
          <a:xfrm>
            <a:off x="457200" y="704850"/>
            <a:ext cx="8229600" cy="707926"/>
          </a:xfrm>
        </p:spPr>
        <p:txBody>
          <a:bodyPr/>
          <a:lstStyle/>
          <a:p>
            <a:r>
              <a:rPr lang="en-US" sz="4000" dirty="0"/>
              <a:t>PREDICTING REAL OR FAKE NEWS</a:t>
            </a:r>
            <a:endParaRPr lang="en-IN" sz="4000" dirty="0"/>
          </a:p>
        </p:txBody>
      </p:sp>
      <p:pic>
        <p:nvPicPr>
          <p:cNvPr id="8" name="Content Placeholder 7">
            <a:extLst>
              <a:ext uri="{FF2B5EF4-FFF2-40B4-BE49-F238E27FC236}">
                <a16:creationId xmlns:a16="http://schemas.microsoft.com/office/drawing/2014/main" id="{5C69CFCC-0142-71DE-5C58-A974DD8A0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32436"/>
            <a:ext cx="8856984" cy="5236924"/>
          </a:xfrm>
        </p:spPr>
      </p:pic>
    </p:spTree>
    <p:extLst>
      <p:ext uri="{BB962C8B-B14F-4D97-AF65-F5344CB8AC3E}">
        <p14:creationId xmlns:p14="http://schemas.microsoft.com/office/powerpoint/2010/main" val="3358301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A2A3-06E3-31A8-851A-5CB24BAF8856}"/>
              </a:ext>
            </a:extLst>
          </p:cNvPr>
          <p:cNvSpPr>
            <a:spLocks noGrp="1"/>
          </p:cNvSpPr>
          <p:nvPr>
            <p:ph type="title"/>
          </p:nvPr>
        </p:nvSpPr>
        <p:spPr>
          <a:xfrm>
            <a:off x="457200" y="980728"/>
            <a:ext cx="8229600" cy="576064"/>
          </a:xfrm>
        </p:spPr>
        <p:txBody>
          <a:bodyPr/>
          <a:lstStyle/>
          <a:p>
            <a:r>
              <a:rPr lang="en-US" sz="4000" dirty="0"/>
              <a:t>DEPLOYMENT</a:t>
            </a:r>
            <a:endParaRPr lang="en-IN" sz="4000" dirty="0"/>
          </a:p>
        </p:txBody>
      </p:sp>
      <p:pic>
        <p:nvPicPr>
          <p:cNvPr id="5" name="Content Placeholder 4">
            <a:extLst>
              <a:ext uri="{FF2B5EF4-FFF2-40B4-BE49-F238E27FC236}">
                <a16:creationId xmlns:a16="http://schemas.microsoft.com/office/drawing/2014/main" id="{287AA1F1-B413-2D21-48D2-5EE6D4F4F9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60848"/>
            <a:ext cx="8229600" cy="4077141"/>
          </a:xfrm>
        </p:spPr>
      </p:pic>
    </p:spTree>
    <p:extLst>
      <p:ext uri="{BB962C8B-B14F-4D97-AF65-F5344CB8AC3E}">
        <p14:creationId xmlns:p14="http://schemas.microsoft.com/office/powerpoint/2010/main" val="390159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7CDF-4E39-381B-5798-73A76FE7D9B3}"/>
              </a:ext>
            </a:extLst>
          </p:cNvPr>
          <p:cNvSpPr>
            <a:spLocks noGrp="1"/>
          </p:cNvSpPr>
          <p:nvPr>
            <p:ph type="title"/>
          </p:nvPr>
        </p:nvSpPr>
        <p:spPr>
          <a:xfrm>
            <a:off x="457200" y="908720"/>
            <a:ext cx="8229600" cy="720080"/>
          </a:xfrm>
        </p:spPr>
        <p:txBody>
          <a:bodyPr/>
          <a:lstStyle/>
          <a:p>
            <a:r>
              <a:rPr lang="en-US" sz="4400" dirty="0"/>
              <a:t>RESULT</a:t>
            </a:r>
            <a:endParaRPr lang="en-IN" sz="4400" dirty="0"/>
          </a:p>
        </p:txBody>
      </p:sp>
      <p:pic>
        <p:nvPicPr>
          <p:cNvPr id="4" name="Content Placeholder 6">
            <a:extLst>
              <a:ext uri="{FF2B5EF4-FFF2-40B4-BE49-F238E27FC236}">
                <a16:creationId xmlns:a16="http://schemas.microsoft.com/office/drawing/2014/main" id="{E2C99D15-6F24-3A87-759F-BFF546BF9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5344"/>
            <a:ext cx="8229600" cy="4029075"/>
          </a:xfrm>
        </p:spPr>
      </p:pic>
    </p:spTree>
    <p:extLst>
      <p:ext uri="{BB962C8B-B14F-4D97-AF65-F5344CB8AC3E}">
        <p14:creationId xmlns:p14="http://schemas.microsoft.com/office/powerpoint/2010/main" val="380538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836712"/>
            <a:ext cx="8229600" cy="864096"/>
          </a:xfrm>
        </p:spPr>
        <p:txBody>
          <a:bodyPr/>
          <a:lstStyle/>
          <a:p>
            <a:pPr eaLnBrk="1" hangingPunct="1"/>
            <a:r>
              <a:rPr lang="en-US" b="1" dirty="0"/>
              <a:t>CONTENT</a:t>
            </a:r>
          </a:p>
        </p:txBody>
      </p:sp>
      <p:sp>
        <p:nvSpPr>
          <p:cNvPr id="7171" name="Content Placeholder 2"/>
          <p:cNvSpPr>
            <a:spLocks noGrp="1"/>
          </p:cNvSpPr>
          <p:nvPr>
            <p:ph idx="1"/>
          </p:nvPr>
        </p:nvSpPr>
        <p:spPr>
          <a:xfrm>
            <a:off x="474453" y="2276872"/>
            <a:ext cx="8229600" cy="4464496"/>
          </a:xfrm>
        </p:spPr>
        <p:txBody>
          <a:bodyPr/>
          <a:lstStyle/>
          <a:p>
            <a:pPr eaLnBrk="1" hangingPunct="1">
              <a:buFont typeface="Arial" panose="020B0604020202020204" pitchFamily="34" charset="0"/>
              <a:buChar char="•"/>
            </a:pPr>
            <a:r>
              <a:rPr lang="en-US" dirty="0"/>
              <a:t>Introduction</a:t>
            </a:r>
          </a:p>
          <a:p>
            <a:pPr eaLnBrk="1" hangingPunct="1">
              <a:buFont typeface="Arial" panose="020B0604020202020204" pitchFamily="34" charset="0"/>
              <a:buChar char="•"/>
            </a:pPr>
            <a:r>
              <a:rPr lang="en-US" dirty="0"/>
              <a:t>Problem Definition</a:t>
            </a:r>
          </a:p>
          <a:p>
            <a:pPr eaLnBrk="1" hangingPunct="1">
              <a:buFont typeface="Arial" panose="020B0604020202020204" pitchFamily="34" charset="0"/>
              <a:buChar char="•"/>
            </a:pPr>
            <a:r>
              <a:rPr lang="en-US" dirty="0"/>
              <a:t>Project Objective</a:t>
            </a:r>
          </a:p>
          <a:p>
            <a:pPr eaLnBrk="1" hangingPunct="1">
              <a:buFont typeface="Arial" panose="020B0604020202020204" pitchFamily="34" charset="0"/>
              <a:buChar char="•"/>
            </a:pPr>
            <a:r>
              <a:rPr lang="en-US" dirty="0"/>
              <a:t>Workflow</a:t>
            </a:r>
          </a:p>
          <a:p>
            <a:pPr eaLnBrk="1" hangingPunct="1">
              <a:buFont typeface="Arial" panose="020B0604020202020204" pitchFamily="34" charset="0"/>
              <a:buChar char="•"/>
            </a:pPr>
            <a:r>
              <a:rPr lang="en-US" dirty="0"/>
              <a:t>Deployment</a:t>
            </a:r>
          </a:p>
          <a:p>
            <a:pPr eaLnBrk="1" hangingPunct="1">
              <a:buFont typeface="Arial" panose="020B0604020202020204" pitchFamily="34" charset="0"/>
              <a:buChar char="•"/>
            </a:pPr>
            <a:r>
              <a:rPr lang="en-US" dirty="0"/>
              <a:t>Result</a:t>
            </a:r>
          </a:p>
          <a:p>
            <a:pPr eaLnBrk="1" hangingPunct="1">
              <a:buFont typeface="Arial" panose="020B0604020202020204" pitchFamily="34" charset="0"/>
              <a:buChar char="•"/>
            </a:pPr>
            <a:endParaRPr lang="en-US" dirty="0"/>
          </a:p>
          <a:p>
            <a:pPr marL="0" indent="0" eaLnBrk="1" hangingPunct="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268760"/>
            <a:ext cx="8229600" cy="864096"/>
          </a:xfrm>
        </p:spPr>
        <p:txBody>
          <a:bodyPr/>
          <a:lstStyle/>
          <a:p>
            <a:r>
              <a:rPr lang="en-US" b="1" dirty="0"/>
              <a:t>Introduction</a:t>
            </a:r>
            <a:r>
              <a:rPr lang="en-US" dirty="0"/>
              <a:t> </a:t>
            </a:r>
          </a:p>
        </p:txBody>
      </p:sp>
      <p:sp>
        <p:nvSpPr>
          <p:cNvPr id="8195" name="Content Placeholder 2"/>
          <p:cNvSpPr>
            <a:spLocks noGrp="1"/>
          </p:cNvSpPr>
          <p:nvPr>
            <p:ph idx="1"/>
          </p:nvPr>
        </p:nvSpPr>
        <p:spPr>
          <a:xfrm>
            <a:off x="457200" y="2636912"/>
            <a:ext cx="8229600" cy="4104456"/>
          </a:xfrm>
        </p:spPr>
        <p:txBody>
          <a:bodyPr/>
          <a:lstStyle/>
          <a:p>
            <a:pPr>
              <a:buFont typeface="Arial" panose="020B0604020202020204" pitchFamily="34" charset="0"/>
              <a:buChar char="•"/>
            </a:pPr>
            <a:r>
              <a:rPr lang="en-US" dirty="0"/>
              <a:t>Fake news exist way before social media but it multifold when social media was introduced.</a:t>
            </a:r>
          </a:p>
          <a:p>
            <a:pPr>
              <a:buFont typeface="Arial" panose="020B0604020202020204" pitchFamily="34" charset="0"/>
              <a:buChar char="•"/>
            </a:pPr>
            <a:r>
              <a:rPr lang="en-US" dirty="0"/>
              <a:t>Fake news is a news designed deliberately spread hoaxes, propaganda and disinformation.</a:t>
            </a:r>
          </a:p>
          <a:p>
            <a:pPr>
              <a:buFont typeface="Arial" panose="020B0604020202020204" pitchFamily="34" charset="0"/>
              <a:buChar char="•"/>
            </a:pPr>
            <a:r>
              <a:rPr lang="en-US" dirty="0"/>
              <a:t>Fake news stories usually spread through social media sites like Facebook, X etc.</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268760"/>
            <a:ext cx="8229600" cy="864096"/>
          </a:xfrm>
        </p:spPr>
        <p:txBody>
          <a:bodyPr/>
          <a:lstStyle/>
          <a:p>
            <a:r>
              <a:rPr lang="en-US" b="1" dirty="0"/>
              <a:t>Problem Definition</a:t>
            </a:r>
            <a:r>
              <a:rPr lang="en-US" dirty="0"/>
              <a:t> </a:t>
            </a:r>
          </a:p>
        </p:txBody>
      </p:sp>
      <p:sp>
        <p:nvSpPr>
          <p:cNvPr id="9219" name="Content Placeholder 2"/>
          <p:cNvSpPr>
            <a:spLocks noGrp="1"/>
          </p:cNvSpPr>
          <p:nvPr>
            <p:ph idx="1"/>
          </p:nvPr>
        </p:nvSpPr>
        <p:spPr>
          <a:xfrm>
            <a:off x="457200" y="2348880"/>
            <a:ext cx="8229600" cy="4320480"/>
          </a:xfrm>
        </p:spPr>
        <p:txBody>
          <a:bodyPr/>
          <a:lstStyle/>
          <a:p>
            <a:pPr>
              <a:buFont typeface="Arial" panose="020B0604020202020204" pitchFamily="34" charset="0"/>
              <a:buChar char="•"/>
            </a:pPr>
            <a:r>
              <a:rPr lang="en-US" dirty="0"/>
              <a:t>By clicking on a clickbait, users are led to a page that contains false information,</a:t>
            </a:r>
          </a:p>
          <a:p>
            <a:pPr>
              <a:buFont typeface="Arial" panose="020B0604020202020204" pitchFamily="34" charset="0"/>
              <a:buChar char="•"/>
            </a:pPr>
            <a:r>
              <a:rPr lang="en-US" dirty="0"/>
              <a:t>Fake news influences people perceptions.</a:t>
            </a:r>
          </a:p>
          <a:p>
            <a:pPr>
              <a:buFont typeface="Arial" panose="020B0604020202020204" pitchFamily="34" charset="0"/>
              <a:buChar char="•"/>
            </a:pPr>
            <a:r>
              <a:rPr lang="en-US" dirty="0"/>
              <a:t>The raise of fake news as become a global problem that even major tech companies like Facebook and google are struggling to solve. It can be difficult to determine whether a text is factual without additional context and human judgement.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836713"/>
            <a:ext cx="8229600" cy="720080"/>
          </a:xfrm>
        </p:spPr>
        <p:txBody>
          <a:bodyPr/>
          <a:lstStyle/>
          <a:p>
            <a:r>
              <a:rPr lang="en-US" b="1" dirty="0"/>
              <a:t>Objective</a:t>
            </a:r>
            <a:r>
              <a:rPr lang="en-US" dirty="0"/>
              <a:t> </a:t>
            </a:r>
          </a:p>
        </p:txBody>
      </p:sp>
      <p:sp>
        <p:nvSpPr>
          <p:cNvPr id="10243" name="Content Placeholder 2"/>
          <p:cNvSpPr>
            <a:spLocks noGrp="1"/>
          </p:cNvSpPr>
          <p:nvPr>
            <p:ph idx="1"/>
          </p:nvPr>
        </p:nvSpPr>
        <p:spPr>
          <a:xfrm>
            <a:off x="457200" y="1628800"/>
            <a:ext cx="8229600" cy="4896544"/>
          </a:xfrm>
        </p:spPr>
        <p:txBody>
          <a:bodyPr/>
          <a:lstStyle/>
          <a:p>
            <a:pPr marL="0" indent="0">
              <a:buNone/>
            </a:pPr>
            <a:r>
              <a:rPr lang="en-US" dirty="0"/>
              <a:t>The objectives of the Real or Fake News Analysis System project are:</a:t>
            </a:r>
          </a:p>
          <a:p>
            <a:pPr lvl="0">
              <a:buFont typeface="Arial" panose="020B0604020202020204" pitchFamily="34" charset="0"/>
              <a:buChar char="•"/>
            </a:pPr>
            <a:r>
              <a:rPr lang="en-US" dirty="0"/>
              <a:t>This project aims to develop a method for detecting and classifying the news stories using Natural Language Processing.</a:t>
            </a:r>
          </a:p>
          <a:p>
            <a:pPr lvl="0">
              <a:buFont typeface="Arial" panose="020B0604020202020204" pitchFamily="34" charset="0"/>
              <a:buChar char="•"/>
            </a:pPr>
            <a:r>
              <a:rPr lang="en-US" dirty="0"/>
              <a:t>The main goal is to identify real or fake news, which is a classic text classification issue.</a:t>
            </a:r>
          </a:p>
          <a:p>
            <a:pPr lvl="0">
              <a:buFont typeface="Arial" panose="020B0604020202020204" pitchFamily="34" charset="0"/>
              <a:buChar char="•"/>
            </a:pPr>
            <a:r>
              <a:rPr lang="en-US" dirty="0"/>
              <a:t>We gathered our data, preprocessed the text, and translated our articles into supervised model features.</a:t>
            </a:r>
          </a:p>
          <a:p>
            <a:pPr lvl="0">
              <a:buFont typeface="Arial" panose="020B0604020202020204" pitchFamily="34" charset="0"/>
              <a:buChar char="•"/>
            </a:pPr>
            <a:r>
              <a:rPr lang="en-US" dirty="0"/>
              <a:t>Our goal is to develop a model that classifies a given news articles as either real or fake.</a:t>
            </a:r>
          </a:p>
          <a:p>
            <a:pPr lvl="0">
              <a:buFont typeface="Arial" panose="020B0604020202020204" pitchFamily="34" charset="0"/>
              <a:buChar char="•"/>
            </a:pPr>
            <a:endParaRPr lang="en-US" dirty="0"/>
          </a:p>
          <a:p>
            <a:pPr>
              <a:buFont typeface="Wingdings 2" pitchFamily="18" charset="2"/>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E6C1A8-55E6-E568-796F-9991FCAA2D24}"/>
              </a:ext>
            </a:extLst>
          </p:cNvPr>
          <p:cNvSpPr>
            <a:spLocks noGrp="1"/>
          </p:cNvSpPr>
          <p:nvPr>
            <p:ph type="title"/>
          </p:nvPr>
        </p:nvSpPr>
        <p:spPr>
          <a:xfrm>
            <a:off x="457200" y="1052736"/>
            <a:ext cx="8229600" cy="648072"/>
          </a:xfrm>
        </p:spPr>
        <p:txBody>
          <a:bodyPr/>
          <a:lstStyle/>
          <a:p>
            <a:r>
              <a:rPr lang="en-US" sz="4000" dirty="0"/>
              <a:t>NATURAL LAGUAGE PROCESSING(NLP)</a:t>
            </a:r>
            <a:endParaRPr lang="en-IN" sz="4000" dirty="0"/>
          </a:p>
        </p:txBody>
      </p:sp>
      <p:pic>
        <p:nvPicPr>
          <p:cNvPr id="14" name="Content Placeholder 13">
            <a:extLst>
              <a:ext uri="{FF2B5EF4-FFF2-40B4-BE49-F238E27FC236}">
                <a16:creationId xmlns:a16="http://schemas.microsoft.com/office/drawing/2014/main" id="{CE571403-DCFE-2CCD-0D5E-33E4C711C5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2132856"/>
            <a:ext cx="3168352" cy="3024336"/>
          </a:xfrm>
        </p:spPr>
      </p:pic>
      <p:sp>
        <p:nvSpPr>
          <p:cNvPr id="12" name="Content Placeholder 11">
            <a:extLst>
              <a:ext uri="{FF2B5EF4-FFF2-40B4-BE49-F238E27FC236}">
                <a16:creationId xmlns:a16="http://schemas.microsoft.com/office/drawing/2014/main" id="{5481E6DA-51EB-D10D-E723-664BD25F9C04}"/>
              </a:ext>
            </a:extLst>
          </p:cNvPr>
          <p:cNvSpPr>
            <a:spLocks noGrp="1"/>
          </p:cNvSpPr>
          <p:nvPr>
            <p:ph sz="half" idx="2"/>
          </p:nvPr>
        </p:nvSpPr>
        <p:spPr>
          <a:xfrm>
            <a:off x="3779912" y="1988840"/>
            <a:ext cx="4906888" cy="4366085"/>
          </a:xfrm>
        </p:spPr>
        <p:txBody>
          <a:bodyPr/>
          <a:lstStyle/>
          <a:p>
            <a:pPr>
              <a:buFont typeface="Arial" panose="020B0604020202020204" pitchFamily="34" charset="0"/>
              <a:buChar char="•"/>
            </a:pPr>
            <a:r>
              <a:rPr lang="en-US" sz="2000" dirty="0"/>
              <a:t>Attempts to use Artificial Intelligence technologies specifically machine/deep learning techniques and natural language processing(NLP) to automatically detect fake news and stop it from spreading.</a:t>
            </a:r>
          </a:p>
          <a:p>
            <a:pPr>
              <a:buFont typeface="Arial" panose="020B0604020202020204" pitchFamily="34" charset="0"/>
              <a:buChar char="•"/>
            </a:pPr>
            <a:r>
              <a:rPr lang="en-US" sz="2000" dirty="0"/>
              <a:t>It can possible to teach to a computer how to learn and understand the differences between real news and fake news using Natural Language Processing.</a:t>
            </a:r>
          </a:p>
          <a:p>
            <a:pPr marL="0" indent="0">
              <a:buNone/>
            </a:pPr>
            <a:endParaRPr lang="en-IN" sz="2000" dirty="0"/>
          </a:p>
        </p:txBody>
      </p:sp>
    </p:spTree>
    <p:extLst>
      <p:ext uri="{BB962C8B-B14F-4D97-AF65-F5344CB8AC3E}">
        <p14:creationId xmlns:p14="http://schemas.microsoft.com/office/powerpoint/2010/main" val="7313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8C612-AFBC-8889-251E-867812F15BE8}"/>
              </a:ext>
            </a:extLst>
          </p:cNvPr>
          <p:cNvSpPr>
            <a:spLocks noGrp="1"/>
          </p:cNvSpPr>
          <p:nvPr>
            <p:ph type="title"/>
          </p:nvPr>
        </p:nvSpPr>
        <p:spPr>
          <a:xfrm>
            <a:off x="457200" y="1052736"/>
            <a:ext cx="8229600" cy="792088"/>
          </a:xfrm>
        </p:spPr>
        <p:txBody>
          <a:bodyPr/>
          <a:lstStyle/>
          <a:p>
            <a:r>
              <a:rPr lang="en-US" sz="4400" dirty="0"/>
              <a:t>WORKFLOW</a:t>
            </a:r>
            <a:endParaRPr lang="en-IN" sz="4400" dirty="0"/>
          </a:p>
        </p:txBody>
      </p:sp>
      <p:sp>
        <p:nvSpPr>
          <p:cNvPr id="6" name="Content Placeholder 5">
            <a:extLst>
              <a:ext uri="{FF2B5EF4-FFF2-40B4-BE49-F238E27FC236}">
                <a16:creationId xmlns:a16="http://schemas.microsoft.com/office/drawing/2014/main" id="{0C9CC1D3-616B-A3F7-8CDA-E457A4D246B6}"/>
              </a:ext>
            </a:extLst>
          </p:cNvPr>
          <p:cNvSpPr>
            <a:spLocks noGrp="1"/>
          </p:cNvSpPr>
          <p:nvPr>
            <p:ph idx="1"/>
          </p:nvPr>
        </p:nvSpPr>
        <p:spPr/>
        <p:txBody>
          <a:bodyPr/>
          <a:lstStyle/>
          <a:p>
            <a:pPr>
              <a:buFont typeface="Arial" panose="020B0604020202020204" pitchFamily="34" charset="0"/>
              <a:buChar char="•"/>
            </a:pPr>
            <a:r>
              <a:rPr lang="en-US" dirty="0"/>
              <a:t>Data Set loading.</a:t>
            </a:r>
          </a:p>
          <a:p>
            <a:pPr>
              <a:buFont typeface="Arial" panose="020B0604020202020204" pitchFamily="34" charset="0"/>
              <a:buChar char="•"/>
            </a:pPr>
            <a:r>
              <a:rPr lang="en-US" dirty="0"/>
              <a:t>Data Pre-Processing (remove stop words, stemming, Drop duplicate and remove meaningless char from the text.)</a:t>
            </a:r>
          </a:p>
          <a:p>
            <a:pPr>
              <a:buFont typeface="Arial" panose="020B0604020202020204" pitchFamily="34" charset="0"/>
              <a:buChar char="•"/>
            </a:pPr>
            <a:r>
              <a:rPr lang="en-US" dirty="0"/>
              <a:t>Feature selection</a:t>
            </a:r>
          </a:p>
          <a:p>
            <a:pPr>
              <a:buFont typeface="Arial" panose="020B0604020202020204" pitchFamily="34" charset="0"/>
              <a:buChar char="•"/>
            </a:pPr>
            <a:r>
              <a:rPr lang="en-US" dirty="0"/>
              <a:t>Applying Classification and model Construction.</a:t>
            </a:r>
          </a:p>
          <a:p>
            <a:pPr>
              <a:buFont typeface="Arial" panose="020B0604020202020204" pitchFamily="34" charset="0"/>
              <a:buChar char="•"/>
            </a:pPr>
            <a:r>
              <a:rPr lang="en-US" dirty="0"/>
              <a:t>Classifying the new data.</a:t>
            </a:r>
            <a:endParaRPr lang="en-IN" dirty="0"/>
          </a:p>
        </p:txBody>
      </p:sp>
    </p:spTree>
    <p:extLst>
      <p:ext uri="{BB962C8B-B14F-4D97-AF65-F5344CB8AC3E}">
        <p14:creationId xmlns:p14="http://schemas.microsoft.com/office/powerpoint/2010/main" val="108056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E934-58E8-F331-3A67-D0A441A2C845}"/>
              </a:ext>
            </a:extLst>
          </p:cNvPr>
          <p:cNvSpPr>
            <a:spLocks noGrp="1"/>
          </p:cNvSpPr>
          <p:nvPr>
            <p:ph type="title"/>
          </p:nvPr>
        </p:nvSpPr>
        <p:spPr>
          <a:xfrm>
            <a:off x="457200" y="980728"/>
            <a:ext cx="2530624" cy="720080"/>
          </a:xfrm>
        </p:spPr>
        <p:txBody>
          <a:bodyPr/>
          <a:lstStyle/>
          <a:p>
            <a:r>
              <a:rPr lang="en-US" sz="4000" dirty="0"/>
              <a:t>DATA SET</a:t>
            </a:r>
            <a:endParaRPr lang="en-IN" sz="4000" dirty="0"/>
          </a:p>
        </p:txBody>
      </p:sp>
      <p:pic>
        <p:nvPicPr>
          <p:cNvPr id="6" name="Content Placeholder 5">
            <a:extLst>
              <a:ext uri="{FF2B5EF4-FFF2-40B4-BE49-F238E27FC236}">
                <a16:creationId xmlns:a16="http://schemas.microsoft.com/office/drawing/2014/main" id="{103C3DF4-44E2-39DD-AD4F-F2A1EBFF52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04" y="2060848"/>
            <a:ext cx="5184576" cy="3168352"/>
          </a:xfrm>
        </p:spPr>
      </p:pic>
      <p:sp>
        <p:nvSpPr>
          <p:cNvPr id="4" name="Content Placeholder 3">
            <a:extLst>
              <a:ext uri="{FF2B5EF4-FFF2-40B4-BE49-F238E27FC236}">
                <a16:creationId xmlns:a16="http://schemas.microsoft.com/office/drawing/2014/main" id="{A7B607DB-2578-5F1C-9591-C84A66A8E6AF}"/>
              </a:ext>
            </a:extLst>
          </p:cNvPr>
          <p:cNvSpPr>
            <a:spLocks noGrp="1"/>
          </p:cNvSpPr>
          <p:nvPr>
            <p:ph sz="half" idx="2"/>
          </p:nvPr>
        </p:nvSpPr>
        <p:spPr>
          <a:xfrm>
            <a:off x="5364088" y="620688"/>
            <a:ext cx="3672408" cy="6237312"/>
          </a:xfrm>
        </p:spPr>
        <p:txBody>
          <a:bodyPr/>
          <a:lstStyle/>
          <a:p>
            <a:pPr>
              <a:buFont typeface="Arial" panose="020B0604020202020204" pitchFamily="34" charset="0"/>
              <a:buChar char="•"/>
            </a:pPr>
            <a:r>
              <a:rPr lang="en-US" sz="2000" dirty="0"/>
              <a:t>Initially, we possessed two datasets: one comprising real news and the other, fake news. We performed a merge, shuffle and preprocessing on both the datasets. subsequently our final dataset comprises 44685 rows and 4 columns.</a:t>
            </a:r>
          </a:p>
          <a:p>
            <a:pPr>
              <a:buFont typeface="Arial" panose="020B0604020202020204" pitchFamily="34" charset="0"/>
              <a:buChar char="•"/>
            </a:pPr>
            <a:r>
              <a:rPr lang="en-US" sz="2000" dirty="0"/>
              <a:t>Dataset contains columns:</a:t>
            </a:r>
          </a:p>
          <a:p>
            <a:pPr>
              <a:buFont typeface="Wingdings" panose="05000000000000000000" pitchFamily="2" charset="2"/>
              <a:buChar char="n"/>
            </a:pPr>
            <a:r>
              <a:rPr lang="en-US" sz="2000" dirty="0"/>
              <a:t>Title: which is headline or topic of the news.</a:t>
            </a:r>
          </a:p>
          <a:p>
            <a:pPr>
              <a:buFont typeface="Wingdings" panose="05000000000000000000" pitchFamily="2" charset="2"/>
              <a:buChar char="n"/>
            </a:pPr>
            <a:r>
              <a:rPr lang="en-US" sz="2000" dirty="0"/>
              <a:t>Text : Detailed content of the news.</a:t>
            </a:r>
          </a:p>
          <a:p>
            <a:pPr>
              <a:buFont typeface="Wingdings" panose="05000000000000000000" pitchFamily="2" charset="2"/>
              <a:buChar char="n"/>
            </a:pPr>
            <a:r>
              <a:rPr lang="en-US" sz="2000" dirty="0"/>
              <a:t>Subject: Categorization of news(e.g., world news, politics</a:t>
            </a:r>
          </a:p>
          <a:p>
            <a:pPr>
              <a:buFont typeface="Wingdings" panose="05000000000000000000" pitchFamily="2" charset="2"/>
              <a:buChar char="n"/>
            </a:pPr>
            <a:r>
              <a:rPr lang="en-US" sz="2000" dirty="0"/>
              <a:t>TF: binary indicator of real or fake news. </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562694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5722</TotalTime>
  <Words>939</Words>
  <Application>Microsoft Office PowerPoint</Application>
  <PresentationFormat>On-screen Show (4:3)</PresentationFormat>
  <Paragraphs>97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Constantia</vt:lpstr>
      <vt:lpstr>Freestyle Script</vt:lpstr>
      <vt:lpstr>Wingdings</vt:lpstr>
      <vt:lpstr>Wingdings 2</vt:lpstr>
      <vt:lpstr>Flow</vt:lpstr>
      <vt:lpstr>REAL OR FAKE NEWS  ANALYSIS</vt:lpstr>
      <vt:lpstr>P - 306 REAL OR FAKE NEWS ANALYSIS GROUP 2</vt:lpstr>
      <vt:lpstr>CONTENT</vt:lpstr>
      <vt:lpstr>Introduction </vt:lpstr>
      <vt:lpstr>Problem Definition </vt:lpstr>
      <vt:lpstr>Objective </vt:lpstr>
      <vt:lpstr>NATURAL LAGUAGE PROCESSING(NLP)</vt:lpstr>
      <vt:lpstr>WORKFLOW</vt:lpstr>
      <vt:lpstr>DATA SET</vt:lpstr>
      <vt:lpstr>TECHNIQUES</vt:lpstr>
      <vt:lpstr>ARCHITECTURE</vt:lpstr>
      <vt:lpstr>TF - IDF</vt:lpstr>
      <vt:lpstr>TF-IDF WORLDCLOUD REPRESENTATIONS</vt:lpstr>
      <vt:lpstr>WORLD CLOUD FOR TRIGRAMS</vt:lpstr>
      <vt:lpstr>BUILDING A MODEL WITH TF-IDF</vt:lpstr>
      <vt:lpstr>Logistic Regression</vt:lpstr>
      <vt:lpstr>CONFUSION MATRIX</vt:lpstr>
      <vt:lpstr>XGBoost Classifier</vt:lpstr>
      <vt:lpstr>RANDOM FOREST CLASSIFIER</vt:lpstr>
      <vt:lpstr>CHECKING BIAS VARIANCE TRADEOFF</vt:lpstr>
      <vt:lpstr>High scores in training and cross – validation signal an excellent fit. This means our model has low bias and low variance, making it a strong match for handling data effectively.</vt:lpstr>
      <vt:lpstr>PREDICTING REAL OR FAKE NEWS</vt:lpstr>
      <vt:lpstr>DEPLOYMENT</vt:lpstr>
      <vt:lpstr>RESULT</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panjwani</dc:creator>
  <cp:lastModifiedBy>SANJU</cp:lastModifiedBy>
  <cp:revision>336</cp:revision>
  <dcterms:created xsi:type="dcterms:W3CDTF">2011-04-06T15:22:37Z</dcterms:created>
  <dcterms:modified xsi:type="dcterms:W3CDTF">2023-11-27T06:12:08Z</dcterms:modified>
</cp:coreProperties>
</file>