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7" r:id="rId2"/>
    <p:sldId id="256" r:id="rId3"/>
    <p:sldId id="258" r:id="rId4"/>
    <p:sldId id="259" r:id="rId5"/>
    <p:sldId id="260" r:id="rId6"/>
    <p:sldId id="263" r:id="rId7"/>
    <p:sldId id="262"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i Kaze" initials="KK" lastIdx="1" clrIdx="0">
    <p:extLst>
      <p:ext uri="{19B8F6BF-5375-455C-9EA6-DF929625EA0E}">
        <p15:presenceInfo xmlns:p15="http://schemas.microsoft.com/office/powerpoint/2012/main" userId="271ef57caae249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7F5D5A-81F2-40E2-A6FE-4CD52F577EC3}">
  <a:tblStyle styleId="{FC7F5D5A-81F2-40E2-A6FE-4CD52F577E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e076f1e9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e076f1e9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naive-bayes-classifi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dc.gov/heartdisease/fact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cdc.gov/heartdisease/facts.htm" TargetMode="External"/><Relationship Id="rId2" Type="http://schemas.openxmlformats.org/officeDocument/2006/relationships/hyperlink" Target="https://www.geeksforgeeks.org/naive-bayes-classifi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4715-95B5-8369-AE60-CDBE26648C3C}"/>
              </a:ext>
            </a:extLst>
          </p:cNvPr>
          <p:cNvSpPr>
            <a:spLocks noGrp="1"/>
          </p:cNvSpPr>
          <p:nvPr>
            <p:ph type="title"/>
          </p:nvPr>
        </p:nvSpPr>
        <p:spPr>
          <a:xfrm>
            <a:off x="311700" y="1106125"/>
            <a:ext cx="8520600" cy="1963500"/>
          </a:xfrm>
        </p:spPr>
        <p:txBody>
          <a:bodyPr wrap="square" anchor="b">
            <a:normAutofit/>
          </a:bodyPr>
          <a:lstStyle/>
          <a:p>
            <a:pPr>
              <a:lnSpc>
                <a:spcPct val="90000"/>
              </a:lnSpc>
            </a:pPr>
            <a:r>
              <a:rPr lang="en-US" sz="4800" dirty="0">
                <a:latin typeface="+mj-lt"/>
                <a:cs typeface="Times New Roman" panose="02020603050405020304" pitchFamily="18" charset="0"/>
              </a:rPr>
              <a:t>Heart Failure Prediction</a:t>
            </a:r>
          </a:p>
        </p:txBody>
      </p:sp>
      <p:sp>
        <p:nvSpPr>
          <p:cNvPr id="3" name="Subtitle 2">
            <a:extLst>
              <a:ext uri="{FF2B5EF4-FFF2-40B4-BE49-F238E27FC236}">
                <a16:creationId xmlns:a16="http://schemas.microsoft.com/office/drawing/2014/main" id="{71369435-41A3-679C-5DC0-F3171F3658A9}"/>
              </a:ext>
            </a:extLst>
          </p:cNvPr>
          <p:cNvSpPr>
            <a:spLocks noGrp="1"/>
          </p:cNvSpPr>
          <p:nvPr>
            <p:ph type="body" idx="1"/>
          </p:nvPr>
        </p:nvSpPr>
        <p:spPr>
          <a:xfrm>
            <a:off x="311700" y="3152225"/>
            <a:ext cx="8520600" cy="1300800"/>
          </a:xfrm>
        </p:spPr>
        <p:txBody>
          <a:bodyPr wrap="square" anchor="t">
            <a:normAutofit/>
          </a:bodyPr>
          <a:lstStyle/>
          <a:p>
            <a:pPr marL="114300" indent="0">
              <a:spcAft>
                <a:spcPts val="600"/>
              </a:spcAft>
              <a:buNone/>
            </a:pPr>
            <a:r>
              <a:rPr lang="en-US" dirty="0"/>
              <a:t>-</a:t>
            </a:r>
            <a:r>
              <a:rPr lang="en-US" sz="3200" dirty="0">
                <a:latin typeface="+mn-lt"/>
                <a:cs typeface="Arial" panose="020B0604020202020204" pitchFamily="34" charset="0"/>
              </a:rPr>
              <a:t>Group 12</a:t>
            </a:r>
          </a:p>
        </p:txBody>
      </p:sp>
    </p:spTree>
    <p:extLst>
      <p:ext uri="{BB962C8B-B14F-4D97-AF65-F5344CB8AC3E}">
        <p14:creationId xmlns:p14="http://schemas.microsoft.com/office/powerpoint/2010/main" val="264411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Shape 53"/>
        <p:cNvGrpSpPr/>
        <p:nvPr/>
      </p:nvGrpSpPr>
      <p:grpSpPr>
        <a:xfrm>
          <a:off x="0" y="0"/>
          <a:ext cx="0" cy="0"/>
          <a:chOff x="0" y="0"/>
          <a:chExt cx="0" cy="0"/>
        </a:xfrm>
      </p:grpSpPr>
      <p:graphicFrame>
        <p:nvGraphicFramePr>
          <p:cNvPr id="54" name="Google Shape;54;p13"/>
          <p:cNvGraphicFramePr/>
          <p:nvPr>
            <p:extLst>
              <p:ext uri="{D42A27DB-BD31-4B8C-83A1-F6EECF244321}">
                <p14:modId xmlns:p14="http://schemas.microsoft.com/office/powerpoint/2010/main" val="3017953529"/>
              </p:ext>
            </p:extLst>
          </p:nvPr>
        </p:nvGraphicFramePr>
        <p:xfrm>
          <a:off x="195475" y="47256"/>
          <a:ext cx="8753050" cy="4713708"/>
        </p:xfrm>
        <a:graphic>
          <a:graphicData uri="http://schemas.openxmlformats.org/drawingml/2006/table">
            <a:tbl>
              <a:tblPr>
                <a:noFill/>
                <a:tableStyleId>{FC7F5D5A-81F2-40E2-A6FE-4CD52F577EC3}</a:tableStyleId>
              </a:tblPr>
              <a:tblGrid>
                <a:gridCol w="4376525">
                  <a:extLst>
                    <a:ext uri="{9D8B030D-6E8A-4147-A177-3AD203B41FA5}">
                      <a16:colId xmlns:a16="http://schemas.microsoft.com/office/drawing/2014/main" val="20000"/>
                    </a:ext>
                  </a:extLst>
                </a:gridCol>
                <a:gridCol w="4376525">
                  <a:extLst>
                    <a:ext uri="{9D8B030D-6E8A-4147-A177-3AD203B41FA5}">
                      <a16:colId xmlns:a16="http://schemas.microsoft.com/office/drawing/2014/main" val="20001"/>
                    </a:ext>
                  </a:extLst>
                </a:gridCol>
              </a:tblGrid>
              <a:tr h="553278">
                <a:tc>
                  <a:txBody>
                    <a:bodyPr/>
                    <a:lstStyle/>
                    <a:p>
                      <a:pPr marL="0" lvl="0" indent="0" algn="l" rtl="0">
                        <a:spcBef>
                          <a:spcPts val="0"/>
                        </a:spcBef>
                        <a:spcAft>
                          <a:spcPts val="0"/>
                        </a:spcAft>
                        <a:buNone/>
                      </a:pPr>
                      <a:r>
                        <a:rPr lang="en-GB" sz="1200" b="1" dirty="0"/>
                        <a:t>Project name: </a:t>
                      </a:r>
                      <a:r>
                        <a:rPr lang="en-GB" sz="1100" b="0" dirty="0"/>
                        <a:t>Heart Failure Prediction</a:t>
                      </a:r>
                      <a:endParaRPr sz="1100" dirty="0"/>
                    </a:p>
                  </a:txBody>
                  <a:tcPr marL="91425" marR="91425" marT="91425" marB="91425"/>
                </a:tc>
                <a:tc>
                  <a:txBody>
                    <a:bodyPr/>
                    <a:lstStyle/>
                    <a:p>
                      <a:pPr marL="0" lvl="0" indent="0" algn="l" rtl="0">
                        <a:spcBef>
                          <a:spcPts val="0"/>
                        </a:spcBef>
                        <a:spcAft>
                          <a:spcPts val="0"/>
                        </a:spcAft>
                        <a:buNone/>
                      </a:pPr>
                      <a:r>
                        <a:rPr lang="en-GB" sz="1200" b="1" dirty="0"/>
                        <a:t>Project leader: </a:t>
                      </a:r>
                      <a:r>
                        <a:rPr lang="en-GB" sz="1200" b="0" dirty="0" err="1"/>
                        <a:t>Bhupathiraju</a:t>
                      </a:r>
                      <a:r>
                        <a:rPr lang="en-GB" sz="1200" b="0" dirty="0"/>
                        <a:t> Haripriya</a:t>
                      </a:r>
                      <a:endParaRPr sz="1200" b="0" dirty="0"/>
                    </a:p>
                  </a:txBody>
                  <a:tcPr marL="91425" marR="91425" marT="91425" marB="91425"/>
                </a:tc>
                <a:extLst>
                  <a:ext uri="{0D108BD9-81ED-4DB2-BD59-A6C34878D82A}">
                    <a16:rowId xmlns:a16="http://schemas.microsoft.com/office/drawing/2014/main" val="10000"/>
                  </a:ext>
                </a:extLst>
              </a:tr>
              <a:tr h="997653">
                <a:tc>
                  <a:txBody>
                    <a:bodyPr/>
                    <a:lstStyle/>
                    <a:p>
                      <a:pPr marL="0" lvl="0" indent="0" algn="l" rtl="0">
                        <a:spcBef>
                          <a:spcPts val="0"/>
                        </a:spcBef>
                        <a:spcAft>
                          <a:spcPts val="0"/>
                        </a:spcAft>
                        <a:buNone/>
                      </a:pPr>
                      <a:r>
                        <a:rPr lang="en-GB" sz="1200" b="1" dirty="0"/>
                        <a:t>Problem statement:</a:t>
                      </a:r>
                      <a:r>
                        <a:rPr lang="en-US" sz="1100" b="0" dirty="0"/>
                        <a:t>Regardless of age, heart attacks are a prevalent ailment that many people today experience. Heart failure is caused by a number of factors, including smoking, drinking, and a patient's prior medical history, including blood pressure, sugar levels, and cholesterol. This highlights the need of early heart disease detection. We will therefore use Naive Bayes to predict, using these various characteristics, the likelihood that a person would get heart disease.</a:t>
                      </a:r>
                      <a:endParaRPr lang="en-GB" sz="1100" b="0" i="0" u="none" strike="noStrike" noProof="0" dirty="0">
                        <a:latin typeface="Arial"/>
                      </a:endParaRPr>
                    </a:p>
                  </a:txBody>
                  <a:tcPr marL="91425" marR="91425" marT="91425" marB="91425"/>
                </a:tc>
                <a:tc>
                  <a:txBody>
                    <a:bodyPr/>
                    <a:lstStyle/>
                    <a:p>
                      <a:pPr marL="0" lvl="0" indent="0" algn="l" rtl="0">
                        <a:spcBef>
                          <a:spcPts val="0"/>
                        </a:spcBef>
                        <a:spcAft>
                          <a:spcPts val="0"/>
                        </a:spcAft>
                        <a:buNone/>
                      </a:pPr>
                      <a:r>
                        <a:rPr lang="en-GB" sz="1200" b="1" dirty="0"/>
                        <a:t>Project goal: </a:t>
                      </a:r>
                      <a:r>
                        <a:rPr lang="en-GB" sz="1100" b="0" dirty="0"/>
                        <a:t>Goal is to build a machine learning model that classifies weather a person suffers from heart failure or not using the various given input attributes</a:t>
                      </a:r>
                      <a:endParaRPr sz="1100" dirty="0"/>
                    </a:p>
                  </a:txBody>
                  <a:tcPr marL="91425" marR="91425" marT="91425" marB="91425"/>
                </a:tc>
                <a:extLst>
                  <a:ext uri="{0D108BD9-81ED-4DB2-BD59-A6C34878D82A}">
                    <a16:rowId xmlns:a16="http://schemas.microsoft.com/office/drawing/2014/main" val="10001"/>
                  </a:ext>
                </a:extLst>
              </a:tr>
              <a:tr h="0">
                <a:tc>
                  <a:txBody>
                    <a:bodyPr/>
                    <a:lstStyle/>
                    <a:p>
                      <a:r>
                        <a:rPr lang="en-GB" sz="1200" b="1" i="0" u="none" strike="noStrike" noProof="0" dirty="0">
                          <a:latin typeface="Arial"/>
                        </a:rPr>
                        <a:t>Project scope:</a:t>
                      </a:r>
                    </a:p>
                    <a:p>
                      <a:r>
                        <a:rPr lang="en-US" sz="1100" b="0" i="0" u="none" strike="noStrike" cap="none" dirty="0">
                          <a:solidFill>
                            <a:srgbClr val="000000"/>
                          </a:solidFill>
                          <a:effectLst/>
                          <a:latin typeface="Arial"/>
                          <a:ea typeface="Arial"/>
                          <a:cs typeface="Arial"/>
                          <a:sym typeface="Arial"/>
                        </a:rPr>
                        <a:t>The classification model we'll be using naive bayes that makes use of the Bayes theorem.</a:t>
                      </a:r>
                    </a:p>
                    <a:p>
                      <a:r>
                        <a:rPr lang="en-US" sz="1100" b="0" i="0" u="none" strike="noStrike" cap="none" dirty="0">
                          <a:solidFill>
                            <a:srgbClr val="000000"/>
                          </a:solidFill>
                          <a:effectLst/>
                          <a:latin typeface="Arial"/>
                          <a:ea typeface="Arial"/>
                          <a:cs typeface="Arial"/>
                          <a:sym typeface="Arial"/>
                        </a:rPr>
                        <a:t>With the use of this machine learning algorithm, individuals can</a:t>
                      </a:r>
                    </a:p>
                    <a:p>
                      <a:r>
                        <a:rPr lang="en-US" sz="1100" b="0" i="0" u="none" strike="noStrike" cap="none" dirty="0">
                          <a:solidFill>
                            <a:srgbClr val="000000"/>
                          </a:solidFill>
                          <a:effectLst/>
                          <a:latin typeface="Arial"/>
                          <a:ea typeface="Arial"/>
                          <a:cs typeface="Arial"/>
                          <a:sym typeface="Arial"/>
                        </a:rPr>
                        <a:t> estimate their risk of developing heart failure.</a:t>
                      </a:r>
                    </a:p>
                    <a:p>
                      <a:pPr marL="0" lvl="0" indent="0" algn="l" rtl="0">
                        <a:spcBef>
                          <a:spcPts val="0"/>
                        </a:spcBef>
                        <a:spcAft>
                          <a:spcPts val="0"/>
                        </a:spcAft>
                        <a:buNone/>
                      </a:pPr>
                      <a:r>
                        <a:rPr lang="en-GB" sz="1300" b="0" i="0" u="none" strike="noStrike" noProof="0" dirty="0">
                          <a:latin typeface="Arial"/>
                        </a:rPr>
                        <a:t>.</a:t>
                      </a:r>
                    </a:p>
                  </a:txBody>
                  <a:tcPr marL="91425" marR="91425" marT="91425" marB="91425"/>
                </a:tc>
                <a:tc>
                  <a:txBody>
                    <a:bodyPr/>
                    <a:lstStyle/>
                    <a:p>
                      <a:pPr marL="0" lvl="0" indent="0" algn="l" rtl="0">
                        <a:spcBef>
                          <a:spcPts val="0"/>
                        </a:spcBef>
                        <a:spcAft>
                          <a:spcPts val="0"/>
                        </a:spcAft>
                        <a:buNone/>
                      </a:pPr>
                      <a:r>
                        <a:rPr lang="en-GB" sz="1200" b="1" dirty="0"/>
                        <a:t>Benefits:</a:t>
                      </a:r>
                    </a:p>
                    <a:p>
                      <a:pPr marL="228600" lvl="0" indent="-228600" algn="l" rtl="0">
                        <a:spcBef>
                          <a:spcPts val="0"/>
                        </a:spcBef>
                        <a:spcAft>
                          <a:spcPts val="0"/>
                        </a:spcAft>
                        <a:buAutoNum type="arabicPeriod"/>
                      </a:pPr>
                      <a:r>
                        <a:rPr lang="en-US" sz="1100" dirty="0"/>
                        <a:t>Early heart disease identification can save lives.</a:t>
                      </a:r>
                    </a:p>
                    <a:p>
                      <a:pPr marL="228600" lvl="0" indent="-228600" algn="l" rtl="0">
                        <a:spcBef>
                          <a:spcPts val="0"/>
                        </a:spcBef>
                        <a:spcAft>
                          <a:spcPts val="0"/>
                        </a:spcAft>
                        <a:buAutoNum type="arabicPeriod"/>
                      </a:pPr>
                      <a:r>
                        <a:rPr lang="en-US" sz="1100" dirty="0"/>
                        <a:t>increasing awareness of a healthy lifestyle by displaying data analysis</a:t>
                      </a:r>
                    </a:p>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1339627">
                <a:tc>
                  <a:txBody>
                    <a:bodyPr/>
                    <a:lstStyle/>
                    <a:p>
                      <a:pPr marL="0" lvl="0" indent="0" algn="l" rtl="0">
                        <a:spcBef>
                          <a:spcPts val="0"/>
                        </a:spcBef>
                        <a:spcAft>
                          <a:spcPts val="0"/>
                        </a:spcAft>
                        <a:buNone/>
                      </a:pPr>
                      <a:r>
                        <a:rPr lang="en-GB" sz="1200" b="1" dirty="0"/>
                        <a:t>Team members</a:t>
                      </a:r>
                      <a:r>
                        <a:rPr lang="en-GB" sz="1200" b="1"/>
                        <a:t>: Group-12</a:t>
                      </a:r>
                      <a:endParaRPr lang="en-GB" sz="1200" b="1" dirty="0"/>
                    </a:p>
                    <a:p>
                      <a:pPr marL="0" lvl="0" indent="0" algn="l" rtl="0">
                        <a:spcBef>
                          <a:spcPts val="0"/>
                        </a:spcBef>
                        <a:spcAft>
                          <a:spcPts val="0"/>
                        </a:spcAft>
                        <a:buNone/>
                      </a:pPr>
                      <a:r>
                        <a:rPr lang="en-US" sz="1100" b="0" dirty="0"/>
                        <a:t>Siddharth </a:t>
                      </a:r>
                      <a:r>
                        <a:rPr lang="en-US" sz="1100" b="0" dirty="0" err="1"/>
                        <a:t>Gomatam</a:t>
                      </a:r>
                      <a:r>
                        <a:rPr lang="en-US" sz="1100" b="0" dirty="0"/>
                        <a:t> Srinivasan  -1002069471</a:t>
                      </a:r>
                    </a:p>
                    <a:p>
                      <a:pPr marL="0" lvl="0" indent="0" algn="l" rtl="0">
                        <a:spcBef>
                          <a:spcPts val="0"/>
                        </a:spcBef>
                        <a:spcAft>
                          <a:spcPts val="0"/>
                        </a:spcAft>
                        <a:buNone/>
                      </a:pPr>
                      <a:r>
                        <a:rPr lang="en-US" sz="1100" b="0" dirty="0"/>
                        <a:t>Nadella </a:t>
                      </a:r>
                      <a:r>
                        <a:rPr lang="en-US" sz="1100" b="0" dirty="0" err="1"/>
                        <a:t>kailash</a:t>
                      </a:r>
                      <a:r>
                        <a:rPr lang="en-US" sz="1100" b="0" dirty="0"/>
                        <a:t>                            -1002065981</a:t>
                      </a:r>
                    </a:p>
                    <a:p>
                      <a:pPr marL="0" lvl="0" indent="0" algn="l" rtl="0">
                        <a:spcBef>
                          <a:spcPts val="0"/>
                        </a:spcBef>
                        <a:spcAft>
                          <a:spcPts val="0"/>
                        </a:spcAft>
                        <a:buNone/>
                      </a:pPr>
                      <a:r>
                        <a:rPr lang="en-US" sz="1100" b="0" dirty="0"/>
                        <a:t>Vamsi </a:t>
                      </a:r>
                      <a:r>
                        <a:rPr lang="en-US" sz="1100" b="0" dirty="0" err="1"/>
                        <a:t>krishna</a:t>
                      </a:r>
                      <a:r>
                        <a:rPr lang="en-US" sz="1100" b="0" dirty="0"/>
                        <a:t> </a:t>
                      </a:r>
                      <a:r>
                        <a:rPr lang="en-US" sz="1100" b="0" dirty="0" err="1"/>
                        <a:t>reddy</a:t>
                      </a:r>
                      <a:r>
                        <a:rPr lang="en-US" sz="1100" b="0" dirty="0"/>
                        <a:t>                    -1002074642</a:t>
                      </a:r>
                    </a:p>
                    <a:p>
                      <a:pPr marL="0" lvl="0" indent="0" algn="l" rtl="0">
                        <a:spcBef>
                          <a:spcPts val="0"/>
                        </a:spcBef>
                        <a:spcAft>
                          <a:spcPts val="0"/>
                        </a:spcAft>
                        <a:buNone/>
                      </a:pPr>
                      <a:r>
                        <a:rPr lang="en-US" sz="1100" b="0" dirty="0"/>
                        <a:t>Pavan Sai </a:t>
                      </a:r>
                      <a:r>
                        <a:rPr lang="en-US" sz="1100" b="0" dirty="0" err="1"/>
                        <a:t>Akula</a:t>
                      </a:r>
                      <a:r>
                        <a:rPr lang="en-US" sz="1100" b="0" dirty="0"/>
                        <a:t>                          -1002082165</a:t>
                      </a:r>
                    </a:p>
                    <a:p>
                      <a:pPr marL="0" lvl="0" indent="0" algn="l" rtl="0">
                        <a:spcBef>
                          <a:spcPts val="0"/>
                        </a:spcBef>
                        <a:spcAft>
                          <a:spcPts val="0"/>
                        </a:spcAft>
                        <a:buNone/>
                      </a:pPr>
                      <a:r>
                        <a:rPr lang="en-US" sz="1100" b="0" dirty="0"/>
                        <a:t>Haripriya </a:t>
                      </a:r>
                      <a:r>
                        <a:rPr lang="en-US" sz="1100" b="0" dirty="0" err="1"/>
                        <a:t>Bhupathiraju</a:t>
                      </a:r>
                      <a:r>
                        <a:rPr lang="en-US" sz="1100" b="0" dirty="0"/>
                        <a:t>                 -1002075931</a:t>
                      </a:r>
                      <a:endParaRPr sz="1100" b="0" dirty="0"/>
                    </a:p>
                  </a:txBody>
                  <a:tcPr marL="91425" marR="91425" marT="91425" marB="91425"/>
                </a:tc>
                <a:tc>
                  <a:txBody>
                    <a:bodyPr/>
                    <a:lstStyle/>
                    <a:p>
                      <a:pPr marL="132715" marR="139700">
                        <a:lnSpc>
                          <a:spcPct val="100000"/>
                        </a:lnSpc>
                      </a:pPr>
                      <a:r>
                        <a:rPr lang="en-GB" sz="1200" b="1" dirty="0"/>
                        <a:t>Reference:</a:t>
                      </a:r>
                    </a:p>
                    <a:p>
                      <a:pPr marL="132715" marR="139700">
                        <a:lnSpc>
                          <a:spcPct val="100000"/>
                        </a:lnSpc>
                      </a:pPr>
                      <a:r>
                        <a:rPr lang="en-US" sz="1100" u="sng" spc="-5" dirty="0">
                          <a:solidFill>
                            <a:srgbClr val="0462C1"/>
                          </a:solidFill>
                          <a:uFill>
                            <a:solidFill>
                              <a:srgbClr val="0462C1"/>
                            </a:solidFill>
                          </a:uFill>
                          <a:latin typeface="Carlito"/>
                          <a:cs typeface="Carlito"/>
                          <a:hlinkClick r:id="rId3"/>
                        </a:rPr>
                        <a:t>https://www.geeksforgeeks.org/naive-bayes-classifiers/ </a:t>
                      </a:r>
                      <a:r>
                        <a:rPr lang="en-US" sz="1100" spc="-5" dirty="0">
                          <a:solidFill>
                            <a:srgbClr val="0462C1"/>
                          </a:solidFill>
                          <a:latin typeface="Carlito"/>
                          <a:cs typeface="Carlito"/>
                        </a:rPr>
                        <a:t> </a:t>
                      </a:r>
                      <a:r>
                        <a:rPr lang="en-US" sz="1100" u="sng" spc="-5" dirty="0">
                          <a:solidFill>
                            <a:srgbClr val="0462C1"/>
                          </a:solidFill>
                          <a:uFill>
                            <a:solidFill>
                              <a:srgbClr val="0462C1"/>
                            </a:solidFill>
                          </a:uFill>
                          <a:latin typeface="Carlito"/>
                          <a:cs typeface="Carlito"/>
                          <a:hlinkClick r:id="rId3"/>
                        </a:rPr>
                        <a:t>https://www.kaggle.com/andrewmvd/heart-failure- </a:t>
                      </a:r>
                      <a:r>
                        <a:rPr lang="en-US" sz="1100" spc="-5" dirty="0">
                          <a:solidFill>
                            <a:srgbClr val="0462C1"/>
                          </a:solidFill>
                          <a:latin typeface="Carlito"/>
                          <a:cs typeface="Carlito"/>
                          <a:hlinkClick r:id="rId3"/>
                        </a:rPr>
                        <a:t> </a:t>
                      </a:r>
                      <a:r>
                        <a:rPr lang="en-US" sz="1100" u="sng" spc="-5" dirty="0">
                          <a:solidFill>
                            <a:srgbClr val="0462C1"/>
                          </a:solidFill>
                          <a:uFill>
                            <a:solidFill>
                              <a:srgbClr val="0462C1"/>
                            </a:solidFill>
                          </a:uFill>
                          <a:latin typeface="Carlito"/>
                          <a:cs typeface="Carlito"/>
                          <a:hlinkClick r:id="rId3"/>
                        </a:rPr>
                        <a:t>clinical-</a:t>
                      </a:r>
                      <a:r>
                        <a:rPr lang="en-US" sz="1100" u="sng" spc="-5" dirty="0" err="1">
                          <a:solidFill>
                            <a:srgbClr val="0462C1"/>
                          </a:solidFill>
                          <a:uFill>
                            <a:solidFill>
                              <a:srgbClr val="0462C1"/>
                            </a:solidFill>
                          </a:uFill>
                          <a:latin typeface="Carlito"/>
                          <a:cs typeface="Carlito"/>
                          <a:hlinkClick r:id="rId3"/>
                        </a:rPr>
                        <a:t>datahttps</a:t>
                      </a:r>
                      <a:r>
                        <a:rPr lang="en-US" sz="1100" u="sng" spc="-5" dirty="0">
                          <a:solidFill>
                            <a:srgbClr val="0462C1"/>
                          </a:solidFill>
                          <a:uFill>
                            <a:solidFill>
                              <a:srgbClr val="0462C1"/>
                            </a:solidFill>
                          </a:uFill>
                          <a:latin typeface="Carlito"/>
                          <a:cs typeface="Carlito"/>
                          <a:hlinkClick r:id="rId3"/>
                        </a:rPr>
                        <a:t>://doi.org/10.1186/s12911-020-1023-5 </a:t>
                      </a:r>
                      <a:r>
                        <a:rPr lang="en-US" sz="1100" spc="-5" dirty="0">
                          <a:solidFill>
                            <a:srgbClr val="0462C1"/>
                          </a:solidFill>
                          <a:latin typeface="Carlito"/>
                          <a:cs typeface="Carlito"/>
                        </a:rPr>
                        <a:t> </a:t>
                      </a:r>
                      <a:r>
                        <a:rPr lang="en-US" sz="1100" u="sng" spc="-5" dirty="0">
                          <a:solidFill>
                            <a:srgbClr val="0462C1"/>
                          </a:solidFill>
                          <a:uFill>
                            <a:solidFill>
                              <a:srgbClr val="0462C1"/>
                            </a:solidFill>
                          </a:uFill>
                          <a:latin typeface="Carlito"/>
                          <a:cs typeface="Carlito"/>
                          <a:hlinkClick r:id="rId3"/>
                        </a:rPr>
                        <a:t>https://www.geeksforgeeks.org/naive-bayes-classifiers/ </a:t>
                      </a:r>
                      <a:r>
                        <a:rPr lang="en-US" sz="1100" spc="-5" dirty="0">
                          <a:solidFill>
                            <a:srgbClr val="0462C1"/>
                          </a:solidFill>
                          <a:latin typeface="Carlito"/>
                          <a:cs typeface="Carlito"/>
                        </a:rPr>
                        <a:t> </a:t>
                      </a:r>
                      <a:r>
                        <a:rPr lang="en-US" sz="1100" u="sng" spc="-5" dirty="0">
                          <a:solidFill>
                            <a:srgbClr val="0462C1"/>
                          </a:solidFill>
                          <a:uFill>
                            <a:solidFill>
                              <a:srgbClr val="0462C1"/>
                            </a:solidFill>
                          </a:uFill>
                          <a:latin typeface="Carlito"/>
                          <a:cs typeface="Carlito"/>
                          <a:hlinkClick r:id="rId4"/>
                        </a:rPr>
                        <a:t>https://www.cdc.gov/heartdisease/facts.htm</a:t>
                      </a:r>
                      <a:endParaRPr lang="en-US" sz="1100" dirty="0">
                        <a:latin typeface="Carlito"/>
                        <a:cs typeface="Carlito"/>
                      </a:endParaRPr>
                    </a:p>
                    <a:p>
                      <a:pPr marL="132715" marR="139700">
                        <a:lnSpc>
                          <a:spcPct val="100000"/>
                        </a:lnSpc>
                      </a:pPr>
                      <a:endParaRPr lang="en-GB" sz="1200" b="1"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9BAD-5DBA-FC0B-3DE7-6F44AC1451A0}"/>
              </a:ext>
            </a:extLst>
          </p:cNvPr>
          <p:cNvSpPr>
            <a:spLocks noGrp="1"/>
          </p:cNvSpPr>
          <p:nvPr>
            <p:ph type="title"/>
          </p:nvPr>
        </p:nvSpPr>
        <p:spPr>
          <a:xfrm>
            <a:off x="311700" y="445025"/>
            <a:ext cx="8520600" cy="572700"/>
          </a:xfrm>
        </p:spPr>
        <p:txBody>
          <a:bodyPr wrap="square" anchor="t">
            <a:normAutofit/>
          </a:bodyPr>
          <a:lstStyle/>
          <a:p>
            <a:pPr>
              <a:lnSpc>
                <a:spcPct val="90000"/>
              </a:lnSpc>
            </a:pPr>
            <a:r>
              <a:rPr lang="en-US" dirty="0"/>
              <a:t>MODEL SELECTION-</a:t>
            </a:r>
          </a:p>
        </p:txBody>
      </p:sp>
      <p:sp>
        <p:nvSpPr>
          <p:cNvPr id="3" name="Text Placeholder 2">
            <a:extLst>
              <a:ext uri="{FF2B5EF4-FFF2-40B4-BE49-F238E27FC236}">
                <a16:creationId xmlns:a16="http://schemas.microsoft.com/office/drawing/2014/main" id="{67913136-8827-09EF-89D9-D6636015A179}"/>
              </a:ext>
            </a:extLst>
          </p:cNvPr>
          <p:cNvSpPr>
            <a:spLocks noGrp="1"/>
          </p:cNvSpPr>
          <p:nvPr>
            <p:ph type="body" idx="1"/>
          </p:nvPr>
        </p:nvSpPr>
        <p:spPr>
          <a:xfrm>
            <a:off x="311700" y="1152475"/>
            <a:ext cx="8520600" cy="3416400"/>
          </a:xfrm>
        </p:spPr>
        <p:txBody>
          <a:bodyPr wrap="square" anchor="t">
            <a:normAutofit/>
          </a:bodyPr>
          <a:lstStyle/>
          <a:p>
            <a:pPr>
              <a:lnSpc>
                <a:spcPct val="105000"/>
              </a:lnSpc>
              <a:spcAft>
                <a:spcPts val="600"/>
              </a:spcAft>
            </a:pPr>
            <a:r>
              <a:rPr lang="en-US" dirty="0">
                <a:solidFill>
                  <a:schemeClr val="tx1"/>
                </a:solidFill>
                <a:effectLst/>
              </a:rPr>
              <a:t>Heart failure is caused by a number of factors, including smoking, drinking, and the patient's prior medical history, including blood pressure, sugar levels, and cholesterol. This underlines the significance of early detection of heart illness.</a:t>
            </a:r>
          </a:p>
          <a:p>
            <a:pPr>
              <a:lnSpc>
                <a:spcPct val="105000"/>
              </a:lnSpc>
              <a:spcAft>
                <a:spcPts val="600"/>
              </a:spcAft>
            </a:pPr>
            <a:r>
              <a:rPr lang="en-US" dirty="0">
                <a:solidFill>
                  <a:schemeClr val="tx1"/>
                </a:solidFill>
                <a:effectLst/>
              </a:rPr>
              <a:t>Construction of a Naive Bayes model is the primary objective of the proposed study. Regardless of age or gender, we will predict whether a person will develop heart disease based on a number of factors.</a:t>
            </a:r>
          </a:p>
          <a:p>
            <a:pPr>
              <a:lnSpc>
                <a:spcPct val="105000"/>
              </a:lnSpc>
              <a:spcAft>
                <a:spcPts val="600"/>
              </a:spcAft>
            </a:pPr>
            <a:r>
              <a:rPr lang="en-US" dirty="0">
                <a:solidFill>
                  <a:schemeClr val="tx1"/>
                </a:solidFill>
              </a:rPr>
              <a:t>We collected the data set from Kaggle.</a:t>
            </a:r>
            <a:endParaRPr lang="en-US" dirty="0">
              <a:solidFill>
                <a:schemeClr val="tx1"/>
              </a:solidFill>
              <a:effectLst/>
            </a:endParaRPr>
          </a:p>
          <a:p>
            <a:pPr>
              <a:lnSpc>
                <a:spcPct val="105000"/>
              </a:lnSpc>
              <a:spcAft>
                <a:spcPts val="600"/>
              </a:spcAft>
            </a:pPr>
            <a:endParaRPr lang="en-US" dirty="0">
              <a:effectLst/>
            </a:endParaRPr>
          </a:p>
          <a:p>
            <a:pPr>
              <a:lnSpc>
                <a:spcPct val="105000"/>
              </a:lnSpc>
              <a:spcAft>
                <a:spcPts val="600"/>
              </a:spcAft>
            </a:pPr>
            <a:endParaRPr lang="en-US" dirty="0"/>
          </a:p>
        </p:txBody>
      </p:sp>
    </p:spTree>
    <p:extLst>
      <p:ext uri="{BB962C8B-B14F-4D97-AF65-F5344CB8AC3E}">
        <p14:creationId xmlns:p14="http://schemas.microsoft.com/office/powerpoint/2010/main" val="172309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6FA3-8333-9EE6-9F3C-A2C2F06714B9}"/>
              </a:ext>
            </a:extLst>
          </p:cNvPr>
          <p:cNvSpPr>
            <a:spLocks noGrp="1"/>
          </p:cNvSpPr>
          <p:nvPr>
            <p:ph type="title"/>
          </p:nvPr>
        </p:nvSpPr>
        <p:spPr/>
        <p:txBody>
          <a:bodyPr>
            <a:normAutofit fontScale="90000"/>
          </a:bodyPr>
          <a:lstStyle/>
          <a:p>
            <a:r>
              <a:rPr lang="en-US" dirty="0"/>
              <a:t>PREDICTIVE MODEL ANALYSIS-</a:t>
            </a:r>
          </a:p>
        </p:txBody>
      </p:sp>
      <p:pic>
        <p:nvPicPr>
          <p:cNvPr id="5" name="Picture 4">
            <a:extLst>
              <a:ext uri="{FF2B5EF4-FFF2-40B4-BE49-F238E27FC236}">
                <a16:creationId xmlns:a16="http://schemas.microsoft.com/office/drawing/2014/main" id="{6BD175D1-596E-BF78-1CC5-F5DA683FD32E}"/>
              </a:ext>
            </a:extLst>
          </p:cNvPr>
          <p:cNvPicPr>
            <a:picLocks noChangeAspect="1"/>
          </p:cNvPicPr>
          <p:nvPr/>
        </p:nvPicPr>
        <p:blipFill>
          <a:blip r:embed="rId2"/>
          <a:stretch>
            <a:fillRect/>
          </a:stretch>
        </p:blipFill>
        <p:spPr>
          <a:xfrm>
            <a:off x="639336" y="1281006"/>
            <a:ext cx="7567961" cy="3185369"/>
          </a:xfrm>
          <a:prstGeom prst="rect">
            <a:avLst/>
          </a:prstGeom>
        </p:spPr>
      </p:pic>
    </p:spTree>
    <p:extLst>
      <p:ext uri="{BB962C8B-B14F-4D97-AF65-F5344CB8AC3E}">
        <p14:creationId xmlns:p14="http://schemas.microsoft.com/office/powerpoint/2010/main" val="80903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86491-5050-FF6A-E890-921C69243CFC}"/>
              </a:ext>
            </a:extLst>
          </p:cNvPr>
          <p:cNvPicPr>
            <a:picLocks noChangeAspect="1"/>
          </p:cNvPicPr>
          <p:nvPr/>
        </p:nvPicPr>
        <p:blipFill>
          <a:blip r:embed="rId2"/>
          <a:stretch>
            <a:fillRect/>
          </a:stretch>
        </p:blipFill>
        <p:spPr>
          <a:xfrm>
            <a:off x="327102" y="1156659"/>
            <a:ext cx="8489795" cy="2572480"/>
          </a:xfrm>
          <a:prstGeom prst="rect">
            <a:avLst/>
          </a:prstGeom>
        </p:spPr>
      </p:pic>
    </p:spTree>
    <p:extLst>
      <p:ext uri="{BB962C8B-B14F-4D97-AF65-F5344CB8AC3E}">
        <p14:creationId xmlns:p14="http://schemas.microsoft.com/office/powerpoint/2010/main" val="226974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74A0-8A3B-F16B-9F39-46FAB8F3B649}"/>
              </a:ext>
            </a:extLst>
          </p:cNvPr>
          <p:cNvSpPr>
            <a:spLocks noGrp="1"/>
          </p:cNvSpPr>
          <p:nvPr>
            <p:ph type="title"/>
          </p:nvPr>
        </p:nvSpPr>
        <p:spPr/>
        <p:txBody>
          <a:bodyPr>
            <a:normAutofit fontScale="90000"/>
          </a:bodyPr>
          <a:lstStyle/>
          <a:p>
            <a:r>
              <a:rPr lang="en-US" dirty="0"/>
              <a:t>PREDICTION-</a:t>
            </a:r>
          </a:p>
        </p:txBody>
      </p:sp>
      <p:pic>
        <p:nvPicPr>
          <p:cNvPr id="3" name="Picture 2">
            <a:extLst>
              <a:ext uri="{FF2B5EF4-FFF2-40B4-BE49-F238E27FC236}">
                <a16:creationId xmlns:a16="http://schemas.microsoft.com/office/drawing/2014/main" id="{9E876B47-CB8B-194C-D204-F4CB09B690FD}"/>
              </a:ext>
            </a:extLst>
          </p:cNvPr>
          <p:cNvPicPr>
            <a:picLocks noChangeAspect="1"/>
          </p:cNvPicPr>
          <p:nvPr/>
        </p:nvPicPr>
        <p:blipFill>
          <a:blip r:embed="rId2"/>
          <a:stretch>
            <a:fillRect/>
          </a:stretch>
        </p:blipFill>
        <p:spPr>
          <a:xfrm>
            <a:off x="245325" y="1788301"/>
            <a:ext cx="8474927" cy="1566898"/>
          </a:xfrm>
          <a:prstGeom prst="rect">
            <a:avLst/>
          </a:prstGeom>
        </p:spPr>
      </p:pic>
    </p:spTree>
    <p:extLst>
      <p:ext uri="{BB962C8B-B14F-4D97-AF65-F5344CB8AC3E}">
        <p14:creationId xmlns:p14="http://schemas.microsoft.com/office/powerpoint/2010/main" val="26354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C7B5-96B1-B597-9EE1-F7C2596B7977}"/>
              </a:ext>
            </a:extLst>
          </p:cNvPr>
          <p:cNvSpPr>
            <a:spLocks noGrp="1"/>
          </p:cNvSpPr>
          <p:nvPr>
            <p:ph type="title"/>
          </p:nvPr>
        </p:nvSpPr>
        <p:spPr/>
        <p:txBody>
          <a:bodyPr>
            <a:normAutofit fontScale="90000"/>
          </a:bodyPr>
          <a:lstStyle/>
          <a:p>
            <a:r>
              <a:rPr lang="en-US" dirty="0"/>
              <a:t>Conclusion and Recommendations-</a:t>
            </a:r>
          </a:p>
        </p:txBody>
      </p:sp>
      <p:sp>
        <p:nvSpPr>
          <p:cNvPr id="3" name="Text Placeholder 2">
            <a:extLst>
              <a:ext uri="{FF2B5EF4-FFF2-40B4-BE49-F238E27FC236}">
                <a16:creationId xmlns:a16="http://schemas.microsoft.com/office/drawing/2014/main" id="{B14DF863-2C79-05F6-F378-F4935F9F3418}"/>
              </a:ext>
            </a:extLst>
          </p:cNvPr>
          <p:cNvSpPr>
            <a:spLocks noGrp="1"/>
          </p:cNvSpPr>
          <p:nvPr>
            <p:ph type="body" idx="1"/>
          </p:nvPr>
        </p:nvSpPr>
        <p:spPr/>
        <p:txBody>
          <a:bodyPr>
            <a:normAutofit fontScale="92500" lnSpcReduction="10000"/>
          </a:bodyPr>
          <a:lstStyle/>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Using the Naive Bayes model, the suggested study was able to successfully predict heart disease with a prediction percentage of 73%. When the user enters all the numbers for the factors, such as age, sex, cholesterol, chest discomfort, etc., we will design and publish a website where they can check the forecast themselves. The user will be able to determine his prediction percentage by entering these variables.</a:t>
            </a:r>
          </a:p>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https://www.geeksforgeeks.org/naive-bayes-classifiers/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https://www.kaggle.com/andrewmvd/heart-failure-  clinical-</a:t>
            </a:r>
            <a:r>
              <a:rPr lang="en-US" sz="1800"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datahttps</a:t>
            </a: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://doi.org/10.1186/s12911-020-1023-5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https://www.geeksforgeeks.org/naive-bayes-classifiers/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https://www.cdc.gov/heartdisease/facts.htm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5959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ADF2-700E-8169-A9B4-AF33D51CD746}"/>
              </a:ext>
            </a:extLst>
          </p:cNvPr>
          <p:cNvSpPr>
            <a:spLocks noGrp="1"/>
          </p:cNvSpPr>
          <p:nvPr>
            <p:ph type="title"/>
          </p:nvPr>
        </p:nvSpPr>
        <p:spPr>
          <a:xfrm>
            <a:off x="311699" y="1203308"/>
            <a:ext cx="8520600" cy="572700"/>
          </a:xfrm>
        </p:spPr>
        <p:txBody>
          <a:bodyPr>
            <a:normAutofit fontScale="90000"/>
          </a:bodyPr>
          <a:lstStyle/>
          <a:p>
            <a:pPr algn="ctr"/>
            <a:r>
              <a:rPr lang="en-US" dirty="0"/>
              <a:t>THANK YOU</a:t>
            </a:r>
          </a:p>
        </p:txBody>
      </p:sp>
      <p:sp>
        <p:nvSpPr>
          <p:cNvPr id="4" name="Text Placeholder 3">
            <a:extLst>
              <a:ext uri="{FF2B5EF4-FFF2-40B4-BE49-F238E27FC236}">
                <a16:creationId xmlns:a16="http://schemas.microsoft.com/office/drawing/2014/main" id="{D4AADA89-BFD8-627E-41F7-8BCB75BEAB63}"/>
              </a:ext>
            </a:extLst>
          </p:cNvPr>
          <p:cNvSpPr>
            <a:spLocks noGrp="1"/>
          </p:cNvSpPr>
          <p:nvPr>
            <p:ph type="body" idx="2"/>
          </p:nvPr>
        </p:nvSpPr>
        <p:spPr>
          <a:xfrm>
            <a:off x="3397406" y="2133599"/>
            <a:ext cx="5434894" cy="2435275"/>
          </a:xfrm>
        </p:spPr>
        <p:txBody>
          <a:bodyPr>
            <a:normAutofit/>
          </a:bodyPr>
          <a:lstStyle/>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Siddharth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Gomatam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Srinivasan  -1002069471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Nadella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kailash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-1002065981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Vamsi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krishna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reddy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-1002074642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Pavan Sai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Akula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-1002082165</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rPr>
              <a:t>Haripriya </a:t>
            </a:r>
            <a:r>
              <a:rPr lang="en-US" sz="1800" dirty="0" err="1">
                <a:solidFill>
                  <a:srgbClr val="000000"/>
                </a:solidFill>
                <a:effectLst/>
                <a:latin typeface="Times New Roman" panose="02020603050405020304" pitchFamily="18" charset="0"/>
                <a:ea typeface="Calibri" panose="020F0502020204030204" pitchFamily="34" charset="0"/>
              </a:rPr>
              <a:t>Bhupathiraju</a:t>
            </a:r>
            <a:r>
              <a:rPr lang="en-US" sz="1800" dirty="0">
                <a:solidFill>
                  <a:srgbClr val="000000"/>
                </a:solidFill>
                <a:effectLst/>
                <a:latin typeface="Times New Roman" panose="02020603050405020304" pitchFamily="18" charset="0"/>
                <a:ea typeface="Calibri" panose="020F0502020204030204" pitchFamily="34" charset="0"/>
              </a:rPr>
              <a:t>                 -1002075931</a:t>
            </a:r>
            <a:endParaRPr lang="en-US" dirty="0"/>
          </a:p>
        </p:txBody>
      </p:sp>
    </p:spTree>
    <p:extLst>
      <p:ext uri="{BB962C8B-B14F-4D97-AF65-F5344CB8AC3E}">
        <p14:creationId xmlns:p14="http://schemas.microsoft.com/office/powerpoint/2010/main" val="2791736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526</Words>
  <Application>Microsoft Office PowerPoint</Application>
  <PresentationFormat>On-screen Show (16:9)</PresentationFormat>
  <Paragraphs>39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Carlito</vt:lpstr>
      <vt:lpstr>Times New Roman</vt:lpstr>
      <vt:lpstr>Simple Light</vt:lpstr>
      <vt:lpstr>Heart Failure Prediction</vt:lpstr>
      <vt:lpstr>PowerPoint Presentation</vt:lpstr>
      <vt:lpstr>MODEL SELECTION-</vt:lpstr>
      <vt:lpstr>PREDICTIVE MODEL ANALYSIS-</vt:lpstr>
      <vt:lpstr>PowerPoint Presentation</vt:lpstr>
      <vt:lpstr>PREDICTION-</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Muralidhar</dc:creator>
  <cp:lastModifiedBy>Haripriya Varma</cp:lastModifiedBy>
  <cp:revision>130</cp:revision>
  <dcterms:modified xsi:type="dcterms:W3CDTF">2022-12-01T20:11:48Z</dcterms:modified>
</cp:coreProperties>
</file>