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57" r:id="rId4"/>
    <p:sldId id="258" r:id="rId5"/>
    <p:sldId id="259" r:id="rId6"/>
    <p:sldId id="260" r:id="rId7"/>
  </p:sldIdLst>
  <p:sldSz cx="18288000" cy="10287000"/>
  <p:notesSz cx="6858000" cy="9144000"/>
  <p:embeddedFontLst>
    <p:embeddedFont>
      <p:font typeface="Canva Sans" panose="020B0604020202020204" charset="0"/>
      <p:regular r:id="rId9"/>
    </p:embeddedFont>
    <p:embeddedFont>
      <p:font typeface="Canva Sans Bold" panose="020B0604020202020204" charset="0"/>
      <p:regular r:id="rId10"/>
    </p:embeddedFont>
    <p:embeddedFont>
      <p:font typeface="Helios Condensed" panose="020B0604020202020204" charset="0"/>
      <p:regular r:id="rId11"/>
    </p:embeddedFont>
    <p:embeddedFont>
      <p:font typeface="Helios Condensed Bold" panose="020B0604020202020204" charset="0"/>
      <p:regular r:id="rId12"/>
    </p:embeddedFont>
    <p:embeddedFont>
      <p:font typeface="Montserrat" panose="00000500000000000000" pitchFamily="2" charset="0"/>
      <p:regular r:id="rId13"/>
      <p:bold r:id="rId14"/>
    </p:embeddedFont>
    <p:embeddedFont>
      <p:font typeface="Montserrat Bold" panose="00000800000000000000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D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77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9A033-7833-46A9-9BC9-816C57597D65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4A5F6-DCBC-4460-B105-B1102C651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33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469690" y="3097043"/>
            <a:ext cx="11134549" cy="3365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70"/>
              </a:lnSpc>
            </a:pPr>
            <a:r>
              <a:rPr lang="en-US" sz="14077">
                <a:solidFill>
                  <a:srgbClr val="FDE200"/>
                </a:solidFill>
                <a:latin typeface="Helios Condensed"/>
                <a:ea typeface="Helios Condensed"/>
                <a:cs typeface="Helios Condensed"/>
                <a:sym typeface="Helios Condensed"/>
              </a:rPr>
              <a:t>Blink</a:t>
            </a:r>
            <a:r>
              <a:rPr lang="en-US" sz="14077">
                <a:solidFill>
                  <a:srgbClr val="0C632C"/>
                </a:solidFill>
                <a:latin typeface="Helios Condensed"/>
                <a:ea typeface="Helios Condensed"/>
                <a:cs typeface="Helios Condensed"/>
                <a:sym typeface="Helios Condensed"/>
              </a:rPr>
              <a:t>it Sales Report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052363"/>
              </p:ext>
            </p:extLst>
          </p:nvPr>
        </p:nvGraphicFramePr>
        <p:xfrm>
          <a:off x="762000" y="1028700"/>
          <a:ext cx="16230600" cy="885977"/>
        </p:xfrm>
        <a:graphic>
          <a:graphicData uri="http://schemas.openxmlformats.org/drawingml/2006/table">
            <a:tbl>
              <a:tblPr/>
              <a:tblGrid>
                <a:gridCol w="1623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5977">
                <a:tc>
                  <a:txBody>
                    <a:bodyPr/>
                    <a:lstStyle/>
                    <a:p>
                      <a:pPr algn="ctr">
                        <a:lnSpc>
                          <a:spcPts val="2316"/>
                        </a:lnSpc>
                        <a:defRPr/>
                      </a:pPr>
                      <a:endParaRPr lang="en-US" sz="1100" dirty="0"/>
                    </a:p>
                  </a:txBody>
                  <a:tcPr marL="175095" marR="175095" marT="175095" marB="175095" anchor="ctr">
                    <a:lnL w="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47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47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Freeform 4"/>
          <p:cNvSpPr/>
          <p:nvPr/>
        </p:nvSpPr>
        <p:spPr>
          <a:xfrm>
            <a:off x="1536035" y="1365816"/>
            <a:ext cx="501047" cy="289696"/>
          </a:xfrm>
          <a:custGeom>
            <a:avLst/>
            <a:gdLst/>
            <a:ahLst/>
            <a:cxnLst/>
            <a:rect l="l" t="t" r="r" b="b"/>
            <a:pathLst>
              <a:path w="501047" h="289696">
                <a:moveTo>
                  <a:pt x="0" y="0"/>
                </a:moveTo>
                <a:lnTo>
                  <a:pt x="501047" y="0"/>
                </a:lnTo>
                <a:lnTo>
                  <a:pt x="501047" y="289696"/>
                </a:lnTo>
                <a:lnTo>
                  <a:pt x="0" y="2896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4316341" y="7025821"/>
            <a:ext cx="2484574" cy="1034927"/>
            <a:chOff x="0" y="0"/>
            <a:chExt cx="654373" cy="27257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54373" cy="272573"/>
            </a:xfrm>
            <a:custGeom>
              <a:avLst/>
              <a:gdLst/>
              <a:ahLst/>
              <a:cxnLst/>
              <a:rect l="l" t="t" r="r" b="b"/>
              <a:pathLst>
                <a:path w="654373" h="272573">
                  <a:moveTo>
                    <a:pt x="136287" y="0"/>
                  </a:moveTo>
                  <a:lnTo>
                    <a:pt x="518087" y="0"/>
                  </a:lnTo>
                  <a:cubicBezTo>
                    <a:pt x="593356" y="0"/>
                    <a:pt x="654373" y="61018"/>
                    <a:pt x="654373" y="136287"/>
                  </a:cubicBezTo>
                  <a:lnTo>
                    <a:pt x="654373" y="136287"/>
                  </a:lnTo>
                  <a:cubicBezTo>
                    <a:pt x="654373" y="211556"/>
                    <a:pt x="593356" y="272573"/>
                    <a:pt x="518087" y="272573"/>
                  </a:cubicBezTo>
                  <a:lnTo>
                    <a:pt x="136287" y="272573"/>
                  </a:lnTo>
                  <a:cubicBezTo>
                    <a:pt x="61018" y="272573"/>
                    <a:pt x="0" y="211556"/>
                    <a:pt x="0" y="136287"/>
                  </a:cubicBezTo>
                  <a:lnTo>
                    <a:pt x="0" y="136287"/>
                  </a:lnTo>
                  <a:cubicBezTo>
                    <a:pt x="0" y="61018"/>
                    <a:pt x="61018" y="0"/>
                    <a:pt x="1362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A69429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654373" cy="3106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5031579" y="7320745"/>
            <a:ext cx="1054098" cy="473386"/>
          </a:xfrm>
          <a:custGeom>
            <a:avLst/>
            <a:gdLst/>
            <a:ahLst/>
            <a:cxnLst/>
            <a:rect l="l" t="t" r="r" b="b"/>
            <a:pathLst>
              <a:path w="1054098" h="473386">
                <a:moveTo>
                  <a:pt x="0" y="0"/>
                </a:moveTo>
                <a:lnTo>
                  <a:pt x="1054098" y="0"/>
                </a:lnTo>
                <a:lnTo>
                  <a:pt x="1054098" y="473386"/>
                </a:lnTo>
                <a:lnTo>
                  <a:pt x="0" y="473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AutoShape 9"/>
          <p:cNvSpPr/>
          <p:nvPr/>
        </p:nvSpPr>
        <p:spPr>
          <a:xfrm>
            <a:off x="1028700" y="9253538"/>
            <a:ext cx="16230600" cy="0"/>
          </a:xfrm>
          <a:prstGeom prst="line">
            <a:avLst/>
          </a:prstGeom>
          <a:ln w="9525" cap="flat">
            <a:solidFill>
              <a:srgbClr val="73737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TextBox 10"/>
          <p:cNvSpPr txBox="1"/>
          <p:nvPr/>
        </p:nvSpPr>
        <p:spPr>
          <a:xfrm>
            <a:off x="2037082" y="3483651"/>
            <a:ext cx="3055191" cy="39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3200">
                <a:solidFill>
                  <a:srgbClr val="0C632C"/>
                </a:solidFill>
                <a:latin typeface="Helios Condensed"/>
                <a:ea typeface="Helios Condensed"/>
                <a:cs typeface="Helios Condensed"/>
                <a:sym typeface="Helios Condensed"/>
              </a:rPr>
              <a:t>PRESENTED BY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37082" y="4197710"/>
            <a:ext cx="3919539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Pavan Sashank Polimera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267191" y="1327716"/>
            <a:ext cx="2614306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Business Report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384449" y="3488275"/>
            <a:ext cx="303171" cy="303171"/>
            <a:chOff x="0" y="0"/>
            <a:chExt cx="79848" cy="7984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79848" cy="79848"/>
            </a:xfrm>
            <a:custGeom>
              <a:avLst/>
              <a:gdLst/>
              <a:ahLst/>
              <a:cxnLst/>
              <a:rect l="l" t="t" r="r" b="b"/>
              <a:pathLst>
                <a:path w="79848" h="79848">
                  <a:moveTo>
                    <a:pt x="0" y="0"/>
                  </a:moveTo>
                  <a:lnTo>
                    <a:pt x="79848" y="0"/>
                  </a:lnTo>
                  <a:lnTo>
                    <a:pt x="79848" y="79848"/>
                  </a:lnTo>
                  <a:lnTo>
                    <a:pt x="0" y="79848"/>
                  </a:lnTo>
                  <a:close/>
                </a:path>
              </a:pathLst>
            </a:custGeom>
            <a:solidFill>
              <a:srgbClr val="A69429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79848" cy="1179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E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6B6584-559D-1164-CFA8-657893603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1019F72-BF11-C6E3-FBBA-A78E46239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278468"/>
              </p:ext>
            </p:extLst>
          </p:nvPr>
        </p:nvGraphicFramePr>
        <p:xfrm>
          <a:off x="1028700" y="1028700"/>
          <a:ext cx="16230600" cy="885977"/>
        </p:xfrm>
        <a:graphic>
          <a:graphicData uri="http://schemas.openxmlformats.org/drawingml/2006/table">
            <a:tbl>
              <a:tblPr/>
              <a:tblGrid>
                <a:gridCol w="1623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5977">
                <a:tc>
                  <a:txBody>
                    <a:bodyPr/>
                    <a:lstStyle/>
                    <a:p>
                      <a:pPr algn="ctr">
                        <a:lnSpc>
                          <a:spcPts val="2316"/>
                        </a:lnSpc>
                        <a:defRPr/>
                      </a:pPr>
                      <a:endParaRPr lang="en-US" sz="1100" dirty="0"/>
                    </a:p>
                  </a:txBody>
                  <a:tcPr marL="175095" marR="175095" marT="175095" marB="175095" anchor="ctr">
                    <a:lnL w="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47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47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Freeform 4">
            <a:extLst>
              <a:ext uri="{FF2B5EF4-FFF2-40B4-BE49-F238E27FC236}">
                <a16:creationId xmlns:a16="http://schemas.microsoft.com/office/drawing/2014/main" id="{E3F103CC-4611-381B-59E9-3AA18F0F2E40}"/>
              </a:ext>
            </a:extLst>
          </p:cNvPr>
          <p:cNvSpPr/>
          <p:nvPr/>
        </p:nvSpPr>
        <p:spPr>
          <a:xfrm>
            <a:off x="1536035" y="1365816"/>
            <a:ext cx="501047" cy="289696"/>
          </a:xfrm>
          <a:custGeom>
            <a:avLst/>
            <a:gdLst/>
            <a:ahLst/>
            <a:cxnLst/>
            <a:rect l="l" t="t" r="r" b="b"/>
            <a:pathLst>
              <a:path w="501047" h="289696">
                <a:moveTo>
                  <a:pt x="0" y="0"/>
                </a:moveTo>
                <a:lnTo>
                  <a:pt x="501047" y="0"/>
                </a:lnTo>
                <a:lnTo>
                  <a:pt x="501047" y="289696"/>
                </a:lnTo>
                <a:lnTo>
                  <a:pt x="0" y="2896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AutoShape 9">
            <a:extLst>
              <a:ext uri="{FF2B5EF4-FFF2-40B4-BE49-F238E27FC236}">
                <a16:creationId xmlns:a16="http://schemas.microsoft.com/office/drawing/2014/main" id="{F7659FA6-020B-A70C-0CE8-A7803D802FF7}"/>
              </a:ext>
            </a:extLst>
          </p:cNvPr>
          <p:cNvSpPr/>
          <p:nvPr/>
        </p:nvSpPr>
        <p:spPr>
          <a:xfrm>
            <a:off x="1028700" y="9253538"/>
            <a:ext cx="16230600" cy="0"/>
          </a:xfrm>
          <a:prstGeom prst="line">
            <a:avLst/>
          </a:prstGeom>
          <a:ln w="9525" cap="flat">
            <a:solidFill>
              <a:srgbClr val="737373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2E4A96E7-0262-0AF8-C29C-B6E6EDDDE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C6550A-C2AA-E7E4-050B-C1679C89335B}"/>
              </a:ext>
            </a:extLst>
          </p:cNvPr>
          <p:cNvSpPr txBox="1"/>
          <p:nvPr/>
        </p:nvSpPr>
        <p:spPr>
          <a:xfrm>
            <a:off x="762000" y="2154393"/>
            <a:ext cx="132588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0" b="0" i="0" dirty="0">
                <a:solidFill>
                  <a:srgbClr val="EFD400"/>
                </a:solidFill>
                <a:effectLst/>
                <a:latin typeface="Helios Condensed" panose="020B0604020202020204" charset="0"/>
              </a:rPr>
              <a:t>BUSINESS REQUIREMENT</a:t>
            </a:r>
            <a:endParaRPr lang="en-IN" sz="8000" dirty="0">
              <a:latin typeface="Helios Condensed" panose="020B060402020202020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AE647B-6F39-6F29-3A94-AD03EBC7601B}"/>
              </a:ext>
            </a:extLst>
          </p:cNvPr>
          <p:cNvSpPr txBox="1"/>
          <p:nvPr/>
        </p:nvSpPr>
        <p:spPr>
          <a:xfrm>
            <a:off x="914400" y="3260893"/>
            <a:ext cx="15663242" cy="1791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50" b="0" i="0" dirty="0">
                <a:solidFill>
                  <a:srgbClr val="191919"/>
                </a:solidFill>
                <a:effectLst/>
                <a:latin typeface="Montserrat" panose="00000500000000000000" pitchFamily="2" charset="0"/>
              </a:rPr>
              <a:t>To conduct a comprehensive analysis of </a:t>
            </a:r>
            <a:r>
              <a:rPr lang="en-US" sz="2550" b="0" i="0" dirty="0" err="1">
                <a:solidFill>
                  <a:srgbClr val="191919"/>
                </a:solidFill>
                <a:effectLst/>
                <a:latin typeface="Montserrat" panose="00000500000000000000" pitchFamily="2" charset="0"/>
              </a:rPr>
              <a:t>Blinkit’s</a:t>
            </a:r>
            <a:r>
              <a:rPr lang="en-US" sz="2550" b="0" i="0" dirty="0">
                <a:solidFill>
                  <a:srgbClr val="191919"/>
                </a:solidFill>
                <a:effectLst/>
                <a:latin typeface="Montserrat" panose="00000500000000000000" pitchFamily="2" charset="0"/>
              </a:rPr>
              <a:t> sales performance, customer satisfaction, and inventory distribution to identify key insights and opportunities for optimization using various KPIs and visualizations in Power BI.</a:t>
            </a:r>
            <a:endParaRPr lang="en-IN" sz="2550" dirty="0">
              <a:latin typeface="Montserrat" panose="000005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8003A90-256A-658E-E697-F8434290BDD4}"/>
              </a:ext>
            </a:extLst>
          </p:cNvPr>
          <p:cNvSpPr txBox="1"/>
          <p:nvPr/>
        </p:nvSpPr>
        <p:spPr>
          <a:xfrm>
            <a:off x="914400" y="5272370"/>
            <a:ext cx="91440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500" b="1" i="0" dirty="0">
                <a:solidFill>
                  <a:srgbClr val="0C632C"/>
                </a:solidFill>
                <a:effectLst/>
                <a:latin typeface="Helios Condensed" panose="020B0604020202020204" charset="0"/>
              </a:rPr>
              <a:t>KPI’s Requirements</a:t>
            </a:r>
            <a:endParaRPr lang="en-IN" sz="5500" dirty="0">
              <a:latin typeface="Helios Condensed" panose="020B060402020202020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7EC04F-DCDF-4E02-C193-49DA1A9EAB6A}"/>
              </a:ext>
            </a:extLst>
          </p:cNvPr>
          <p:cNvSpPr txBox="1"/>
          <p:nvPr/>
        </p:nvSpPr>
        <p:spPr>
          <a:xfrm>
            <a:off x="1028700" y="6223653"/>
            <a:ext cx="11015042" cy="2380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550" b="1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Total Sales:</a:t>
            </a:r>
            <a:r>
              <a:rPr lang="en-US" sz="255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The overall revenue generated from all items sold.</a:t>
            </a:r>
            <a:endParaRPr lang="en-US" sz="2550" dirty="0">
              <a:latin typeface="Montserrat" panose="000005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550" b="1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Average Sales:</a:t>
            </a:r>
            <a:r>
              <a:rPr lang="en-US" sz="255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The average revenue per sale.</a:t>
            </a:r>
            <a:endParaRPr lang="en-US" sz="2550" dirty="0">
              <a:latin typeface="Montserrat" panose="000005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550" b="1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Number of Items:</a:t>
            </a:r>
            <a:r>
              <a:rPr lang="en-US" sz="255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The total count of different items sold.</a:t>
            </a:r>
            <a:endParaRPr lang="en-US" sz="2550" dirty="0">
              <a:latin typeface="Montserrat" panose="000005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550" b="1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Average Rating:</a:t>
            </a:r>
            <a:r>
              <a:rPr lang="en-US" sz="2550" b="0" i="0" dirty="0">
                <a:solidFill>
                  <a:srgbClr val="000000"/>
                </a:solidFill>
                <a:effectLst/>
                <a:latin typeface="Montserrat" panose="00000500000000000000" pitchFamily="2" charset="0"/>
              </a:rPr>
              <a:t> The average customer rating for items sold</a:t>
            </a:r>
            <a:endParaRPr lang="en-US" sz="2550" dirty="0">
              <a:latin typeface="Montserrat" panose="00000500000000000000" pitchFamily="2" charset="0"/>
            </a:endParaRPr>
          </a:p>
        </p:txBody>
      </p:sp>
      <p:grpSp>
        <p:nvGrpSpPr>
          <p:cNvPr id="26" name="Group 4">
            <a:extLst>
              <a:ext uri="{FF2B5EF4-FFF2-40B4-BE49-F238E27FC236}">
                <a16:creationId xmlns:a16="http://schemas.microsoft.com/office/drawing/2014/main" id="{98E54237-F3B2-E1D2-32BA-0DE82B571F81}"/>
              </a:ext>
            </a:extLst>
          </p:cNvPr>
          <p:cNvGrpSpPr/>
          <p:nvPr/>
        </p:nvGrpSpPr>
        <p:grpSpPr>
          <a:xfrm>
            <a:off x="16189554" y="1207890"/>
            <a:ext cx="611361" cy="611361"/>
            <a:chOff x="0" y="0"/>
            <a:chExt cx="812800" cy="812800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826E6FB4-33DE-AA94-C0DC-A15224E44D7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69429"/>
            </a:solidFill>
          </p:spPr>
        </p:sp>
        <p:sp>
          <p:nvSpPr>
            <p:cNvPr id="28" name="TextBox 6">
              <a:extLst>
                <a:ext uri="{FF2B5EF4-FFF2-40B4-BE49-F238E27FC236}">
                  <a16:creationId xmlns:a16="http://schemas.microsoft.com/office/drawing/2014/main" id="{B94A7876-1F47-BED3-21D4-5E19530DB17C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r>
                <a:rPr lang="en-US" sz="2100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02</a:t>
              </a:r>
            </a:p>
          </p:txBody>
        </p:sp>
      </p:grpSp>
      <p:sp>
        <p:nvSpPr>
          <p:cNvPr id="29" name="TextBox 8">
            <a:extLst>
              <a:ext uri="{FF2B5EF4-FFF2-40B4-BE49-F238E27FC236}">
                <a16:creationId xmlns:a16="http://schemas.microsoft.com/office/drawing/2014/main" id="{A5DC1B36-D77F-C050-6FFC-93BE0E9D869B}"/>
              </a:ext>
            </a:extLst>
          </p:cNvPr>
          <p:cNvSpPr txBox="1"/>
          <p:nvPr/>
        </p:nvSpPr>
        <p:spPr>
          <a:xfrm>
            <a:off x="12459920" y="1305241"/>
            <a:ext cx="3518887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80"/>
              </a:lnSpc>
            </a:pPr>
            <a:r>
              <a:rPr lang="en-US" sz="2200" dirty="0" err="1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Blinkit</a:t>
            </a:r>
            <a:endParaRPr lang="en-US" sz="2200" dirty="0">
              <a:solidFill>
                <a:srgbClr val="19191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42045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514900"/>
              </p:ext>
            </p:extLst>
          </p:nvPr>
        </p:nvGraphicFramePr>
        <p:xfrm>
          <a:off x="1028700" y="1028700"/>
          <a:ext cx="16040100" cy="885977"/>
        </p:xfrm>
        <a:graphic>
          <a:graphicData uri="http://schemas.openxmlformats.org/drawingml/2006/table">
            <a:tbl>
              <a:tblPr/>
              <a:tblGrid>
                <a:gridCol w="1604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5977">
                <a:tc>
                  <a:txBody>
                    <a:bodyPr/>
                    <a:lstStyle/>
                    <a:p>
                      <a:pPr algn="ctr">
                        <a:lnSpc>
                          <a:spcPts val="2316"/>
                        </a:lnSpc>
                        <a:defRPr/>
                      </a:pPr>
                      <a:endParaRPr lang="en-US" sz="1100" dirty="0"/>
                    </a:p>
                  </a:txBody>
                  <a:tcPr marL="175095" marR="175095" marT="175095" marB="175095" anchor="ctr">
                    <a:lnL w="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47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47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Freeform 3"/>
          <p:cNvSpPr/>
          <p:nvPr/>
        </p:nvSpPr>
        <p:spPr>
          <a:xfrm>
            <a:off x="1536035" y="1365816"/>
            <a:ext cx="501047" cy="289696"/>
          </a:xfrm>
          <a:custGeom>
            <a:avLst/>
            <a:gdLst/>
            <a:ahLst/>
            <a:cxnLst/>
            <a:rect l="l" t="t" r="r" b="b"/>
            <a:pathLst>
              <a:path w="501047" h="289696">
                <a:moveTo>
                  <a:pt x="0" y="0"/>
                </a:moveTo>
                <a:lnTo>
                  <a:pt x="501047" y="0"/>
                </a:lnTo>
                <a:lnTo>
                  <a:pt x="501047" y="289696"/>
                </a:lnTo>
                <a:lnTo>
                  <a:pt x="0" y="2896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6189554" y="1207890"/>
            <a:ext cx="611361" cy="611361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69429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r>
                <a:rPr lang="en-US" sz="2100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03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2459920" y="1305241"/>
            <a:ext cx="3518887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80"/>
              </a:lnSpc>
            </a:pPr>
            <a:r>
              <a:rPr lang="en-US" sz="2200" dirty="0" err="1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Blinkit</a:t>
            </a:r>
            <a:endParaRPr lang="en-US" sz="2200" dirty="0">
              <a:solidFill>
                <a:srgbClr val="19191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33400" y="2292706"/>
            <a:ext cx="7111436" cy="953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1" dirty="0">
                <a:solidFill>
                  <a:srgbClr val="0C632C"/>
                </a:solidFill>
                <a:latin typeface="Helios Condensed Bold"/>
                <a:ea typeface="Helios Condensed Bold"/>
                <a:cs typeface="Helios Condensed Bold"/>
                <a:sym typeface="Helios Condensed Bold"/>
              </a:rPr>
              <a:t>Chart’s Requirements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36035" y="3672862"/>
            <a:ext cx="6633806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1. Total Sales by Fat Content: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73199" y="4560468"/>
            <a:ext cx="15510841" cy="34338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4059" lvl="1" indent="-367030" algn="l">
              <a:lnSpc>
                <a:spcPts val="5541"/>
              </a:lnSpc>
              <a:buFont typeface="Arial"/>
              <a:buChar char="•"/>
            </a:pPr>
            <a:r>
              <a:rPr lang="en-US" sz="33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Objective:</a:t>
            </a: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Analyze the impact of fat content on total sales.</a:t>
            </a:r>
          </a:p>
          <a:p>
            <a:pPr marL="734059" lvl="1" indent="-367030" algn="l">
              <a:lnSpc>
                <a:spcPts val="5541"/>
              </a:lnSpc>
              <a:buFont typeface="Arial"/>
              <a:buChar char="•"/>
            </a:pPr>
            <a:r>
              <a:rPr lang="en-US" sz="33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Additional KPI Metrics:</a:t>
            </a: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Assess how other KPIs (Average Sales, Number of Items, Average Rating) vary with fat content.</a:t>
            </a:r>
          </a:p>
          <a:p>
            <a:pPr marL="734059" lvl="1" indent="-367030" algn="l">
              <a:lnSpc>
                <a:spcPts val="5541"/>
              </a:lnSpc>
              <a:buFont typeface="Arial"/>
              <a:buChar char="•"/>
            </a:pPr>
            <a:r>
              <a:rPr lang="en-US" sz="33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Chart Type:</a:t>
            </a: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Donut Chart.</a:t>
            </a:r>
          </a:p>
          <a:p>
            <a:pPr algn="l">
              <a:lnSpc>
                <a:spcPts val="5541"/>
              </a:lnSpc>
            </a:pPr>
            <a:endParaRPr lang="en-US" sz="339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7566"/>
              </p:ext>
            </p:extLst>
          </p:nvPr>
        </p:nvGraphicFramePr>
        <p:xfrm>
          <a:off x="1028700" y="1028700"/>
          <a:ext cx="16497300" cy="885977"/>
        </p:xfrm>
        <a:graphic>
          <a:graphicData uri="http://schemas.openxmlformats.org/drawingml/2006/table">
            <a:tbl>
              <a:tblPr/>
              <a:tblGrid>
                <a:gridCol w="16497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5977">
                <a:tc>
                  <a:txBody>
                    <a:bodyPr/>
                    <a:lstStyle/>
                    <a:p>
                      <a:pPr algn="ctr">
                        <a:lnSpc>
                          <a:spcPts val="2316"/>
                        </a:lnSpc>
                        <a:defRPr/>
                      </a:pPr>
                      <a:endParaRPr lang="en-US" sz="1100" dirty="0"/>
                    </a:p>
                  </a:txBody>
                  <a:tcPr marL="175095" marR="175095" marT="175095" marB="175095" anchor="ctr">
                    <a:lnL w="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47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47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Freeform 3"/>
          <p:cNvSpPr/>
          <p:nvPr/>
        </p:nvSpPr>
        <p:spPr>
          <a:xfrm>
            <a:off x="1536035" y="1365816"/>
            <a:ext cx="501047" cy="289696"/>
          </a:xfrm>
          <a:custGeom>
            <a:avLst/>
            <a:gdLst/>
            <a:ahLst/>
            <a:cxnLst/>
            <a:rect l="l" t="t" r="r" b="b"/>
            <a:pathLst>
              <a:path w="501047" h="289696">
                <a:moveTo>
                  <a:pt x="0" y="0"/>
                </a:moveTo>
                <a:lnTo>
                  <a:pt x="501047" y="0"/>
                </a:lnTo>
                <a:lnTo>
                  <a:pt x="501047" y="289696"/>
                </a:lnTo>
                <a:lnTo>
                  <a:pt x="0" y="2896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6189554" y="1207890"/>
            <a:ext cx="611361" cy="611361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69429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04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2459920" y="1305241"/>
            <a:ext cx="3518887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80"/>
              </a:lnSpc>
            </a:pPr>
            <a:r>
              <a:rPr lang="en-US" sz="22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Blinkit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18918" y="2414374"/>
            <a:ext cx="6462784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2. Total Sales by Item Type: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786559" y="3111494"/>
            <a:ext cx="15927012" cy="4824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5541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Objective: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Identify the performance of different item types in terms of total sales.</a:t>
            </a:r>
          </a:p>
          <a:p>
            <a:pPr marL="734059" lvl="1" indent="-367030" algn="l">
              <a:lnSpc>
                <a:spcPts val="5541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Additional KPI Metrics: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Assess how other KPIs (Average Sales, Number of Items, Average Rating) vary with fat content.</a:t>
            </a:r>
          </a:p>
          <a:p>
            <a:pPr marL="734059" lvl="1" indent="-367030" algn="l">
              <a:lnSpc>
                <a:spcPts val="5541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Chart Type: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Bar Chart.</a:t>
            </a:r>
          </a:p>
          <a:p>
            <a:pPr algn="l">
              <a:lnSpc>
                <a:spcPts val="5541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5541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8700" y="6757656"/>
            <a:ext cx="9642434" cy="1844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3. Total Sales by Outlet Establishment:</a:t>
            </a:r>
          </a:p>
          <a:p>
            <a:pPr algn="ctr">
              <a:lnSpc>
                <a:spcPts val="4900"/>
              </a:lnSpc>
            </a:pPr>
            <a:endParaRPr lang="en-US" sz="3500" b="1">
              <a:solidFill>
                <a:srgbClr val="00000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ctr">
              <a:lnSpc>
                <a:spcPts val="4900"/>
              </a:lnSpc>
              <a:spcBef>
                <a:spcPct val="0"/>
              </a:spcBef>
            </a:pPr>
            <a:endParaRPr lang="en-US" sz="3500" b="1">
              <a:solidFill>
                <a:srgbClr val="00000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786559" y="7388180"/>
            <a:ext cx="15927012" cy="2738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5541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Objective: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Evaluate how the age or type of outlet establishment influences total sales.</a:t>
            </a:r>
          </a:p>
          <a:p>
            <a:pPr marL="734059" lvl="1" indent="-367030" algn="l">
              <a:lnSpc>
                <a:spcPts val="5541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Chart Type: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Line Chart.</a:t>
            </a:r>
          </a:p>
          <a:p>
            <a:pPr algn="l">
              <a:lnSpc>
                <a:spcPts val="5541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07184"/>
              </p:ext>
            </p:extLst>
          </p:nvPr>
        </p:nvGraphicFramePr>
        <p:xfrm>
          <a:off x="1028700" y="1028700"/>
          <a:ext cx="16421100" cy="885977"/>
        </p:xfrm>
        <a:graphic>
          <a:graphicData uri="http://schemas.openxmlformats.org/drawingml/2006/table">
            <a:tbl>
              <a:tblPr/>
              <a:tblGrid>
                <a:gridCol w="1642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5977">
                <a:tc>
                  <a:txBody>
                    <a:bodyPr/>
                    <a:lstStyle/>
                    <a:p>
                      <a:pPr algn="ctr">
                        <a:lnSpc>
                          <a:spcPts val="2316"/>
                        </a:lnSpc>
                        <a:defRPr/>
                      </a:pPr>
                      <a:endParaRPr lang="en-US" sz="1100" dirty="0"/>
                    </a:p>
                  </a:txBody>
                  <a:tcPr marL="175095" marR="175095" marT="175095" marB="175095" anchor="ctr">
                    <a:lnL w="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47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47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Freeform 3"/>
          <p:cNvSpPr/>
          <p:nvPr/>
        </p:nvSpPr>
        <p:spPr>
          <a:xfrm>
            <a:off x="1536035" y="1365816"/>
            <a:ext cx="501047" cy="289696"/>
          </a:xfrm>
          <a:custGeom>
            <a:avLst/>
            <a:gdLst/>
            <a:ahLst/>
            <a:cxnLst/>
            <a:rect l="l" t="t" r="r" b="b"/>
            <a:pathLst>
              <a:path w="501047" h="289696">
                <a:moveTo>
                  <a:pt x="0" y="0"/>
                </a:moveTo>
                <a:lnTo>
                  <a:pt x="501047" y="0"/>
                </a:lnTo>
                <a:lnTo>
                  <a:pt x="501047" y="289696"/>
                </a:lnTo>
                <a:lnTo>
                  <a:pt x="0" y="2896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6189554" y="1207890"/>
            <a:ext cx="611361" cy="611361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69429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05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2459920" y="1305241"/>
            <a:ext cx="3518887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80"/>
              </a:lnSpc>
            </a:pPr>
            <a:r>
              <a:rPr lang="en-US" sz="22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Blinkit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48997" y="2442681"/>
            <a:ext cx="9428676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4. Fat Content by Outlet for Total Sales: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037082" y="3164994"/>
            <a:ext cx="15222218" cy="4129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5541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Objective: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Compare total sales across different outlets segmented by fat content.</a:t>
            </a:r>
          </a:p>
          <a:p>
            <a:pPr marL="734059" lvl="1" indent="-367030" algn="l">
              <a:lnSpc>
                <a:spcPts val="5541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Additional KPI Metrics: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Assess how other KPIs (Average Sales, Number of Items, Average Rating) vary with fat content.</a:t>
            </a:r>
          </a:p>
          <a:p>
            <a:pPr marL="734059" lvl="1" indent="-367030" algn="l">
              <a:lnSpc>
                <a:spcPts val="5541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Chart Type: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Stacked Column Chart.</a:t>
            </a:r>
          </a:p>
          <a:p>
            <a:pPr algn="l">
              <a:lnSpc>
                <a:spcPts val="5541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838200" y="6934682"/>
            <a:ext cx="6462784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5. Sales by Outlet Size: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37082" y="7768754"/>
            <a:ext cx="15927012" cy="2043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5541"/>
              </a:lnSpc>
              <a:buFont typeface="Arial"/>
              <a:buChar char="•"/>
            </a:pPr>
            <a:r>
              <a:rPr lang="en-US" sz="33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Objective:</a:t>
            </a: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Analyze the correlation between outlet size and total sales.</a:t>
            </a:r>
          </a:p>
          <a:p>
            <a:pPr marL="734059" lvl="1" indent="-367030" algn="l">
              <a:lnSpc>
                <a:spcPts val="5541"/>
              </a:lnSpc>
              <a:buFont typeface="Arial"/>
              <a:buChar char="•"/>
            </a:pPr>
            <a:r>
              <a:rPr lang="en-US" sz="33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Chart Type:</a:t>
            </a: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Donut/Pie Chart.</a:t>
            </a:r>
          </a:p>
          <a:p>
            <a:pPr algn="l">
              <a:lnSpc>
                <a:spcPts val="5541"/>
              </a:lnSpc>
            </a:pPr>
            <a:endParaRPr lang="en-US" sz="339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74543"/>
              </p:ext>
            </p:extLst>
          </p:nvPr>
        </p:nvGraphicFramePr>
        <p:xfrm>
          <a:off x="1028700" y="1028700"/>
          <a:ext cx="16649700" cy="885977"/>
        </p:xfrm>
        <a:graphic>
          <a:graphicData uri="http://schemas.openxmlformats.org/drawingml/2006/table">
            <a:tbl>
              <a:tblPr/>
              <a:tblGrid>
                <a:gridCol w="1664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85977">
                <a:tc>
                  <a:txBody>
                    <a:bodyPr/>
                    <a:lstStyle/>
                    <a:p>
                      <a:pPr algn="ctr">
                        <a:lnSpc>
                          <a:spcPts val="2316"/>
                        </a:lnSpc>
                        <a:defRPr/>
                      </a:pPr>
                      <a:endParaRPr lang="en-US" sz="1100" dirty="0"/>
                    </a:p>
                  </a:txBody>
                  <a:tcPr marL="175095" marR="175095" marT="175095" marB="175095" anchor="ctr">
                    <a:lnL w="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047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047" cap="flat" cmpd="sng" algn="ctr">
                      <a:solidFill>
                        <a:srgbClr val="7373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Freeform 3"/>
          <p:cNvSpPr/>
          <p:nvPr/>
        </p:nvSpPr>
        <p:spPr>
          <a:xfrm>
            <a:off x="1536035" y="1365816"/>
            <a:ext cx="501047" cy="289696"/>
          </a:xfrm>
          <a:custGeom>
            <a:avLst/>
            <a:gdLst/>
            <a:ahLst/>
            <a:cxnLst/>
            <a:rect l="l" t="t" r="r" b="b"/>
            <a:pathLst>
              <a:path w="501047" h="289696">
                <a:moveTo>
                  <a:pt x="0" y="0"/>
                </a:moveTo>
                <a:lnTo>
                  <a:pt x="501047" y="0"/>
                </a:lnTo>
                <a:lnTo>
                  <a:pt x="501047" y="289696"/>
                </a:lnTo>
                <a:lnTo>
                  <a:pt x="0" y="2896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6189554" y="1207890"/>
            <a:ext cx="611361" cy="611361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69429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06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2459920" y="1305241"/>
            <a:ext cx="3518887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80"/>
              </a:lnSpc>
            </a:pPr>
            <a:r>
              <a:rPr lang="en-US" sz="2200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rPr>
              <a:t>Blinkit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0" y="2503117"/>
            <a:ext cx="9642434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6. Sales by Outlet Location: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037082" y="3332079"/>
            <a:ext cx="15927012" cy="2738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5541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Objective: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Assess the geographic distribution of sales across different locations.</a:t>
            </a:r>
          </a:p>
          <a:p>
            <a:pPr marL="734059" lvl="1" indent="-367030" algn="l">
              <a:lnSpc>
                <a:spcPts val="5541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Chart Type: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Funnel Map.</a:t>
            </a:r>
          </a:p>
          <a:p>
            <a:pPr algn="l">
              <a:lnSpc>
                <a:spcPts val="5541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60319" y="5729268"/>
            <a:ext cx="9642434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7. All Metrics by Outlet Type: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37082" y="6554768"/>
            <a:ext cx="15927012" cy="3433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5541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Objective: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Provide a comprehensive view of all key metrics (Total Sales, Average Sales, Number of Items, Average Rating) broken down by different outlet types.</a:t>
            </a:r>
          </a:p>
          <a:p>
            <a:pPr marL="734059" lvl="1" indent="-367030" algn="l">
              <a:lnSpc>
                <a:spcPts val="5541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Chart Type: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Matrix Card.</a:t>
            </a:r>
          </a:p>
          <a:p>
            <a:pPr algn="l">
              <a:lnSpc>
                <a:spcPts val="5541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385</Words>
  <Application>Microsoft Office PowerPoint</Application>
  <PresentationFormat>Custom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Canva Sans Bold</vt:lpstr>
      <vt:lpstr>Canva Sans</vt:lpstr>
      <vt:lpstr>Helios Condensed Bold</vt:lpstr>
      <vt:lpstr>Montserrat</vt:lpstr>
      <vt:lpstr>Arial</vt:lpstr>
      <vt:lpstr>Montserrat Bold</vt:lpstr>
      <vt:lpstr>Helios Condensed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Blinkit Sales Report</dc:title>
  <dc:creator>polimera sai khanith</dc:creator>
  <cp:lastModifiedBy>sai khanith polimera</cp:lastModifiedBy>
  <cp:revision>7</cp:revision>
  <dcterms:created xsi:type="dcterms:W3CDTF">2006-08-16T00:00:00Z</dcterms:created>
  <dcterms:modified xsi:type="dcterms:W3CDTF">2025-06-05T11:58:08Z</dcterms:modified>
  <dc:identifier>DAGiUvJVqLg</dc:identifier>
</cp:coreProperties>
</file>