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209531" y="2964179"/>
            <a:ext cx="2981960" cy="3210560"/>
          </a:xfrm>
          <a:custGeom>
            <a:avLst/>
            <a:gdLst/>
            <a:ahLst/>
            <a:cxnLst/>
            <a:rect l="l" t="t" r="r" b="b"/>
            <a:pathLst>
              <a:path w="2981959" h="3210560">
                <a:moveTo>
                  <a:pt x="2979420" y="0"/>
                </a:moveTo>
                <a:lnTo>
                  <a:pt x="2066544" y="912749"/>
                </a:lnTo>
              </a:path>
              <a:path w="2981959" h="3210560">
                <a:moveTo>
                  <a:pt x="2981833" y="228600"/>
                </a:moveTo>
                <a:lnTo>
                  <a:pt x="0" y="3210458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294619" y="3287267"/>
            <a:ext cx="1896745" cy="1896745"/>
          </a:xfrm>
          <a:custGeom>
            <a:avLst/>
            <a:gdLst/>
            <a:ahLst/>
            <a:cxnLst/>
            <a:rect l="l" t="t" r="r" b="b"/>
            <a:pathLst>
              <a:path w="1896745" h="1896745">
                <a:moveTo>
                  <a:pt x="1896490" y="0"/>
                </a:moveTo>
                <a:lnTo>
                  <a:pt x="0" y="1896491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443971" y="3131819"/>
            <a:ext cx="1746250" cy="1746250"/>
          </a:xfrm>
          <a:custGeom>
            <a:avLst/>
            <a:gdLst/>
            <a:ahLst/>
            <a:cxnLst/>
            <a:rect l="l" t="t" r="r" b="b"/>
            <a:pathLst>
              <a:path w="1746250" h="1746250">
                <a:moveTo>
                  <a:pt x="1745742" y="0"/>
                </a:moveTo>
                <a:lnTo>
                  <a:pt x="0" y="1745741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919459" y="3683507"/>
            <a:ext cx="1270000" cy="1270000"/>
          </a:xfrm>
          <a:custGeom>
            <a:avLst/>
            <a:gdLst/>
            <a:ahLst/>
            <a:cxnLst/>
            <a:rect l="l" t="t" r="r" b="b"/>
            <a:pathLst>
              <a:path w="1270000" h="1270000">
                <a:moveTo>
                  <a:pt x="1270000" y="0"/>
                </a:moveTo>
                <a:lnTo>
                  <a:pt x="0" y="1270000"/>
                </a:lnTo>
              </a:path>
            </a:pathLst>
          </a:custGeom>
          <a:ln w="2743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11014" y="3024886"/>
            <a:ext cx="3569970" cy="78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0222" y="1677467"/>
            <a:ext cx="10671555" cy="359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102096" y="3047"/>
            <a:ext cx="6102985" cy="6175375"/>
            <a:chOff x="6102096" y="3047"/>
            <a:chExt cx="6102985" cy="6175375"/>
          </a:xfrm>
        </p:grpSpPr>
        <p:sp>
          <p:nvSpPr>
            <p:cNvPr id="4" name="object 4"/>
            <p:cNvSpPr/>
            <p:nvPr/>
          </p:nvSpPr>
          <p:spPr>
            <a:xfrm>
              <a:off x="8226552" y="9143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3810000" y="0"/>
                  </a:moveTo>
                  <a:lnTo>
                    <a:pt x="0" y="3810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8192" y="91440"/>
              <a:ext cx="6080760" cy="6080760"/>
            </a:xfrm>
            <a:custGeom>
              <a:avLst/>
              <a:gdLst/>
              <a:ahLst/>
              <a:cxnLst/>
              <a:rect l="l" t="t" r="r" b="b"/>
              <a:pathLst>
                <a:path w="6080759" h="6080760">
                  <a:moveTo>
                    <a:pt x="6080633" y="0"/>
                  </a:moveTo>
                  <a:lnTo>
                    <a:pt x="0" y="6080658"/>
                  </a:lnTo>
                </a:path>
              </a:pathLst>
            </a:custGeom>
            <a:ln w="1219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5952" y="228600"/>
              <a:ext cx="4953000" cy="4953000"/>
            </a:xfrm>
            <a:custGeom>
              <a:avLst/>
              <a:gdLst/>
              <a:ahLst/>
              <a:cxnLst/>
              <a:rect l="l" t="t" r="r" b="b"/>
              <a:pathLst>
                <a:path w="4953000" h="4953000">
                  <a:moveTo>
                    <a:pt x="4953000" y="0"/>
                  </a:moveTo>
                  <a:lnTo>
                    <a:pt x="0" y="4953000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36536" y="33528"/>
              <a:ext cx="4853305" cy="4853305"/>
            </a:xfrm>
            <a:custGeom>
              <a:avLst/>
              <a:gdLst/>
              <a:ahLst/>
              <a:cxnLst/>
              <a:rect l="l" t="t" r="r" b="b"/>
              <a:pathLst>
                <a:path w="4853305" h="4853305">
                  <a:moveTo>
                    <a:pt x="4853051" y="0"/>
                  </a:moveTo>
                  <a:lnTo>
                    <a:pt x="0" y="4853051"/>
                  </a:lnTo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5552" y="609599"/>
              <a:ext cx="4343400" cy="4343400"/>
            </a:xfrm>
            <a:custGeom>
              <a:avLst/>
              <a:gdLst/>
              <a:ahLst/>
              <a:cxnLst/>
              <a:rect l="l" t="t" r="r" b="b"/>
              <a:pathLst>
                <a:path w="4343400" h="4343400">
                  <a:moveTo>
                    <a:pt x="4343400" y="0"/>
                  </a:moveTo>
                  <a:lnTo>
                    <a:pt x="0" y="4343400"/>
                  </a:lnTo>
                </a:path>
              </a:pathLst>
            </a:custGeom>
            <a:ln w="3048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3016" y="2124913"/>
            <a:ext cx="452882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LEAD</a:t>
            </a:r>
            <a:r>
              <a:rPr sz="4800" spc="-70" dirty="0"/>
              <a:t> </a:t>
            </a:r>
            <a:r>
              <a:rPr sz="4800" spc="-5" dirty="0"/>
              <a:t>SCORING </a:t>
            </a:r>
            <a:r>
              <a:rPr sz="4800" spc="-1315" dirty="0"/>
              <a:t> </a:t>
            </a:r>
            <a:r>
              <a:rPr sz="4800" dirty="0"/>
              <a:t>CASE</a:t>
            </a:r>
            <a:r>
              <a:rPr sz="4800" spc="-50" dirty="0"/>
              <a:t> </a:t>
            </a:r>
            <a:r>
              <a:rPr sz="4800" spc="-15" dirty="0"/>
              <a:t>STUDY</a:t>
            </a:r>
            <a:endParaRPr sz="4800"/>
          </a:p>
        </p:txBody>
      </p:sp>
      <p:sp>
        <p:nvSpPr>
          <p:cNvPr id="10" name="object 10"/>
          <p:cNvSpPr txBox="1"/>
          <p:nvPr/>
        </p:nvSpPr>
        <p:spPr>
          <a:xfrm>
            <a:off x="763017" y="4458796"/>
            <a:ext cx="1675384" cy="81689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endParaRPr lang="en-IN" sz="1900" spc="-5" dirty="0">
              <a:solidFill>
                <a:srgbClr val="FFFFFF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Pavan</a:t>
            </a:r>
            <a:r>
              <a:rPr sz="19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endParaRPr sz="1900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83" y="1441703"/>
            <a:ext cx="4657344" cy="37520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80047" y="1441703"/>
            <a:ext cx="4764024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2723" y="5599582"/>
            <a:ext cx="96843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people/’probable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leads’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unemployed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a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lot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them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looking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better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career</a:t>
            </a:r>
            <a:r>
              <a:rPr sz="18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prospects.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3" y="1408175"/>
            <a:ext cx="4648200" cy="38404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7855" y="1542288"/>
            <a:ext cx="4629911" cy="35722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527" y="5889447"/>
            <a:ext cx="107168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Among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the known categories,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Mumbai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has the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maximum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percentage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‘probable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leads’,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while </a:t>
            </a:r>
            <a:r>
              <a:rPr sz="1800" spc="-48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tier-two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cities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has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the least. Most people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choose not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receive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‘A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free copy of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mastering the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interview’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016" y="629792"/>
            <a:ext cx="4423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DATA</a:t>
            </a:r>
            <a:r>
              <a:rPr sz="3600" spc="-80" dirty="0"/>
              <a:t> </a:t>
            </a:r>
            <a:r>
              <a:rPr sz="3600" dirty="0"/>
              <a:t>PREPARATION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763016" y="1463942"/>
            <a:ext cx="10622280" cy="372999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175"/>
              </a:spcBef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Dummy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creation</a:t>
            </a:r>
            <a:endParaRPr sz="2000">
              <a:latin typeface="Century Gothic"/>
              <a:cs typeface="Century Gothic"/>
            </a:endParaRPr>
          </a:p>
          <a:p>
            <a:pPr marL="469900" algn="just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binomial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categorical variable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Yes/No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mapped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1/0</a:t>
            </a:r>
            <a:endParaRPr sz="2000">
              <a:latin typeface="Century Gothic"/>
              <a:cs typeface="Century Gothic"/>
            </a:endParaRPr>
          </a:p>
          <a:p>
            <a:pPr marL="469900" marR="5080" algn="just">
              <a:lnSpc>
                <a:spcPct val="100000"/>
              </a:lnSpc>
              <a:spcBef>
                <a:spcPts val="108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Dummy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Variables were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created 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level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dummy variable level which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east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significant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is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dropped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original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columns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dropped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since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dummy </a:t>
            </a:r>
            <a:r>
              <a:rPr sz="2000" spc="-5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variables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created</a:t>
            </a:r>
            <a:endParaRPr sz="2000">
              <a:latin typeface="Century Gothic"/>
              <a:cs typeface="Century Gothic"/>
            </a:endParaRPr>
          </a:p>
          <a:p>
            <a:pPr marL="299085" indent="-287020" algn="just">
              <a:lnSpc>
                <a:spcPct val="100000"/>
              </a:lnSpc>
              <a:spcBef>
                <a:spcPts val="1080"/>
              </a:spcBef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Splitting</a:t>
            </a:r>
            <a:endParaRPr sz="2000">
              <a:latin typeface="Century Gothic"/>
              <a:cs typeface="Century Gothic"/>
            </a:endParaRPr>
          </a:p>
          <a:p>
            <a:pPr marL="469900" algn="just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Splitting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train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test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endParaRPr sz="2000">
              <a:latin typeface="Century Gothic"/>
              <a:cs typeface="Century Gothic"/>
            </a:endParaRPr>
          </a:p>
          <a:p>
            <a:pPr marL="299085" indent="-287020" algn="just">
              <a:lnSpc>
                <a:spcPct val="100000"/>
              </a:lnSpc>
              <a:spcBef>
                <a:spcPts val="1080"/>
              </a:spcBef>
              <a:buSzPct val="80000"/>
              <a:buFont typeface="Wingdings"/>
              <a:buChar char=""/>
              <a:tabLst>
                <a:tab pos="299720" algn="l"/>
              </a:tabLst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Scaling</a:t>
            </a:r>
            <a:endParaRPr sz="2000">
              <a:latin typeface="Century Gothic"/>
              <a:cs typeface="Century Gothic"/>
            </a:endParaRPr>
          </a:p>
          <a:p>
            <a:pPr marL="82550" algn="just">
              <a:lnSpc>
                <a:spcPct val="100000"/>
              </a:lnSpc>
              <a:spcBef>
                <a:spcPts val="108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 original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numeric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variables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scaled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with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Standard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scaler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method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127" y="397586"/>
            <a:ext cx="5446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/>
              <a:t>MODELING</a:t>
            </a:r>
            <a:r>
              <a:rPr sz="3600" spc="-110" dirty="0"/>
              <a:t> </a:t>
            </a:r>
            <a:r>
              <a:rPr sz="3600" spc="-5" dirty="0"/>
              <a:t>OF</a:t>
            </a:r>
            <a:r>
              <a:rPr sz="3600" spc="-25" dirty="0"/>
              <a:t> </a:t>
            </a:r>
            <a:r>
              <a:rPr sz="3600" spc="-15" dirty="0"/>
              <a:t>THE</a:t>
            </a:r>
            <a:r>
              <a:rPr sz="3600" spc="20" dirty="0"/>
              <a:t> </a:t>
            </a:r>
            <a:r>
              <a:rPr sz="3600" spc="5" dirty="0"/>
              <a:t>DATA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180"/>
              </a:spcBef>
            </a:pPr>
            <a:r>
              <a:rPr sz="1600" spc="5" dirty="0">
                <a:latin typeface="Wingdings 3"/>
                <a:cs typeface="Wingdings 3"/>
              </a:rPr>
              <a:t>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pc="-5" dirty="0"/>
              <a:t>Build </a:t>
            </a:r>
            <a:r>
              <a:rPr spc="-10" dirty="0"/>
              <a:t>a</a:t>
            </a:r>
            <a:r>
              <a:rPr dirty="0"/>
              <a:t> </a:t>
            </a:r>
            <a:r>
              <a:rPr spc="-5" dirty="0"/>
              <a:t>basic</a:t>
            </a:r>
            <a:r>
              <a:rPr spc="-20" dirty="0"/>
              <a:t> </a:t>
            </a:r>
            <a:r>
              <a:rPr spc="-5" dirty="0"/>
              <a:t>model</a:t>
            </a:r>
            <a:r>
              <a:rPr spc="25" dirty="0"/>
              <a:t> </a:t>
            </a:r>
            <a:r>
              <a:rPr spc="5" dirty="0"/>
              <a:t>with</a:t>
            </a:r>
            <a:r>
              <a:rPr spc="-4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features</a:t>
            </a:r>
            <a:endParaRPr sz="16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1085"/>
              </a:spcBef>
            </a:pPr>
            <a:r>
              <a:rPr sz="1600" spc="5" dirty="0">
                <a:latin typeface="Wingdings 3"/>
                <a:cs typeface="Wingdings 3"/>
              </a:rPr>
              <a:t>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pc="-10" dirty="0"/>
              <a:t>Using</a:t>
            </a:r>
            <a:r>
              <a:rPr spc="25" dirty="0"/>
              <a:t> </a:t>
            </a:r>
            <a:r>
              <a:rPr spc="-10" dirty="0"/>
              <a:t>of</a:t>
            </a:r>
            <a:r>
              <a:rPr spc="25" dirty="0"/>
              <a:t> </a:t>
            </a:r>
            <a:r>
              <a:rPr spc="-15" dirty="0"/>
              <a:t>RFE</a:t>
            </a:r>
            <a:r>
              <a:rPr spc="15" dirty="0"/>
              <a:t> </a:t>
            </a:r>
            <a:r>
              <a:rPr spc="5" dirty="0"/>
              <a:t>to</a:t>
            </a:r>
            <a:r>
              <a:rPr spc="-5" dirty="0"/>
              <a:t> select</a:t>
            </a:r>
            <a:r>
              <a:rPr spc="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features</a:t>
            </a:r>
            <a:r>
              <a:rPr spc="5" dirty="0"/>
              <a:t> </a:t>
            </a:r>
            <a:r>
              <a:rPr spc="-10" dirty="0"/>
              <a:t>(limit</a:t>
            </a:r>
            <a:r>
              <a:rPr spc="30" dirty="0"/>
              <a:t> </a:t>
            </a:r>
            <a:r>
              <a:rPr spc="-10" dirty="0"/>
              <a:t>number</a:t>
            </a:r>
            <a:r>
              <a:rPr spc="10" dirty="0"/>
              <a:t> </a:t>
            </a:r>
            <a:r>
              <a:rPr spc="-10" dirty="0"/>
              <a:t>of</a:t>
            </a:r>
            <a:r>
              <a:rPr spc="25" dirty="0"/>
              <a:t> </a:t>
            </a:r>
            <a:r>
              <a:rPr spc="-5" dirty="0"/>
              <a:t>variables</a:t>
            </a:r>
            <a:r>
              <a:rPr spc="-20" dirty="0"/>
              <a:t> </a:t>
            </a:r>
            <a:r>
              <a:rPr spc="-10" dirty="0"/>
              <a:t>=15)</a:t>
            </a:r>
            <a:endParaRPr sz="16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1080"/>
              </a:spcBef>
              <a:tabLst>
                <a:tab pos="1725295" algn="l"/>
                <a:tab pos="2268220" algn="l"/>
                <a:tab pos="3502660" algn="l"/>
                <a:tab pos="4377690" algn="l"/>
                <a:tab pos="5146675" algn="l"/>
                <a:tab pos="5454015" algn="l"/>
                <a:tab pos="6271260" algn="l"/>
                <a:tab pos="6557645" algn="l"/>
                <a:tab pos="7182484" algn="l"/>
                <a:tab pos="7820025" algn="l"/>
                <a:tab pos="8735060" algn="l"/>
                <a:tab pos="9277350" algn="l"/>
                <a:tab pos="9768205" algn="l"/>
                <a:tab pos="10587990" algn="l"/>
              </a:tabLst>
            </a:pPr>
            <a:r>
              <a:rPr sz="1600" spc="5" dirty="0">
                <a:latin typeface="Wingdings 3"/>
                <a:cs typeface="Wingdings 3"/>
              </a:rPr>
              <a:t>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pc="-10" dirty="0"/>
              <a:t>Dr</a:t>
            </a:r>
            <a:r>
              <a:rPr spc="-15" dirty="0"/>
              <a:t>o</a:t>
            </a:r>
            <a:r>
              <a:rPr dirty="0"/>
              <a:t>ppin</a:t>
            </a:r>
            <a:r>
              <a:rPr spc="-5" dirty="0"/>
              <a:t>g</a:t>
            </a:r>
            <a:r>
              <a:rPr dirty="0"/>
              <a:t>	</a:t>
            </a:r>
            <a:r>
              <a:rPr spc="10" dirty="0"/>
              <a:t>t</a:t>
            </a:r>
            <a:r>
              <a:rPr dirty="0"/>
              <a:t>h</a:t>
            </a:r>
            <a:r>
              <a:rPr spc="-5" dirty="0"/>
              <a:t>e</a:t>
            </a:r>
            <a:r>
              <a:rPr dirty="0"/>
              <a:t>	</a:t>
            </a:r>
            <a:r>
              <a:rPr spc="-10" dirty="0"/>
              <a:t>var</a:t>
            </a:r>
            <a:r>
              <a:rPr spc="5" dirty="0"/>
              <a:t>i</a:t>
            </a:r>
            <a:r>
              <a:rPr spc="-10" dirty="0"/>
              <a:t>a</a:t>
            </a:r>
            <a:r>
              <a:rPr spc="5" dirty="0"/>
              <a:t>b</a:t>
            </a:r>
            <a:r>
              <a:rPr dirty="0"/>
              <a:t>l</a:t>
            </a:r>
            <a:r>
              <a:rPr spc="-5" dirty="0"/>
              <a:t>es</a:t>
            </a:r>
            <a:r>
              <a:rPr dirty="0"/>
              <a:t>	</a:t>
            </a:r>
            <a:r>
              <a:rPr spc="10" dirty="0"/>
              <a:t>w</a:t>
            </a:r>
            <a:r>
              <a:rPr dirty="0"/>
              <a:t>hi</a:t>
            </a:r>
            <a:r>
              <a:rPr spc="-5" dirty="0"/>
              <a:t>ch</a:t>
            </a:r>
            <a:r>
              <a:rPr dirty="0"/>
              <a:t>	h</a:t>
            </a:r>
            <a:r>
              <a:rPr spc="-10" dirty="0"/>
              <a:t>av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p</a:t>
            </a:r>
            <a:r>
              <a:rPr dirty="0"/>
              <a:t>	</a:t>
            </a:r>
            <a:r>
              <a:rPr spc="-10" dirty="0"/>
              <a:t>va</a:t>
            </a:r>
            <a:r>
              <a:rPr spc="5" dirty="0"/>
              <a:t>l</a:t>
            </a:r>
            <a:r>
              <a:rPr spc="-20" dirty="0"/>
              <a:t>u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&gt;</a:t>
            </a:r>
            <a:r>
              <a:rPr dirty="0"/>
              <a:t>	</a:t>
            </a:r>
            <a:r>
              <a:rPr spc="-10" dirty="0"/>
              <a:t>0.0</a:t>
            </a:r>
            <a:r>
              <a:rPr spc="-5" dirty="0"/>
              <a:t>5</a:t>
            </a:r>
            <a:r>
              <a:rPr dirty="0"/>
              <a:t>	</a:t>
            </a:r>
            <a:r>
              <a:rPr spc="-10" dirty="0"/>
              <a:t>a</a:t>
            </a:r>
            <a:r>
              <a:rPr spc="5" dirty="0"/>
              <a:t>n</a:t>
            </a:r>
            <a:r>
              <a:rPr spc="-5" dirty="0"/>
              <a:t>d</a:t>
            </a:r>
            <a:r>
              <a:rPr dirty="0"/>
              <a:t>	</a:t>
            </a:r>
            <a:r>
              <a:rPr spc="-5" dirty="0"/>
              <a:t>c</a:t>
            </a:r>
            <a:r>
              <a:rPr spc="5" dirty="0"/>
              <a:t>h</a:t>
            </a:r>
            <a:r>
              <a:rPr spc="15" dirty="0"/>
              <a:t>e</a:t>
            </a:r>
            <a:r>
              <a:rPr spc="-5" dirty="0"/>
              <a:t>ck</a:t>
            </a:r>
            <a:r>
              <a:rPr dirty="0"/>
              <a:t>	</a:t>
            </a:r>
            <a:r>
              <a:rPr spc="10" dirty="0"/>
              <a:t>t</a:t>
            </a:r>
            <a:r>
              <a:rPr dirty="0"/>
              <a:t>h</a:t>
            </a:r>
            <a:r>
              <a:rPr spc="-5" dirty="0"/>
              <a:t>e</a:t>
            </a:r>
            <a:r>
              <a:rPr dirty="0"/>
              <a:t>	</a:t>
            </a:r>
            <a:r>
              <a:rPr spc="-15" dirty="0"/>
              <a:t>V</a:t>
            </a:r>
            <a:r>
              <a:rPr spc="20" dirty="0"/>
              <a:t>I</a:t>
            </a:r>
            <a:r>
              <a:rPr spc="-5" dirty="0"/>
              <a:t>F</a:t>
            </a:r>
            <a:r>
              <a:rPr dirty="0"/>
              <a:t>	</a:t>
            </a:r>
            <a:r>
              <a:rPr spc="-10" dirty="0"/>
              <a:t>va</a:t>
            </a:r>
            <a:r>
              <a:rPr spc="5" dirty="0"/>
              <a:t>l</a:t>
            </a:r>
            <a:r>
              <a:rPr spc="-20" dirty="0"/>
              <a:t>u</a:t>
            </a:r>
            <a:r>
              <a:rPr spc="-5" dirty="0"/>
              <a:t>e</a:t>
            </a:r>
            <a:r>
              <a:rPr dirty="0"/>
              <a:t>	</a:t>
            </a:r>
            <a:r>
              <a:rPr spc="-5" dirty="0"/>
              <a:t>,</a:t>
            </a:r>
            <a:endParaRPr sz="16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</a:pPr>
            <a:r>
              <a:rPr spc="-5" dirty="0"/>
              <a:t>dropping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columns</a:t>
            </a:r>
            <a:r>
              <a:rPr spc="25" dirty="0"/>
              <a:t> </a:t>
            </a:r>
            <a:r>
              <a:rPr dirty="0"/>
              <a:t>which</a:t>
            </a:r>
            <a:r>
              <a:rPr spc="-10" dirty="0"/>
              <a:t> </a:t>
            </a:r>
            <a:r>
              <a:rPr spc="-5" dirty="0"/>
              <a:t>have</a:t>
            </a:r>
            <a:r>
              <a:rPr dirty="0"/>
              <a:t> </a:t>
            </a:r>
            <a:r>
              <a:rPr spc="5" dirty="0"/>
              <a:t>VIF</a:t>
            </a:r>
            <a:r>
              <a:rPr spc="-25" dirty="0"/>
              <a:t> </a:t>
            </a:r>
            <a:r>
              <a:rPr spc="-10" dirty="0"/>
              <a:t>value</a:t>
            </a:r>
            <a:r>
              <a:rPr dirty="0"/>
              <a:t> </a:t>
            </a:r>
            <a:r>
              <a:rPr spc="-5" dirty="0"/>
              <a:t>&gt;</a:t>
            </a:r>
            <a:r>
              <a:rPr spc="10" dirty="0"/>
              <a:t> </a:t>
            </a:r>
            <a:r>
              <a:rPr spc="-5" dirty="0"/>
              <a:t>5</a:t>
            </a:r>
          </a:p>
          <a:p>
            <a:pPr marL="149225">
              <a:lnSpc>
                <a:spcPct val="100000"/>
              </a:lnSpc>
              <a:spcBef>
                <a:spcPts val="1080"/>
              </a:spcBef>
            </a:pPr>
            <a:r>
              <a:rPr sz="1600" spc="5" dirty="0">
                <a:latin typeface="Wingdings 3"/>
                <a:cs typeface="Wingdings 3"/>
              </a:rPr>
              <a:t>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pc="-5" dirty="0"/>
              <a:t>Checking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spc="-5" dirty="0"/>
              <a:t>accuracy</a:t>
            </a:r>
            <a:r>
              <a:rPr spc="65" dirty="0"/>
              <a:t> </a:t>
            </a:r>
            <a:r>
              <a:rPr spc="-10" dirty="0"/>
              <a:t>of</a:t>
            </a:r>
            <a:r>
              <a:rPr spc="4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spc="-10" dirty="0"/>
              <a:t>model</a:t>
            </a:r>
            <a:r>
              <a:rPr spc="65" dirty="0"/>
              <a:t> </a:t>
            </a:r>
            <a:r>
              <a:rPr spc="-5" dirty="0"/>
              <a:t>our</a:t>
            </a:r>
            <a:r>
              <a:rPr spc="50" dirty="0"/>
              <a:t> </a:t>
            </a:r>
            <a:r>
              <a:rPr spc="-5" dirty="0"/>
              <a:t>model</a:t>
            </a:r>
            <a:r>
              <a:rPr spc="80" dirty="0"/>
              <a:t> </a:t>
            </a:r>
            <a:r>
              <a:rPr spc="-5" dirty="0"/>
              <a:t>has</a:t>
            </a:r>
            <a:r>
              <a:rPr spc="5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spc="-5" dirty="0"/>
              <a:t>accuracy</a:t>
            </a:r>
            <a:r>
              <a:rPr spc="40" dirty="0"/>
              <a:t> </a:t>
            </a:r>
            <a:r>
              <a:rPr spc="-10" dirty="0"/>
              <a:t>of</a:t>
            </a:r>
            <a:r>
              <a:rPr spc="40" dirty="0"/>
              <a:t> </a:t>
            </a:r>
            <a:r>
              <a:rPr dirty="0"/>
              <a:t>76.3%</a:t>
            </a:r>
            <a:r>
              <a:rPr spc="40" dirty="0"/>
              <a:t> </a:t>
            </a:r>
            <a:r>
              <a:rPr spc="-10" dirty="0"/>
              <a:t>on</a:t>
            </a:r>
            <a:r>
              <a:rPr spc="55" dirty="0"/>
              <a:t> </a:t>
            </a:r>
            <a:r>
              <a:rPr dirty="0"/>
              <a:t>the</a:t>
            </a:r>
            <a:endParaRPr sz="16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  <a:spcBef>
                <a:spcPts val="5"/>
              </a:spcBef>
            </a:pPr>
            <a:r>
              <a:rPr dirty="0"/>
              <a:t>training</a:t>
            </a:r>
            <a:r>
              <a:rPr spc="-75" dirty="0"/>
              <a:t> </a:t>
            </a:r>
            <a:r>
              <a:rPr dirty="0"/>
              <a:t>data.</a:t>
            </a:r>
          </a:p>
          <a:p>
            <a:pPr marL="149225">
              <a:lnSpc>
                <a:spcPct val="100000"/>
              </a:lnSpc>
              <a:spcBef>
                <a:spcPts val="1080"/>
              </a:spcBef>
            </a:pPr>
            <a:r>
              <a:rPr sz="1600" spc="5" dirty="0">
                <a:latin typeface="Wingdings 3"/>
                <a:cs typeface="Wingdings 3"/>
              </a:rPr>
              <a:t>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pc="-5" dirty="0"/>
              <a:t>Checking</a:t>
            </a:r>
            <a:r>
              <a:rPr spc="254" dirty="0"/>
              <a:t> </a:t>
            </a:r>
            <a:r>
              <a:rPr dirty="0"/>
              <a:t>the</a:t>
            </a:r>
            <a:r>
              <a:rPr spc="245" dirty="0"/>
              <a:t> </a:t>
            </a:r>
            <a:r>
              <a:rPr spc="-5" dirty="0"/>
              <a:t>sensitivity</a:t>
            </a:r>
            <a:r>
              <a:rPr spc="245" dirty="0"/>
              <a:t> </a:t>
            </a:r>
            <a:r>
              <a:rPr spc="-5" dirty="0"/>
              <a:t>and</a:t>
            </a:r>
            <a:r>
              <a:rPr spc="250" dirty="0"/>
              <a:t> </a:t>
            </a:r>
            <a:r>
              <a:rPr spc="-5" dirty="0"/>
              <a:t>specificity</a:t>
            </a:r>
            <a:r>
              <a:rPr spc="240" dirty="0"/>
              <a:t> </a:t>
            </a:r>
            <a:r>
              <a:rPr spc="-10" dirty="0"/>
              <a:t>of</a:t>
            </a:r>
            <a:r>
              <a:rPr spc="245" dirty="0"/>
              <a:t> </a:t>
            </a:r>
            <a:r>
              <a:rPr dirty="0"/>
              <a:t>the</a:t>
            </a:r>
            <a:r>
              <a:rPr spc="250" dirty="0"/>
              <a:t> </a:t>
            </a:r>
            <a:r>
              <a:rPr spc="-5" dirty="0"/>
              <a:t>train</a:t>
            </a:r>
            <a:r>
              <a:rPr spc="250" dirty="0"/>
              <a:t> </a:t>
            </a:r>
            <a:r>
              <a:rPr dirty="0"/>
              <a:t>data</a:t>
            </a:r>
            <a:r>
              <a:rPr spc="235" dirty="0"/>
              <a:t> </a:t>
            </a:r>
            <a:r>
              <a:rPr dirty="0"/>
              <a:t>with</a:t>
            </a:r>
            <a:r>
              <a:rPr spc="254" dirty="0"/>
              <a:t> </a:t>
            </a:r>
            <a:r>
              <a:rPr spc="-5" dirty="0"/>
              <a:t>low</a:t>
            </a:r>
            <a:r>
              <a:rPr spc="245" dirty="0"/>
              <a:t> </a:t>
            </a:r>
            <a:r>
              <a:rPr spc="-5" dirty="0"/>
              <a:t>threshold</a:t>
            </a:r>
            <a:r>
              <a:rPr spc="254" dirty="0"/>
              <a:t> </a:t>
            </a:r>
            <a:r>
              <a:rPr spc="-10" dirty="0"/>
              <a:t>of</a:t>
            </a:r>
            <a:r>
              <a:rPr spc="270" dirty="0"/>
              <a:t> </a:t>
            </a:r>
            <a:r>
              <a:rPr spc="-5" dirty="0"/>
              <a:t>0.5</a:t>
            </a:r>
            <a:endParaRPr sz="16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</a:pPr>
            <a:r>
              <a:rPr spc="-5" dirty="0"/>
              <a:t>and</a:t>
            </a:r>
            <a:r>
              <a:rPr spc="-35" dirty="0"/>
              <a:t> </a:t>
            </a:r>
            <a:r>
              <a:rPr spc="-15" dirty="0"/>
              <a:t>0.8</a:t>
            </a:r>
          </a:p>
          <a:p>
            <a:pPr marL="149225">
              <a:lnSpc>
                <a:spcPct val="100000"/>
              </a:lnSpc>
              <a:spcBef>
                <a:spcPts val="1085"/>
              </a:spcBef>
            </a:pPr>
            <a:r>
              <a:rPr sz="1600" spc="5" dirty="0">
                <a:latin typeface="Wingdings 3"/>
                <a:cs typeface="Wingdings 3"/>
              </a:rPr>
              <a:t>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pc="-10" dirty="0"/>
              <a:t>The</a:t>
            </a:r>
            <a:r>
              <a:rPr spc="25" dirty="0"/>
              <a:t> </a:t>
            </a:r>
            <a:r>
              <a:rPr spc="-10" dirty="0"/>
              <a:t>same</a:t>
            </a:r>
            <a:r>
              <a:rPr dirty="0"/>
              <a:t> </a:t>
            </a:r>
            <a:r>
              <a:rPr spc="-5" dirty="0"/>
              <a:t>steps</a:t>
            </a:r>
            <a:r>
              <a:rPr spc="-25" dirty="0"/>
              <a:t> </a:t>
            </a:r>
            <a:r>
              <a:rPr dirty="0"/>
              <a:t>were </a:t>
            </a:r>
            <a:r>
              <a:rPr spc="-10" dirty="0"/>
              <a:t>performed</a:t>
            </a:r>
            <a:r>
              <a:rPr spc="35" dirty="0"/>
              <a:t> </a:t>
            </a:r>
            <a:r>
              <a:rPr spc="-15" dirty="0"/>
              <a:t>on</a:t>
            </a:r>
            <a:r>
              <a:rPr spc="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test</a:t>
            </a:r>
            <a:r>
              <a:rPr spc="-5" dirty="0"/>
              <a:t> data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14" y="674065"/>
            <a:ext cx="6359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ROC</a:t>
            </a:r>
            <a:r>
              <a:rPr sz="3600" spc="-15" dirty="0"/>
              <a:t> </a:t>
            </a:r>
            <a:r>
              <a:rPr sz="3600" spc="-20" dirty="0"/>
              <a:t>CURVE</a:t>
            </a:r>
            <a:r>
              <a:rPr sz="3600" spc="50" dirty="0"/>
              <a:t> </a:t>
            </a:r>
            <a:r>
              <a:rPr sz="3600" dirty="0"/>
              <a:t>FOR</a:t>
            </a:r>
            <a:r>
              <a:rPr sz="3600" spc="-15" dirty="0"/>
              <a:t> THE</a:t>
            </a:r>
            <a:r>
              <a:rPr sz="3600" spc="25" dirty="0"/>
              <a:t> </a:t>
            </a:r>
            <a:r>
              <a:rPr sz="3600" dirty="0"/>
              <a:t>MODEL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414264" y="2899105"/>
            <a:ext cx="5930900" cy="168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2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ROC</a:t>
            </a:r>
            <a:r>
              <a:rPr sz="200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curve</a:t>
            </a:r>
            <a:r>
              <a:rPr sz="2000" spc="2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229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sz="2000" spc="2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2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check</a:t>
            </a:r>
            <a:r>
              <a:rPr sz="2000" spc="2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2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usefulness </a:t>
            </a:r>
            <a:r>
              <a:rPr sz="2000" spc="-5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model. Here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graph 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plotted against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the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predicted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target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the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probability</a:t>
            </a:r>
            <a:endParaRPr sz="2000">
              <a:latin typeface="Century Gothic"/>
              <a:cs typeface="Century Gothic"/>
            </a:endParaRPr>
          </a:p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model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Area</a:t>
            </a:r>
            <a:r>
              <a:rPr sz="2000" spc="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under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curve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0.89</a:t>
            </a:r>
            <a:endParaRPr sz="2000">
              <a:latin typeface="Century Gothic"/>
              <a:cs typeface="Century Gothic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1624583"/>
            <a:ext cx="4495800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01" y="28588"/>
            <a:ext cx="10288905" cy="528510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METRICS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0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ACCURACY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Overall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Accuracy</a:t>
            </a:r>
            <a:r>
              <a:rPr sz="2000" spc="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81%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Sensitivity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77%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Specificity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44%</a:t>
            </a:r>
            <a:endParaRPr sz="2000">
              <a:latin typeface="Century Gothic"/>
              <a:cs typeface="Century Gothic"/>
            </a:endParaRPr>
          </a:p>
          <a:p>
            <a:pPr marL="299085" marR="5080" indent="-287020">
              <a:lnSpc>
                <a:spcPct val="100000"/>
              </a:lnSpc>
              <a:spcBef>
                <a:spcPts val="1080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From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predictions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made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test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set,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conversion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rate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40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percent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was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obtained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sensitivity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77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percent-i.e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out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those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predicted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‘hot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leads’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model,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77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percent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actually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converted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leads-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very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near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to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figure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80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percent required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CEO.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Also,</a:t>
            </a:r>
            <a:r>
              <a:rPr sz="200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specificity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test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set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obtained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was </a:t>
            </a:r>
            <a:r>
              <a:rPr sz="2000" spc="-5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84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percent- that is the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model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able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predict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higher detail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whom not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pursue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during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crunch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time.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Hence for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meeting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deadlines,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we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need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to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set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probability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level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give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us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high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sensitivity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(whom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pursue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lead)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also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high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specificity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(whom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pursue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lead).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conundrum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lies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trade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off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where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sensitivity decreases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high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probability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threshold,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but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specificity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increases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higher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probability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threshold.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Hence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recommended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threshold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is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0.6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trade-off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level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between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401" y="875537"/>
            <a:ext cx="10148570" cy="4613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METRICS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0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ACCURACY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team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must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concentrate</a:t>
            </a:r>
            <a:r>
              <a:rPr sz="20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below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features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so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that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they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make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pursue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hot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leads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increase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conversion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rate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400">
              <a:latin typeface="Century Gothic"/>
              <a:cs typeface="Century Gothic"/>
            </a:endParaRPr>
          </a:p>
          <a:p>
            <a:pPr marL="167640" indent="-155575">
              <a:lnSpc>
                <a:spcPct val="100000"/>
              </a:lnSpc>
              <a:spcBef>
                <a:spcPts val="1620"/>
              </a:spcBef>
              <a:buChar char="-"/>
              <a:tabLst>
                <a:tab pos="168275" algn="l"/>
              </a:tabLst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What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your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current</a:t>
            </a:r>
            <a:r>
              <a:rPr sz="20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occupation_Working</a:t>
            </a:r>
            <a:r>
              <a:rPr sz="20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Professional</a:t>
            </a:r>
            <a:endParaRPr sz="2000">
              <a:latin typeface="Century Gothic"/>
              <a:cs typeface="Century Gothic"/>
            </a:endParaRPr>
          </a:p>
          <a:p>
            <a:pPr marL="167640" indent="-155575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When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Lead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Origin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Lead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30" dirty="0">
                <a:solidFill>
                  <a:srgbClr val="FFFFFF"/>
                </a:solidFill>
                <a:latin typeface="Century Gothic"/>
                <a:cs typeface="Century Gothic"/>
              </a:rPr>
              <a:t>Add</a:t>
            </a:r>
            <a:r>
              <a:rPr sz="200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Form</a:t>
            </a:r>
            <a:endParaRPr sz="2000">
              <a:latin typeface="Century Gothic"/>
              <a:cs typeface="Century Gothic"/>
            </a:endParaRPr>
          </a:p>
          <a:p>
            <a:pPr marL="167640" indent="-155575">
              <a:lnSpc>
                <a:spcPct val="100000"/>
              </a:lnSpc>
              <a:spcBef>
                <a:spcPts val="1085"/>
              </a:spcBef>
              <a:buChar char="-"/>
              <a:tabLst>
                <a:tab pos="168275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Lead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 Source_Welingak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Website</a:t>
            </a:r>
            <a:endParaRPr sz="2000">
              <a:latin typeface="Century Gothic"/>
              <a:cs typeface="Century Gothic"/>
            </a:endParaRPr>
          </a:p>
          <a:p>
            <a:pPr marL="167640" indent="-155575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What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matters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you</a:t>
            </a:r>
            <a:r>
              <a:rPr sz="20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choosing</a:t>
            </a:r>
            <a:r>
              <a:rPr sz="20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0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course_Better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Career</a:t>
            </a:r>
            <a:r>
              <a:rPr sz="20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Prospects</a:t>
            </a:r>
            <a:endParaRPr sz="2000">
              <a:latin typeface="Century Gothic"/>
              <a:cs typeface="Century Gothic"/>
            </a:endParaRPr>
          </a:p>
          <a:p>
            <a:pPr marL="167640" indent="-155575">
              <a:lnSpc>
                <a:spcPct val="100000"/>
              </a:lnSpc>
              <a:spcBef>
                <a:spcPts val="1080"/>
              </a:spcBef>
              <a:buChar char="-"/>
              <a:tabLst>
                <a:tab pos="168275" algn="l"/>
              </a:tabLst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Last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Activity_Contacted</a:t>
            </a:r>
            <a:endParaRPr sz="2000">
              <a:latin typeface="Century Gothic"/>
              <a:cs typeface="Century Gothic"/>
            </a:endParaRPr>
          </a:p>
          <a:p>
            <a:pPr marL="167640" indent="-155575">
              <a:lnSpc>
                <a:spcPct val="100000"/>
              </a:lnSpc>
              <a:spcBef>
                <a:spcPts val="1085"/>
              </a:spcBef>
              <a:buChar char="-"/>
              <a:tabLst>
                <a:tab pos="168275" algn="l"/>
              </a:tabLst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Total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Time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Spent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on</a:t>
            </a: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Website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THANK</a:t>
            </a:r>
            <a:r>
              <a:rPr spc="-40" dirty="0"/>
              <a:t> </a:t>
            </a:r>
            <a:r>
              <a:rPr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2457" y="2996310"/>
            <a:ext cx="11153140" cy="194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Education,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online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education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company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industry professionals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markets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its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courses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800" spc="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websites</a:t>
            </a:r>
            <a:r>
              <a:rPr sz="1800" spc="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800" spc="4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search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engines. Once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people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land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on these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websites,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asked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fill forms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entering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e-mail and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phone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details 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or 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watch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few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videos, following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they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 classified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as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leads.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After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this,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marketing company follows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up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these ‘leads’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through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e-mails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calls, which results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 the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conversion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00" spc="-45" dirty="0">
                <a:solidFill>
                  <a:srgbClr val="FFFFFF"/>
                </a:solidFill>
                <a:latin typeface="Times New Roman"/>
                <a:cs typeface="Times New Roman"/>
              </a:rPr>
              <a:t>few.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typical lead conversion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rate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at X education 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around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30%.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company dedicates HR, capital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resources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nurturing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these leads, thereby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underlining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importance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correctly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identifying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 ‘Hot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leads’-leads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high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chance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conversion.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The company needs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 logistic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regression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8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able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predict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likely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convert.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CEO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given</a:t>
            </a:r>
            <a:r>
              <a:rPr sz="18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8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ballpark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figure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80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percent.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763" y="1221104"/>
            <a:ext cx="4636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PROBLEM</a:t>
            </a:r>
            <a:r>
              <a:rPr sz="3600" spc="-50" dirty="0"/>
              <a:t> </a:t>
            </a:r>
            <a:r>
              <a:rPr sz="3600" spc="-5" dirty="0"/>
              <a:t>STATEMENT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651" y="207975"/>
            <a:ext cx="4905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SOLUTION</a:t>
            </a:r>
            <a:r>
              <a:rPr sz="3600" spc="-40" dirty="0"/>
              <a:t> </a:t>
            </a:r>
            <a:r>
              <a:rPr sz="3600" spc="5" dirty="0"/>
              <a:t>APPROACH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17651" y="930833"/>
            <a:ext cx="8502015" cy="514286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Reading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cleaning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 Manipulation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1450" spc="-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450" spc="2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Dropping</a:t>
            </a:r>
            <a:r>
              <a:rPr sz="1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highly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skewed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columns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sz="1450" spc="-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45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Null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check</a:t>
            </a:r>
            <a:r>
              <a:rPr sz="18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replacement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1450" spc="-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450" spc="6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Regrouping</a:t>
            </a:r>
            <a:r>
              <a:rPr sz="1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into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categories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categories(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15)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EDA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</a:pPr>
            <a:r>
              <a:rPr sz="1450" spc="-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450" spc="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Univariate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Bivariate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Analysis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Preparation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sz="1450" spc="-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450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Dummy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Variable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Creation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</a:pPr>
            <a:r>
              <a:rPr sz="1450" spc="-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450" spc="2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Test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Train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Split</a:t>
            </a:r>
            <a:endParaRPr sz="18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9"/>
              </a:spcBef>
            </a:pPr>
            <a:r>
              <a:rPr sz="1450" spc="-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450" spc="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Feature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Scaling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Data</a:t>
            </a:r>
            <a:r>
              <a:rPr sz="20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Modelling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600" spc="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600" spc="3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Conclusion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430" y="249174"/>
            <a:ext cx="74091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DATA</a:t>
            </a:r>
            <a:r>
              <a:rPr sz="3200" spc="-15" dirty="0"/>
              <a:t> </a:t>
            </a:r>
            <a:r>
              <a:rPr sz="3200" dirty="0"/>
              <a:t>CLEANING</a:t>
            </a:r>
            <a:r>
              <a:rPr sz="3200" spc="-50" dirty="0"/>
              <a:t> </a:t>
            </a:r>
            <a:r>
              <a:rPr sz="3200" spc="5" dirty="0"/>
              <a:t>AND</a:t>
            </a:r>
            <a:r>
              <a:rPr sz="3200" spc="-55" dirty="0"/>
              <a:t> </a:t>
            </a:r>
            <a:r>
              <a:rPr sz="3200" dirty="0"/>
              <a:t>MANIPULATION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73430" y="1516791"/>
            <a:ext cx="10427335" cy="452120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19"/>
              </a:spcBef>
            </a:pPr>
            <a:r>
              <a:rPr sz="1500" spc="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5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Replace</a:t>
            </a:r>
            <a:r>
              <a:rPr sz="19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‘select’</a:t>
            </a:r>
            <a:r>
              <a:rPr sz="19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dataframe</a:t>
            </a:r>
            <a:r>
              <a:rPr sz="19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1900" spc="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NaN</a:t>
            </a:r>
            <a:endParaRPr sz="1900">
              <a:latin typeface="Century Gothic"/>
              <a:cs typeface="Century Gothic"/>
            </a:endParaRPr>
          </a:p>
          <a:p>
            <a:pPr marL="299085" marR="5080" indent="-287020" algn="just">
              <a:lnSpc>
                <a:spcPct val="90100"/>
              </a:lnSpc>
              <a:spcBef>
                <a:spcPts val="1045"/>
              </a:spcBef>
            </a:pPr>
            <a:r>
              <a:rPr sz="1500" spc="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5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Drop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columns 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are highly 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skewed i.e. where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frequency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of a single value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more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than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90%.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Even 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though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‘</a:t>
            </a:r>
            <a:r>
              <a:rPr sz="1900" b="1" dirty="0">
                <a:solidFill>
                  <a:srgbClr val="FFFFFF"/>
                </a:solidFill>
                <a:latin typeface="Century Gothic"/>
                <a:cs typeface="Century Gothic"/>
              </a:rPr>
              <a:t>Do </a:t>
            </a:r>
            <a:r>
              <a:rPr sz="19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Not </a:t>
            </a:r>
            <a:r>
              <a:rPr sz="19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Mail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’ has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high 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skewed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value </a:t>
            </a: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retain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this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due </a:t>
            </a: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business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needs</a:t>
            </a:r>
            <a:endParaRPr sz="1900">
              <a:latin typeface="Century Gothic"/>
              <a:cs typeface="Century Gothic"/>
            </a:endParaRPr>
          </a:p>
          <a:p>
            <a:pPr marL="12700" algn="just">
              <a:lnSpc>
                <a:spcPts val="2160"/>
              </a:lnSpc>
              <a:spcBef>
                <a:spcPts val="840"/>
              </a:spcBef>
            </a:pPr>
            <a:r>
              <a:rPr sz="1500" spc="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5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Check</a:t>
            </a:r>
            <a:r>
              <a:rPr sz="19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percentage</a:t>
            </a:r>
            <a:r>
              <a:rPr sz="1900" spc="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9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null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19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columns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drop</a:t>
            </a:r>
            <a:r>
              <a:rPr sz="19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900" spc="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columns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which</a:t>
            </a:r>
            <a:r>
              <a:rPr sz="19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19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endParaRPr sz="1900">
              <a:latin typeface="Century Gothic"/>
              <a:cs typeface="Century Gothic"/>
            </a:endParaRPr>
          </a:p>
          <a:p>
            <a:pPr marL="299085" algn="just">
              <a:lnSpc>
                <a:spcPts val="2160"/>
              </a:lnSpc>
            </a:pP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19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45%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missing</a:t>
            </a:r>
            <a:r>
              <a:rPr sz="19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endParaRPr sz="1900">
              <a:latin typeface="Century Gothic"/>
              <a:cs typeface="Century Gothic"/>
            </a:endParaRPr>
          </a:p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500" spc="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5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Replacing</a:t>
            </a:r>
            <a:r>
              <a:rPr sz="19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null</a:t>
            </a:r>
            <a:r>
              <a:rPr sz="19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endParaRPr sz="19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00"/>
              </a:spcBef>
              <a:tabLst>
                <a:tab pos="756285" algn="l"/>
              </a:tabLst>
            </a:pPr>
            <a:r>
              <a:rPr sz="1350" spc="1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17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17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frequent</a:t>
            </a:r>
            <a:r>
              <a:rPr sz="17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value</a:t>
            </a:r>
            <a:r>
              <a:rPr sz="17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7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Lead</a:t>
            </a:r>
            <a:r>
              <a:rPr sz="17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Source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Lead</a:t>
            </a:r>
            <a:r>
              <a:rPr sz="17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Activity</a:t>
            </a:r>
            <a:endParaRPr sz="17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15"/>
              </a:spcBef>
              <a:tabLst>
                <a:tab pos="756285" algn="l"/>
              </a:tabLst>
            </a:pPr>
            <a:r>
              <a:rPr sz="1350" spc="1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17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already</a:t>
            </a:r>
            <a:r>
              <a:rPr sz="17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present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values</a:t>
            </a:r>
            <a:r>
              <a:rPr sz="17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entury Gothic"/>
                <a:cs typeface="Century Gothic"/>
              </a:rPr>
              <a:t>like</a:t>
            </a:r>
            <a:r>
              <a:rPr sz="17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Other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 ,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Unknown</a:t>
            </a:r>
            <a:r>
              <a:rPr sz="17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2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7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remaining</a:t>
            </a:r>
            <a:r>
              <a:rPr sz="17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categorical</a:t>
            </a:r>
            <a:r>
              <a:rPr sz="17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columns</a:t>
            </a:r>
            <a:endParaRPr sz="17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  <a:tabLst>
                <a:tab pos="756285" algn="l"/>
              </a:tabLst>
            </a:pPr>
            <a:r>
              <a:rPr sz="1350" spc="15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350" spc="15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17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Century Gothic"/>
                <a:cs typeface="Century Gothic"/>
              </a:rPr>
              <a:t>median</a:t>
            </a:r>
            <a:r>
              <a:rPr sz="17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for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 numerical</a:t>
            </a:r>
            <a:r>
              <a:rPr sz="17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columns</a:t>
            </a:r>
            <a:r>
              <a:rPr sz="17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Total</a:t>
            </a:r>
            <a:r>
              <a:rPr sz="17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Visits</a:t>
            </a:r>
            <a:r>
              <a:rPr sz="1700" b="1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Page</a:t>
            </a:r>
            <a:r>
              <a:rPr sz="17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Views</a:t>
            </a:r>
            <a:r>
              <a:rPr sz="170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per</a:t>
            </a:r>
            <a:r>
              <a:rPr sz="1700" b="1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Visit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ts val="2160"/>
              </a:lnSpc>
              <a:spcBef>
                <a:spcPts val="835"/>
              </a:spcBef>
            </a:pPr>
            <a:r>
              <a:rPr sz="1500" spc="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5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Re-Categorizing</a:t>
            </a:r>
            <a:r>
              <a:rPr sz="1900" spc="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90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categorical</a:t>
            </a:r>
            <a:r>
              <a:rPr sz="1900" spc="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columns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(Lead</a:t>
            </a:r>
            <a:r>
              <a:rPr sz="1900" spc="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Source</a:t>
            </a:r>
            <a:r>
              <a:rPr sz="19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Last</a:t>
            </a:r>
            <a:r>
              <a:rPr sz="19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Activity</a:t>
            </a:r>
            <a:r>
              <a:rPr sz="1900" spc="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r>
              <a:rPr sz="19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Country</a:t>
            </a:r>
            <a:r>
              <a:rPr sz="190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,</a:t>
            </a:r>
            <a:endParaRPr sz="1900">
              <a:latin typeface="Century Gothic"/>
              <a:cs typeface="Century Gothic"/>
            </a:endParaRPr>
          </a:p>
          <a:p>
            <a:pPr marL="299085">
              <a:lnSpc>
                <a:spcPts val="2160"/>
              </a:lnSpc>
            </a:pP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Specialization)</a:t>
            </a:r>
            <a:r>
              <a:rPr sz="1900" spc="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which</a:t>
            </a:r>
            <a:r>
              <a:rPr sz="1900" spc="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have</a:t>
            </a:r>
            <a:r>
              <a:rPr sz="19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9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number</a:t>
            </a:r>
            <a:r>
              <a:rPr sz="19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9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categories</a:t>
            </a:r>
            <a:r>
              <a:rPr sz="1900" spc="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15</a:t>
            </a:r>
            <a:endParaRPr sz="19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500" spc="10" dirty="0">
                <a:solidFill>
                  <a:srgbClr val="FFFFFF"/>
                </a:solidFill>
                <a:latin typeface="Wingdings 3"/>
                <a:cs typeface="Wingdings 3"/>
              </a:rPr>
              <a:t></a:t>
            </a:r>
            <a:r>
              <a:rPr sz="15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Outlier</a:t>
            </a:r>
            <a:r>
              <a:rPr sz="19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5" dirty="0">
                <a:solidFill>
                  <a:srgbClr val="FFFFFF"/>
                </a:solidFill>
                <a:latin typeface="Century Gothic"/>
                <a:cs typeface="Century Gothic"/>
              </a:rPr>
              <a:t>check</a:t>
            </a:r>
            <a:r>
              <a:rPr sz="19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Century Gothic"/>
                <a:cs typeface="Century Gothic"/>
              </a:rPr>
              <a:t>was</a:t>
            </a:r>
            <a:r>
              <a:rPr sz="19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done</a:t>
            </a:r>
            <a:r>
              <a:rPr sz="1900" spc="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9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no</a:t>
            </a:r>
            <a:r>
              <a:rPr sz="19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outliers</a:t>
            </a:r>
            <a:r>
              <a:rPr sz="19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5" dirty="0">
                <a:solidFill>
                  <a:srgbClr val="FFFFFF"/>
                </a:solidFill>
                <a:latin typeface="Century Gothic"/>
                <a:cs typeface="Century Gothic"/>
              </a:rPr>
              <a:t>were</a:t>
            </a:r>
            <a:r>
              <a:rPr sz="1900" spc="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done</a:t>
            </a:r>
            <a:endParaRPr sz="19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7031" y="1600200"/>
            <a:ext cx="3934966" cy="39624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6958" y="368249"/>
            <a:ext cx="9480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3600" spc="-5" dirty="0">
                <a:solidFill>
                  <a:srgbClr val="FFFFFF"/>
                </a:solidFill>
                <a:latin typeface="Century Gothic"/>
                <a:cs typeface="Century Gothic"/>
              </a:rPr>
              <a:t>DA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6958" y="920622"/>
            <a:ext cx="319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/>
              <a:t>UNIVARIATE</a:t>
            </a:r>
            <a:r>
              <a:rPr sz="2400" spc="-140" dirty="0"/>
              <a:t> </a:t>
            </a:r>
            <a:r>
              <a:rPr sz="2400" spc="5" dirty="0"/>
              <a:t>ANALYSIS</a:t>
            </a:r>
            <a:endParaRPr sz="24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28" y="1600200"/>
            <a:ext cx="3947160" cy="405688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0415" y="1600149"/>
            <a:ext cx="4050791" cy="40123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759" y="1874520"/>
            <a:ext cx="3742944" cy="271271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3016" y="837946"/>
            <a:ext cx="2985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BIVARIATE</a:t>
            </a:r>
            <a:r>
              <a:rPr sz="2400" spc="225" dirty="0"/>
              <a:t> </a:t>
            </a:r>
            <a:r>
              <a:rPr sz="2400" spc="5" dirty="0"/>
              <a:t>ANALSYIS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874520"/>
            <a:ext cx="3849624" cy="271271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5008" y="1874520"/>
            <a:ext cx="3703320" cy="27127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2888" y="1508760"/>
            <a:ext cx="4770120" cy="366674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565" y="252476"/>
            <a:ext cx="7494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CONVERSION</a:t>
            </a:r>
            <a:r>
              <a:rPr sz="2400" spc="-50" dirty="0"/>
              <a:t> </a:t>
            </a:r>
            <a:r>
              <a:rPr sz="2400" spc="-5" dirty="0"/>
              <a:t>RATE</a:t>
            </a:r>
            <a:r>
              <a:rPr sz="2400" dirty="0"/>
              <a:t> </a:t>
            </a:r>
            <a:r>
              <a:rPr sz="2400" spc="-5" dirty="0"/>
              <a:t>WITH</a:t>
            </a:r>
            <a:r>
              <a:rPr sz="2400" spc="-20" dirty="0"/>
              <a:t> </a:t>
            </a:r>
            <a:r>
              <a:rPr sz="2400" dirty="0"/>
              <a:t>CATEGORICAL</a:t>
            </a:r>
            <a:r>
              <a:rPr sz="2400" spc="-50" dirty="0"/>
              <a:t> </a:t>
            </a:r>
            <a:r>
              <a:rPr sz="2400" dirty="0"/>
              <a:t>VARIABLES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4568" y="1560575"/>
            <a:ext cx="4489704" cy="361492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1278" y="5646216"/>
            <a:ext cx="100101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lead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origin,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conversions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are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present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Landing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Page</a:t>
            </a:r>
            <a:r>
              <a:rPr sz="18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Submission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category.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Lead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Source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1’s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(conversions)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present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level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Google,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followed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by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Direct</a:t>
            </a:r>
            <a:r>
              <a:rPr sz="18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Traffic.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263" y="1539239"/>
            <a:ext cx="4639056" cy="36454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9776" y="1508760"/>
            <a:ext cx="4657344" cy="37063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7347" y="5562701"/>
            <a:ext cx="99218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Maximum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people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choose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not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receive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e-mails.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percentage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those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who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 choose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receive</a:t>
            </a:r>
            <a:r>
              <a:rPr sz="18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e-mails,</a:t>
            </a:r>
            <a:r>
              <a:rPr sz="1800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more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in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level</a:t>
            </a:r>
            <a:r>
              <a:rPr sz="18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(no</a:t>
            </a:r>
            <a:r>
              <a:rPr sz="1800" spc="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conversion)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08" y="1505711"/>
            <a:ext cx="4608576" cy="37124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1864" y="1505711"/>
            <a:ext cx="4770120" cy="3810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6328" y="5665419"/>
            <a:ext cx="10645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Most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leads</a:t>
            </a:r>
            <a:r>
              <a:rPr sz="18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are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present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India,</a:t>
            </a:r>
            <a:r>
              <a:rPr sz="18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few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percentage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outside,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rest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unknown.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Among</a:t>
            </a:r>
            <a:r>
              <a:rPr sz="1800" spc="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endParaRPr sz="18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known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categories</a:t>
            </a:r>
            <a:r>
              <a:rPr sz="1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Specialization,</a:t>
            </a:r>
            <a:r>
              <a:rPr sz="1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Century Gothic"/>
                <a:cs typeface="Century Gothic"/>
              </a:rPr>
              <a:t>IT</a:t>
            </a:r>
            <a:r>
              <a:rPr sz="18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Projects</a:t>
            </a:r>
            <a:r>
              <a:rPr sz="18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Management</a:t>
            </a:r>
            <a:r>
              <a:rPr sz="18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has</a:t>
            </a:r>
            <a:r>
              <a:rPr sz="1800" spc="-5" dirty="0">
                <a:solidFill>
                  <a:srgbClr val="FFFFFF"/>
                </a:solidFill>
                <a:latin typeface="Century Gothic"/>
                <a:cs typeface="Century Gothic"/>
              </a:rPr>
              <a:t> the</a:t>
            </a:r>
            <a:r>
              <a:rPr sz="1800" spc="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entury Gothic"/>
                <a:cs typeface="Century Gothic"/>
              </a:rPr>
              <a:t>maximum</a:t>
            </a:r>
            <a:r>
              <a:rPr sz="1800" spc="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800" dirty="0">
                <a:solidFill>
                  <a:srgbClr val="FFFFFF"/>
                </a:solidFill>
                <a:latin typeface="Century Gothic"/>
                <a:cs typeface="Century Gothic"/>
              </a:rPr>
              <a:t>presence.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1015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Times New Roman</vt:lpstr>
      <vt:lpstr>Wingdings</vt:lpstr>
      <vt:lpstr>Wingdings 3</vt:lpstr>
      <vt:lpstr>Office Theme</vt:lpstr>
      <vt:lpstr>LEAD SCORING  CASE STUDY</vt:lpstr>
      <vt:lpstr>PROBLEM STATEMENT</vt:lpstr>
      <vt:lpstr>SOLUTION APPROACH</vt:lpstr>
      <vt:lpstr>DATA CLEANING AND MANIPULATION</vt:lpstr>
      <vt:lpstr>UNIVARIATE ANALYSIS</vt:lpstr>
      <vt:lpstr>BIVARIATE ANALSYIS</vt:lpstr>
      <vt:lpstr>CONVERSION RATE WITH CATEGORICAL VARIABLES</vt:lpstr>
      <vt:lpstr>PowerPoint Presentation</vt:lpstr>
      <vt:lpstr>PowerPoint Presentation</vt:lpstr>
      <vt:lpstr>PowerPoint Presentation</vt:lpstr>
      <vt:lpstr>PowerPoint Presentation</vt:lpstr>
      <vt:lpstr>DATA PREPARATION</vt:lpstr>
      <vt:lpstr>MODELING OF THE DATA</vt:lpstr>
      <vt:lpstr>ROC CURVE FOR THE MODEL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LEAD SCORING  CASE STUDY</dc:title>
  <cp:lastModifiedBy>acer</cp:lastModifiedBy>
  <cp:revision>1</cp:revision>
  <dcterms:created xsi:type="dcterms:W3CDTF">2021-03-13T10:29:08Z</dcterms:created>
  <dcterms:modified xsi:type="dcterms:W3CDTF">2021-03-13T10:30:25Z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2021-03-13T00:00:00Z</vt:filetime>
  </property>
</Properties>
</file>