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Arimo" panose="020B0604020202020204" charset="0"/>
      <p:regular r:id="rId13"/>
    </p:embeddedFont>
    <p:embeddedFont>
      <p:font typeface="Syne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991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50D48"/>
          </a:solidFill>
          <a:ln/>
        </p:spPr>
      </p:sp>
      <p:sp>
        <p:nvSpPr>
          <p:cNvPr id="3" name="Shape 1"/>
          <p:cNvSpPr/>
          <p:nvPr/>
        </p:nvSpPr>
        <p:spPr>
          <a:xfrm>
            <a:off x="0" y="0"/>
            <a:ext cx="14630400" cy="8229600"/>
          </a:xfrm>
          <a:prstGeom prst="rect">
            <a:avLst/>
          </a:prstGeom>
          <a:solidFill>
            <a:srgbClr val="0C0A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5.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6.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852970"/>
            <a:ext cx="7415927" cy="2178129"/>
          </a:xfrm>
          <a:prstGeom prst="rect">
            <a:avLst/>
          </a:prstGeom>
          <a:noFill/>
          <a:ln/>
        </p:spPr>
        <p:txBody>
          <a:bodyPr wrap="square" lIns="0" tIns="0" rIns="0" bIns="0" rtlCol="0" anchor="t"/>
          <a:lstStyle/>
          <a:p>
            <a:pPr marL="0" indent="0">
              <a:lnSpc>
                <a:spcPts val="5700"/>
              </a:lnSpc>
              <a:buNone/>
            </a:pPr>
            <a:r>
              <a:rPr lang="en-US" sz="4550" b="1" dirty="0">
                <a:solidFill>
                  <a:srgbClr val="FFFFFF"/>
                </a:solidFill>
                <a:latin typeface="Syne Bold" pitchFamily="34" charset="0"/>
                <a:ea typeface="Syne Bold" pitchFamily="34" charset="-122"/>
                <a:cs typeface="Syne Bold" pitchFamily="34" charset="-120"/>
              </a:rPr>
              <a:t>Bank Management System</a:t>
            </a:r>
            <a:endParaRPr lang="en-US" sz="4550" dirty="0"/>
          </a:p>
        </p:txBody>
      </p:sp>
      <p:sp>
        <p:nvSpPr>
          <p:cNvPr id="4" name="Text 1"/>
          <p:cNvSpPr/>
          <p:nvPr/>
        </p:nvSpPr>
        <p:spPr>
          <a:xfrm>
            <a:off x="864037" y="4401383"/>
            <a:ext cx="7415927" cy="1975247"/>
          </a:xfrm>
          <a:prstGeom prst="rect">
            <a:avLst/>
          </a:prstGeom>
          <a:noFill/>
          <a:ln/>
        </p:spPr>
        <p:txBody>
          <a:bodyPr wrap="square" lIns="0" tIns="0" rIns="0" bIns="0" rtlCol="0" anchor="t"/>
          <a:lstStyle/>
          <a:p>
            <a:pPr marL="0" indent="0">
              <a:lnSpc>
                <a:spcPts val="3100"/>
              </a:lnSpc>
              <a:buNone/>
            </a:pPr>
            <a:r>
              <a:rPr lang="en-US" sz="2200" dirty="0">
                <a:solidFill>
                  <a:srgbClr val="D9E1FF"/>
                </a:solidFill>
                <a:latin typeface="Arimo" pitchFamily="34" charset="0"/>
                <a:ea typeface="Arimo" pitchFamily="34" charset="-122"/>
                <a:cs typeface="Arimo" pitchFamily="34" charset="-120"/>
              </a:rPr>
              <a:t>This project aims to design and implement a banking system where account holders can securely access their accounts, perform transactions, and track transaction history. The focus is on using efficient data structures for managing multiple accounts and storing transaction history.</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968693" y="2274094"/>
            <a:ext cx="5849183"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Syne Bold" pitchFamily="34" charset="0"/>
                <a:ea typeface="Syne Bold" pitchFamily="34" charset="-122"/>
                <a:cs typeface="Syne Bold" pitchFamily="34" charset="-120"/>
              </a:rPr>
              <a:t>Expected Outputs</a:t>
            </a:r>
            <a:endParaRPr lang="en-US" sz="4550" dirty="0"/>
          </a:p>
        </p:txBody>
      </p:sp>
      <p:sp>
        <p:nvSpPr>
          <p:cNvPr id="3" name="Shape 1"/>
          <p:cNvSpPr/>
          <p:nvPr/>
        </p:nvSpPr>
        <p:spPr>
          <a:xfrm>
            <a:off x="968693" y="3370421"/>
            <a:ext cx="6223040" cy="2585085"/>
          </a:xfrm>
          <a:prstGeom prst="roundRect">
            <a:avLst>
              <a:gd name="adj" fmla="val 1433"/>
            </a:avLst>
          </a:prstGeom>
          <a:solidFill>
            <a:srgbClr val="2B2952"/>
          </a:solidFill>
          <a:ln/>
        </p:spPr>
      </p:sp>
      <p:sp>
        <p:nvSpPr>
          <p:cNvPr id="4" name="Text 2"/>
          <p:cNvSpPr/>
          <p:nvPr/>
        </p:nvSpPr>
        <p:spPr>
          <a:xfrm>
            <a:off x="1215509" y="3617238"/>
            <a:ext cx="3616643" cy="363141"/>
          </a:xfrm>
          <a:prstGeom prst="rect">
            <a:avLst/>
          </a:prstGeom>
          <a:noFill/>
          <a:ln/>
        </p:spPr>
        <p:txBody>
          <a:bodyPr wrap="none" lIns="0" tIns="0" rIns="0" bIns="0" rtlCol="0" anchor="t"/>
          <a:lstStyle/>
          <a:p>
            <a:pPr marL="0" indent="0" algn="l">
              <a:lnSpc>
                <a:spcPts val="2850"/>
              </a:lnSpc>
              <a:buNone/>
            </a:pPr>
            <a:r>
              <a:rPr lang="en-US" sz="2250" b="1" dirty="0">
                <a:solidFill>
                  <a:srgbClr val="D9E1FF"/>
                </a:solidFill>
                <a:latin typeface="Syne Bold" pitchFamily="34" charset="0"/>
                <a:ea typeface="Syne Bold" pitchFamily="34" charset="-122"/>
                <a:cs typeface="Syne Bold" pitchFamily="34" charset="-120"/>
              </a:rPr>
              <a:t>Intuitive User Interface</a:t>
            </a:r>
            <a:endParaRPr lang="en-US" sz="2250" dirty="0"/>
          </a:p>
        </p:txBody>
      </p:sp>
      <p:sp>
        <p:nvSpPr>
          <p:cNvPr id="5" name="Text 3"/>
          <p:cNvSpPr/>
          <p:nvPr/>
        </p:nvSpPr>
        <p:spPr>
          <a:xfrm>
            <a:off x="1215509" y="4128492"/>
            <a:ext cx="5729407" cy="1185148"/>
          </a:xfrm>
          <a:prstGeom prst="rect">
            <a:avLst/>
          </a:prstGeom>
          <a:noFill/>
          <a:ln/>
        </p:spPr>
        <p:txBody>
          <a:bodyPr wrap="square" lIns="0" tIns="0" rIns="0" bIns="0" rtlCol="0" anchor="t"/>
          <a:lstStyle/>
          <a:p>
            <a:pPr marL="0" indent="0" algn="l">
              <a:lnSpc>
                <a:spcPts val="3100"/>
              </a:lnSpc>
              <a:buNone/>
            </a:pPr>
            <a:r>
              <a:rPr lang="en-US" sz="1900" dirty="0">
                <a:solidFill>
                  <a:srgbClr val="D9E1FF"/>
                </a:solidFill>
                <a:latin typeface="Arimo" pitchFamily="34" charset="0"/>
                <a:ea typeface="Arimo" pitchFamily="34" charset="-122"/>
                <a:cs typeface="Arimo" pitchFamily="34" charset="-120"/>
              </a:rPr>
              <a:t>The system should provide an easy-to-navigate interface. This ensures a user-friendly experience for all users.</a:t>
            </a:r>
            <a:endParaRPr lang="en-US" sz="1900" dirty="0"/>
          </a:p>
        </p:txBody>
      </p:sp>
      <p:sp>
        <p:nvSpPr>
          <p:cNvPr id="6" name="Shape 4"/>
          <p:cNvSpPr/>
          <p:nvPr/>
        </p:nvSpPr>
        <p:spPr>
          <a:xfrm>
            <a:off x="7438549" y="3370421"/>
            <a:ext cx="6223040" cy="2585085"/>
          </a:xfrm>
          <a:prstGeom prst="roundRect">
            <a:avLst>
              <a:gd name="adj" fmla="val 1433"/>
            </a:avLst>
          </a:prstGeom>
          <a:solidFill>
            <a:srgbClr val="2B2952"/>
          </a:solidFill>
          <a:ln/>
        </p:spPr>
      </p:sp>
      <p:sp>
        <p:nvSpPr>
          <p:cNvPr id="7" name="Text 5"/>
          <p:cNvSpPr/>
          <p:nvPr/>
        </p:nvSpPr>
        <p:spPr>
          <a:xfrm>
            <a:off x="7685365" y="3617238"/>
            <a:ext cx="4814768" cy="363141"/>
          </a:xfrm>
          <a:prstGeom prst="rect">
            <a:avLst/>
          </a:prstGeom>
          <a:noFill/>
          <a:ln/>
        </p:spPr>
        <p:txBody>
          <a:bodyPr wrap="none" lIns="0" tIns="0" rIns="0" bIns="0" rtlCol="0" anchor="t"/>
          <a:lstStyle/>
          <a:p>
            <a:pPr marL="0" indent="0" algn="l">
              <a:lnSpc>
                <a:spcPts val="2850"/>
              </a:lnSpc>
              <a:buNone/>
            </a:pPr>
            <a:r>
              <a:rPr lang="en-US" sz="2250" b="1" dirty="0">
                <a:solidFill>
                  <a:srgbClr val="D9E1FF"/>
                </a:solidFill>
                <a:latin typeface="Syne Bold" pitchFamily="34" charset="0"/>
                <a:ea typeface="Syne Bold" pitchFamily="34" charset="-122"/>
                <a:cs typeface="Syne Bold" pitchFamily="34" charset="-120"/>
              </a:rPr>
              <a:t>Efficient System Performance</a:t>
            </a:r>
            <a:endParaRPr lang="en-US" sz="2250" dirty="0"/>
          </a:p>
        </p:txBody>
      </p:sp>
      <p:sp>
        <p:nvSpPr>
          <p:cNvPr id="8" name="Text 6"/>
          <p:cNvSpPr/>
          <p:nvPr/>
        </p:nvSpPr>
        <p:spPr>
          <a:xfrm>
            <a:off x="7685365" y="4128492"/>
            <a:ext cx="5729407" cy="1580198"/>
          </a:xfrm>
          <a:prstGeom prst="rect">
            <a:avLst/>
          </a:prstGeom>
          <a:noFill/>
          <a:ln/>
        </p:spPr>
        <p:txBody>
          <a:bodyPr wrap="square" lIns="0" tIns="0" rIns="0" bIns="0" rtlCol="0" anchor="t"/>
          <a:lstStyle/>
          <a:p>
            <a:pPr marL="0" indent="0" algn="l">
              <a:lnSpc>
                <a:spcPts val="3100"/>
              </a:lnSpc>
              <a:buNone/>
            </a:pPr>
            <a:r>
              <a:rPr lang="en-US" sz="1900" dirty="0">
                <a:solidFill>
                  <a:srgbClr val="D9E1FF"/>
                </a:solidFill>
                <a:latin typeface="Arimo" pitchFamily="34" charset="0"/>
                <a:ea typeface="Arimo" pitchFamily="34" charset="-122"/>
                <a:cs typeface="Arimo" pitchFamily="34" charset="-120"/>
              </a:rPr>
              <a:t>The system should smoothly manage multiple users and transactions, minimizing lag during account access and transactions. This ensures quick task completion with minimal waiting time.</a:t>
            </a:r>
            <a:endParaRPr lang="en-US" sz="1900" dirty="0"/>
          </a:p>
        </p:txBody>
      </p:sp>
      <p:pic>
        <p:nvPicPr>
          <p:cNvPr id="10" name="Picture 9">
            <a:extLst>
              <a:ext uri="{FF2B5EF4-FFF2-40B4-BE49-F238E27FC236}">
                <a16:creationId xmlns:a16="http://schemas.microsoft.com/office/drawing/2014/main" id="{C18EA555-9096-B423-271F-D44B17366BCB}"/>
              </a:ext>
            </a:extLst>
          </p:cNvPr>
          <p:cNvPicPr>
            <a:picLocks noChangeAspect="1"/>
          </p:cNvPicPr>
          <p:nvPr/>
        </p:nvPicPr>
        <p:blipFill>
          <a:blip r:embed="rId3"/>
          <a:stretch>
            <a:fillRect/>
          </a:stretch>
        </p:blipFill>
        <p:spPr>
          <a:xfrm>
            <a:off x="11817576" y="7705493"/>
            <a:ext cx="2812824" cy="5154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2593181"/>
            <a:ext cx="4869180" cy="3043237"/>
          </a:xfrm>
          <a:prstGeom prst="rect">
            <a:avLst/>
          </a:prstGeom>
        </p:spPr>
      </p:pic>
      <p:sp>
        <p:nvSpPr>
          <p:cNvPr id="4" name="Text 0"/>
          <p:cNvSpPr/>
          <p:nvPr/>
        </p:nvSpPr>
        <p:spPr>
          <a:xfrm>
            <a:off x="6350437" y="1450657"/>
            <a:ext cx="5809059"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Syne Bold" pitchFamily="34" charset="0"/>
                <a:ea typeface="Syne Bold" pitchFamily="34" charset="-122"/>
                <a:cs typeface="Syne Bold" pitchFamily="34" charset="-120"/>
              </a:rPr>
              <a:t>Challenges</a:t>
            </a:r>
            <a:endParaRPr lang="en-US" sz="4550" dirty="0"/>
          </a:p>
        </p:txBody>
      </p:sp>
      <p:sp>
        <p:nvSpPr>
          <p:cNvPr id="5" name="Shape 1"/>
          <p:cNvSpPr/>
          <p:nvPr/>
        </p:nvSpPr>
        <p:spPr>
          <a:xfrm>
            <a:off x="6350437" y="2546985"/>
            <a:ext cx="7415927" cy="1794986"/>
          </a:xfrm>
          <a:prstGeom prst="roundRect">
            <a:avLst>
              <a:gd name="adj" fmla="val 2063"/>
            </a:avLst>
          </a:prstGeom>
          <a:solidFill>
            <a:srgbClr val="2B2952"/>
          </a:solidFill>
          <a:ln/>
        </p:spPr>
      </p:sp>
      <p:sp>
        <p:nvSpPr>
          <p:cNvPr id="6" name="Text 2"/>
          <p:cNvSpPr/>
          <p:nvPr/>
        </p:nvSpPr>
        <p:spPr>
          <a:xfrm>
            <a:off x="6597253" y="2793802"/>
            <a:ext cx="3609618" cy="363141"/>
          </a:xfrm>
          <a:prstGeom prst="rect">
            <a:avLst/>
          </a:prstGeom>
          <a:noFill/>
          <a:ln/>
        </p:spPr>
        <p:txBody>
          <a:bodyPr wrap="none" lIns="0" tIns="0" rIns="0" bIns="0" rtlCol="0" anchor="t"/>
          <a:lstStyle/>
          <a:p>
            <a:pPr marL="0" indent="0">
              <a:lnSpc>
                <a:spcPts val="2850"/>
              </a:lnSpc>
              <a:buNone/>
            </a:pPr>
            <a:r>
              <a:rPr lang="en-US" sz="2250" b="1" dirty="0">
                <a:solidFill>
                  <a:srgbClr val="D9E1FF"/>
                </a:solidFill>
                <a:latin typeface="Syne Bold" pitchFamily="34" charset="0"/>
                <a:ea typeface="Syne Bold" pitchFamily="34" charset="-122"/>
                <a:cs typeface="Syne Bold" pitchFamily="34" charset="-120"/>
              </a:rPr>
              <a:t>Account Management</a:t>
            </a:r>
            <a:endParaRPr lang="en-US" sz="2250" dirty="0"/>
          </a:p>
        </p:txBody>
      </p:sp>
      <p:sp>
        <p:nvSpPr>
          <p:cNvPr id="7" name="Text 3"/>
          <p:cNvSpPr/>
          <p:nvPr/>
        </p:nvSpPr>
        <p:spPr>
          <a:xfrm>
            <a:off x="6597253" y="3305056"/>
            <a:ext cx="6922294" cy="790099"/>
          </a:xfrm>
          <a:prstGeom prst="rect">
            <a:avLst/>
          </a:prstGeom>
          <a:noFill/>
          <a:ln/>
        </p:spPr>
        <p:txBody>
          <a:bodyPr wrap="squar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Banks need to manage and access multiple accounts securely and efficiently. </a:t>
            </a:r>
            <a:endParaRPr lang="en-US" sz="1900" dirty="0"/>
          </a:p>
        </p:txBody>
      </p:sp>
      <p:sp>
        <p:nvSpPr>
          <p:cNvPr id="8" name="Shape 4"/>
          <p:cNvSpPr/>
          <p:nvPr/>
        </p:nvSpPr>
        <p:spPr>
          <a:xfrm>
            <a:off x="6350437" y="4588788"/>
            <a:ext cx="7415927" cy="2190036"/>
          </a:xfrm>
          <a:prstGeom prst="roundRect">
            <a:avLst>
              <a:gd name="adj" fmla="val 1691"/>
            </a:avLst>
          </a:prstGeom>
          <a:solidFill>
            <a:srgbClr val="2B2952"/>
          </a:solidFill>
          <a:ln/>
        </p:spPr>
      </p:sp>
      <p:sp>
        <p:nvSpPr>
          <p:cNvPr id="9" name="Text 5"/>
          <p:cNvSpPr/>
          <p:nvPr/>
        </p:nvSpPr>
        <p:spPr>
          <a:xfrm>
            <a:off x="6597253" y="4835604"/>
            <a:ext cx="2904530" cy="363141"/>
          </a:xfrm>
          <a:prstGeom prst="rect">
            <a:avLst/>
          </a:prstGeom>
          <a:noFill/>
          <a:ln/>
        </p:spPr>
        <p:txBody>
          <a:bodyPr wrap="none" lIns="0" tIns="0" rIns="0" bIns="0" rtlCol="0" anchor="t"/>
          <a:lstStyle/>
          <a:p>
            <a:pPr marL="0" indent="0">
              <a:lnSpc>
                <a:spcPts val="2850"/>
              </a:lnSpc>
              <a:buNone/>
            </a:pPr>
            <a:r>
              <a:rPr lang="en-US" sz="2250" b="1" dirty="0">
                <a:solidFill>
                  <a:srgbClr val="D9E1FF"/>
                </a:solidFill>
                <a:latin typeface="Syne Bold" pitchFamily="34" charset="0"/>
                <a:ea typeface="Syne Bold" pitchFamily="34" charset="-122"/>
                <a:cs typeface="Syne Bold" pitchFamily="34" charset="-120"/>
              </a:rPr>
              <a:t>Secure Access</a:t>
            </a:r>
            <a:endParaRPr lang="en-US" sz="2250" dirty="0"/>
          </a:p>
        </p:txBody>
      </p:sp>
      <p:sp>
        <p:nvSpPr>
          <p:cNvPr id="10" name="Text 6"/>
          <p:cNvSpPr/>
          <p:nvPr/>
        </p:nvSpPr>
        <p:spPr>
          <a:xfrm>
            <a:off x="6597253" y="5346859"/>
            <a:ext cx="6922294" cy="1185148"/>
          </a:xfrm>
          <a:prstGeom prst="rect">
            <a:avLst/>
          </a:prstGeom>
          <a:noFill/>
          <a:ln/>
        </p:spPr>
        <p:txBody>
          <a:bodyPr wrap="squar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The system must ensure secure access to account details, preventing unauthorized access and protecting sensitive information.</a:t>
            </a:r>
            <a:endParaRPr lang="en-US" sz="1900" dirty="0"/>
          </a:p>
        </p:txBody>
      </p:sp>
      <p:pic>
        <p:nvPicPr>
          <p:cNvPr id="12" name="Picture 11">
            <a:extLst>
              <a:ext uri="{FF2B5EF4-FFF2-40B4-BE49-F238E27FC236}">
                <a16:creationId xmlns:a16="http://schemas.microsoft.com/office/drawing/2014/main" id="{D11E7751-21F0-EA13-36FB-B6E067E1391E}"/>
              </a:ext>
            </a:extLst>
          </p:cNvPr>
          <p:cNvPicPr>
            <a:picLocks noChangeAspect="1"/>
          </p:cNvPicPr>
          <p:nvPr/>
        </p:nvPicPr>
        <p:blipFill>
          <a:blip r:embed="rId5"/>
          <a:stretch>
            <a:fillRect/>
          </a:stretch>
        </p:blipFill>
        <p:spPr>
          <a:xfrm>
            <a:off x="12717614" y="7786696"/>
            <a:ext cx="1912786" cy="3505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247472" y="1216336"/>
            <a:ext cx="9981805" cy="857791"/>
          </a:xfrm>
          <a:prstGeom prst="rect">
            <a:avLst/>
          </a:prstGeom>
          <a:noFill/>
          <a:ln/>
        </p:spPr>
        <p:txBody>
          <a:bodyPr wrap="none" lIns="0" tIns="0" rIns="0" bIns="0" rtlCol="0" anchor="t"/>
          <a:lstStyle/>
          <a:p>
            <a:pPr marL="0" indent="0">
              <a:lnSpc>
                <a:spcPts val="5700"/>
              </a:lnSpc>
              <a:buNone/>
            </a:pPr>
            <a:r>
              <a:rPr lang="en-US" sz="6000" b="1" dirty="0">
                <a:solidFill>
                  <a:srgbClr val="FFFFFF"/>
                </a:solidFill>
                <a:latin typeface="Syne Bold" pitchFamily="34" charset="0"/>
                <a:ea typeface="Syne Bold" pitchFamily="34" charset="-122"/>
                <a:cs typeface="Syne Bold" pitchFamily="34" charset="-120"/>
              </a:rPr>
              <a:t>Background and Motivation</a:t>
            </a:r>
            <a:endParaRPr lang="en-US" sz="6000" dirty="0"/>
          </a:p>
        </p:txBody>
      </p:sp>
      <p:sp>
        <p:nvSpPr>
          <p:cNvPr id="3" name="Text 1"/>
          <p:cNvSpPr/>
          <p:nvPr/>
        </p:nvSpPr>
        <p:spPr>
          <a:xfrm>
            <a:off x="5419493" y="3010829"/>
            <a:ext cx="2810108" cy="627304"/>
          </a:xfrm>
          <a:prstGeom prst="rect">
            <a:avLst/>
          </a:prstGeom>
          <a:noFill/>
          <a:ln/>
        </p:spPr>
        <p:txBody>
          <a:bodyPr wrap="none" lIns="0" tIns="0" rIns="0" bIns="0" rtlCol="0" anchor="t"/>
          <a:lstStyle/>
          <a:p>
            <a:pPr marL="0" indent="0">
              <a:lnSpc>
                <a:spcPts val="2850"/>
              </a:lnSpc>
              <a:buNone/>
            </a:pPr>
            <a:r>
              <a:rPr lang="en-US" sz="4500" b="1" dirty="0">
                <a:solidFill>
                  <a:srgbClr val="FFFFFF"/>
                </a:solidFill>
                <a:latin typeface="Syne Bold" pitchFamily="34" charset="0"/>
                <a:ea typeface="Syne Bold" pitchFamily="34" charset="-122"/>
                <a:cs typeface="Syne Bold" pitchFamily="34" charset="-120"/>
              </a:rPr>
              <a:t>Background</a:t>
            </a:r>
            <a:endParaRPr lang="en-US" sz="4500" dirty="0"/>
          </a:p>
        </p:txBody>
      </p:sp>
      <p:sp>
        <p:nvSpPr>
          <p:cNvPr id="4" name="Text 2"/>
          <p:cNvSpPr/>
          <p:nvPr/>
        </p:nvSpPr>
        <p:spPr>
          <a:xfrm>
            <a:off x="1363623" y="4350782"/>
            <a:ext cx="12297966" cy="395049"/>
          </a:xfrm>
          <a:prstGeom prst="rect">
            <a:avLst/>
          </a:prstGeom>
          <a:noFill/>
          <a:ln/>
        </p:spPr>
        <p:txBody>
          <a:bodyPr wrap="none" lIns="0" tIns="0" rIns="0" bIns="0" rtlCol="0" anchor="t"/>
          <a:lstStyle/>
          <a:p>
            <a:pPr marL="342900" indent="-342900" algn="l">
              <a:lnSpc>
                <a:spcPts val="3100"/>
              </a:lnSpc>
              <a:buSzPct val="100000"/>
              <a:buChar char="•"/>
            </a:pPr>
            <a:r>
              <a:rPr lang="en-US" sz="2100" dirty="0">
                <a:solidFill>
                  <a:srgbClr val="D9E1FF"/>
                </a:solidFill>
                <a:latin typeface="Arimo" pitchFamily="34" charset="0"/>
                <a:ea typeface="Arimo" pitchFamily="34" charset="-122"/>
                <a:cs typeface="Arimo" pitchFamily="34" charset="-120"/>
              </a:rPr>
              <a:t>Modern banking systems handle millions of user accounts and transactions. </a:t>
            </a:r>
            <a:endParaRPr lang="en-US" sz="2100" dirty="0"/>
          </a:p>
        </p:txBody>
      </p:sp>
      <p:sp>
        <p:nvSpPr>
          <p:cNvPr id="5" name="Text 3"/>
          <p:cNvSpPr/>
          <p:nvPr/>
        </p:nvSpPr>
        <p:spPr>
          <a:xfrm>
            <a:off x="1363623" y="4832152"/>
            <a:ext cx="12297966" cy="395049"/>
          </a:xfrm>
          <a:prstGeom prst="rect">
            <a:avLst/>
          </a:prstGeom>
          <a:noFill/>
          <a:ln/>
        </p:spPr>
        <p:txBody>
          <a:bodyPr wrap="none" lIns="0" tIns="0" rIns="0" bIns="0" rtlCol="0" anchor="t"/>
          <a:lstStyle/>
          <a:p>
            <a:pPr marL="342900" indent="-342900" algn="l">
              <a:lnSpc>
                <a:spcPts val="3100"/>
              </a:lnSpc>
              <a:buSzPct val="100000"/>
              <a:buChar char="•"/>
            </a:pPr>
            <a:r>
              <a:rPr lang="en-US" sz="2100" dirty="0">
                <a:solidFill>
                  <a:srgbClr val="D9E1FF"/>
                </a:solidFill>
                <a:latin typeface="Arimo" pitchFamily="34" charset="0"/>
                <a:ea typeface="Arimo" pitchFamily="34" charset="-122"/>
                <a:cs typeface="Arimo" pitchFamily="34" charset="-120"/>
              </a:rPr>
              <a:t>To manage this efficiently, we need to store and access account details quickly and securely. </a:t>
            </a:r>
            <a:endParaRPr lang="en-US" sz="2100" dirty="0"/>
          </a:p>
        </p:txBody>
      </p:sp>
      <p:sp>
        <p:nvSpPr>
          <p:cNvPr id="6" name="Text 4"/>
          <p:cNvSpPr/>
          <p:nvPr/>
        </p:nvSpPr>
        <p:spPr>
          <a:xfrm>
            <a:off x="1363623" y="5313521"/>
            <a:ext cx="12297966" cy="395049"/>
          </a:xfrm>
          <a:prstGeom prst="rect">
            <a:avLst/>
          </a:prstGeom>
          <a:noFill/>
          <a:ln/>
        </p:spPr>
        <p:txBody>
          <a:bodyPr wrap="none" lIns="0" tIns="0" rIns="0" bIns="0" rtlCol="0" anchor="t"/>
          <a:lstStyle/>
          <a:p>
            <a:pPr marL="342900" indent="-342900" algn="l">
              <a:lnSpc>
                <a:spcPts val="3100"/>
              </a:lnSpc>
              <a:buSzPct val="100000"/>
              <a:buChar char="•"/>
            </a:pPr>
            <a:r>
              <a:rPr lang="en-US" sz="2100" dirty="0">
                <a:solidFill>
                  <a:srgbClr val="D9E1FF"/>
                </a:solidFill>
                <a:latin typeface="Arimo" pitchFamily="34" charset="0"/>
                <a:ea typeface="Arimo" pitchFamily="34" charset="-122"/>
                <a:cs typeface="Arimo" pitchFamily="34" charset="-120"/>
              </a:rPr>
              <a:t>It is essential to maintain a record of all transactions performed by users for accountability and transparency.</a:t>
            </a:r>
            <a:endParaRPr lang="en-US" sz="2100" dirty="0"/>
          </a:p>
        </p:txBody>
      </p:sp>
      <p:pic>
        <p:nvPicPr>
          <p:cNvPr id="8" name="Picture 7">
            <a:extLst>
              <a:ext uri="{FF2B5EF4-FFF2-40B4-BE49-F238E27FC236}">
                <a16:creationId xmlns:a16="http://schemas.microsoft.com/office/drawing/2014/main" id="{0D4A3472-73F8-F0F3-D64C-B416C1349689}"/>
              </a:ext>
            </a:extLst>
          </p:cNvPr>
          <p:cNvPicPr>
            <a:picLocks noChangeAspect="1"/>
          </p:cNvPicPr>
          <p:nvPr/>
        </p:nvPicPr>
        <p:blipFill>
          <a:blip r:embed="rId3"/>
          <a:stretch>
            <a:fillRect/>
          </a:stretch>
        </p:blipFill>
        <p:spPr>
          <a:xfrm>
            <a:off x="12705196" y="7786696"/>
            <a:ext cx="1912786" cy="350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319132" y="1962615"/>
            <a:ext cx="3448333" cy="524107"/>
          </a:xfrm>
          <a:prstGeom prst="rect">
            <a:avLst/>
          </a:prstGeom>
          <a:noFill/>
          <a:ln/>
        </p:spPr>
        <p:txBody>
          <a:bodyPr wrap="none" lIns="0" tIns="0" rIns="0" bIns="0" rtlCol="0" anchor="t"/>
          <a:lstStyle/>
          <a:p>
            <a:pPr marL="0" indent="0">
              <a:lnSpc>
                <a:spcPts val="2850"/>
              </a:lnSpc>
              <a:buNone/>
            </a:pPr>
            <a:r>
              <a:rPr lang="en-US" sz="5000" b="1" dirty="0">
                <a:solidFill>
                  <a:srgbClr val="FFFFFF"/>
                </a:solidFill>
                <a:effectLst>
                  <a:outerShdw blurRad="38100" dist="38100" dir="2700000" algn="tl">
                    <a:srgbClr val="000000">
                      <a:alpha val="43137"/>
                    </a:srgbClr>
                  </a:outerShdw>
                </a:effectLst>
                <a:latin typeface="Syne Bold" pitchFamily="34" charset="0"/>
                <a:ea typeface="Syne Bold" pitchFamily="34" charset="-122"/>
                <a:cs typeface="Syne Bold" pitchFamily="34" charset="-120"/>
              </a:rPr>
              <a:t>Motivation</a:t>
            </a:r>
            <a:endParaRPr lang="en-US" sz="5000" dirty="0">
              <a:effectLst>
                <a:outerShdw blurRad="38100" dist="38100" dir="2700000" algn="tl">
                  <a:srgbClr val="000000">
                    <a:alpha val="43137"/>
                  </a:srgbClr>
                </a:outerShdw>
              </a:effectLst>
            </a:endParaRPr>
          </a:p>
        </p:txBody>
      </p:sp>
      <p:sp>
        <p:nvSpPr>
          <p:cNvPr id="3" name="Text 1"/>
          <p:cNvSpPr/>
          <p:nvPr/>
        </p:nvSpPr>
        <p:spPr>
          <a:xfrm>
            <a:off x="1363623" y="3501484"/>
            <a:ext cx="12297966" cy="998604"/>
          </a:xfrm>
          <a:prstGeom prst="rect">
            <a:avLst/>
          </a:prstGeom>
          <a:noFill/>
          <a:ln/>
        </p:spPr>
        <p:txBody>
          <a:bodyPr wrap="square" lIns="0" tIns="0" rIns="0" bIns="0" rtlCol="0" anchor="t"/>
          <a:lstStyle/>
          <a:p>
            <a:pPr marL="342900" indent="-342900" algn="l">
              <a:lnSpc>
                <a:spcPts val="3100"/>
              </a:lnSpc>
              <a:buSzPct val="100000"/>
              <a:buChar char="•"/>
            </a:pPr>
            <a:r>
              <a:rPr lang="en-US" sz="2200" dirty="0">
                <a:solidFill>
                  <a:srgbClr val="D9E1FF"/>
                </a:solidFill>
                <a:latin typeface="Arimo" pitchFamily="34" charset="0"/>
                <a:ea typeface="Arimo" pitchFamily="34" charset="-122"/>
                <a:cs typeface="Arimo" pitchFamily="34" charset="-120"/>
              </a:rPr>
              <a:t>The system needs to prioritize security, ensuring only authorized users can access account details using a token and PIN system</a:t>
            </a:r>
            <a:r>
              <a:rPr lang="en-US" sz="1900" dirty="0">
                <a:solidFill>
                  <a:srgbClr val="D9E1FF"/>
                </a:solidFill>
                <a:latin typeface="Arimo" pitchFamily="34" charset="0"/>
                <a:ea typeface="Arimo" pitchFamily="34" charset="-122"/>
                <a:cs typeface="Arimo" pitchFamily="34" charset="-120"/>
              </a:rPr>
              <a:t>. </a:t>
            </a:r>
          </a:p>
          <a:p>
            <a:pPr marL="342900" indent="-342900" algn="l">
              <a:lnSpc>
                <a:spcPts val="3100"/>
              </a:lnSpc>
              <a:buSzPct val="100000"/>
              <a:buChar char="•"/>
            </a:pPr>
            <a:endParaRPr lang="en-US" sz="1900" dirty="0"/>
          </a:p>
        </p:txBody>
      </p:sp>
      <p:sp>
        <p:nvSpPr>
          <p:cNvPr id="4" name="Text 2"/>
          <p:cNvSpPr/>
          <p:nvPr/>
        </p:nvSpPr>
        <p:spPr>
          <a:xfrm>
            <a:off x="1363623" y="4586407"/>
            <a:ext cx="12297966" cy="790099"/>
          </a:xfrm>
          <a:prstGeom prst="rect">
            <a:avLst/>
          </a:prstGeom>
          <a:noFill/>
          <a:ln/>
        </p:spPr>
        <p:txBody>
          <a:bodyPr wrap="square" lIns="0" tIns="0" rIns="0" bIns="0" rtlCol="0" anchor="t"/>
          <a:lstStyle/>
          <a:p>
            <a:pPr marL="342900" indent="-342900" algn="l">
              <a:lnSpc>
                <a:spcPts val="3100"/>
              </a:lnSpc>
              <a:buSzPct val="100000"/>
              <a:buChar char="•"/>
            </a:pPr>
            <a:r>
              <a:rPr lang="en-US" sz="2200" dirty="0">
                <a:solidFill>
                  <a:srgbClr val="D9E1FF"/>
                </a:solidFill>
                <a:latin typeface="Arimo" pitchFamily="34" charset="0"/>
                <a:ea typeface="Arimo" pitchFamily="34" charset="-122"/>
                <a:cs typeface="Arimo" pitchFamily="34" charset="-120"/>
              </a:rPr>
              <a:t>Efficiency is also crucial, with the system needing to perform lookups quickly even with a large number of accounts.</a:t>
            </a:r>
            <a:endParaRPr lang="en-US" sz="2200" dirty="0"/>
          </a:p>
        </p:txBody>
      </p:sp>
      <p:pic>
        <p:nvPicPr>
          <p:cNvPr id="6" name="Picture 5">
            <a:extLst>
              <a:ext uri="{FF2B5EF4-FFF2-40B4-BE49-F238E27FC236}">
                <a16:creationId xmlns:a16="http://schemas.microsoft.com/office/drawing/2014/main" id="{D9FA3642-6FA5-37CD-4660-1D645B75C474}"/>
              </a:ext>
            </a:extLst>
          </p:cNvPr>
          <p:cNvPicPr>
            <a:picLocks noChangeAspect="1"/>
          </p:cNvPicPr>
          <p:nvPr/>
        </p:nvPicPr>
        <p:blipFill>
          <a:blip r:embed="rId3"/>
          <a:stretch>
            <a:fillRect/>
          </a:stretch>
        </p:blipFill>
        <p:spPr>
          <a:xfrm>
            <a:off x="12705196" y="7742091"/>
            <a:ext cx="1912786" cy="3505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308610" y="1680210"/>
            <a:ext cx="4869180" cy="4869180"/>
          </a:xfrm>
          <a:prstGeom prst="rect">
            <a:avLst/>
          </a:prstGeom>
        </p:spPr>
      </p:pic>
      <p:sp>
        <p:nvSpPr>
          <p:cNvPr id="4" name="Text 0"/>
          <p:cNvSpPr/>
          <p:nvPr/>
        </p:nvSpPr>
        <p:spPr>
          <a:xfrm>
            <a:off x="6350437" y="981551"/>
            <a:ext cx="5809059"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Syne Bold" pitchFamily="34" charset="0"/>
                <a:ea typeface="Syne Bold" pitchFamily="34" charset="-122"/>
                <a:cs typeface="Syne Bold" pitchFamily="34" charset="-120"/>
              </a:rPr>
              <a:t>General Solution</a:t>
            </a:r>
            <a:endParaRPr lang="en-US" sz="4550" dirty="0"/>
          </a:p>
        </p:txBody>
      </p:sp>
      <p:sp>
        <p:nvSpPr>
          <p:cNvPr id="5" name="Shape 1"/>
          <p:cNvSpPr/>
          <p:nvPr/>
        </p:nvSpPr>
        <p:spPr>
          <a:xfrm>
            <a:off x="6350437" y="2077879"/>
            <a:ext cx="7415927" cy="2190036"/>
          </a:xfrm>
          <a:prstGeom prst="roundRect">
            <a:avLst>
              <a:gd name="adj" fmla="val 1691"/>
            </a:avLst>
          </a:prstGeom>
          <a:solidFill>
            <a:srgbClr val="2B2952"/>
          </a:solidFill>
          <a:ln/>
        </p:spPr>
      </p:sp>
      <p:sp>
        <p:nvSpPr>
          <p:cNvPr id="6" name="Text 2"/>
          <p:cNvSpPr/>
          <p:nvPr/>
        </p:nvSpPr>
        <p:spPr>
          <a:xfrm>
            <a:off x="6597253" y="2324695"/>
            <a:ext cx="2904530" cy="363141"/>
          </a:xfrm>
          <a:prstGeom prst="rect">
            <a:avLst/>
          </a:prstGeom>
          <a:noFill/>
          <a:ln/>
        </p:spPr>
        <p:txBody>
          <a:bodyPr wrap="none" lIns="0" tIns="0" rIns="0" bIns="0" rtlCol="0" anchor="t"/>
          <a:lstStyle/>
          <a:p>
            <a:pPr marL="0" indent="0">
              <a:lnSpc>
                <a:spcPts val="2850"/>
              </a:lnSpc>
              <a:buNone/>
            </a:pPr>
            <a:r>
              <a:rPr lang="en-US" sz="2250" b="1" dirty="0">
                <a:solidFill>
                  <a:srgbClr val="D9E1FF"/>
                </a:solidFill>
                <a:latin typeface="Syne Bold" pitchFamily="34" charset="0"/>
                <a:ea typeface="Syne Bold" pitchFamily="34" charset="-122"/>
                <a:cs typeface="Syne Bold" pitchFamily="34" charset="-120"/>
              </a:rPr>
              <a:t>Approach</a:t>
            </a:r>
            <a:endParaRPr lang="en-US" sz="2250" dirty="0"/>
          </a:p>
        </p:txBody>
      </p:sp>
      <p:sp>
        <p:nvSpPr>
          <p:cNvPr id="7" name="Text 3"/>
          <p:cNvSpPr/>
          <p:nvPr/>
        </p:nvSpPr>
        <p:spPr>
          <a:xfrm>
            <a:off x="6597253" y="2835950"/>
            <a:ext cx="6922294" cy="1185148"/>
          </a:xfrm>
          <a:prstGeom prst="rect">
            <a:avLst/>
          </a:prstGeom>
          <a:noFill/>
          <a:ln/>
        </p:spPr>
        <p:txBody>
          <a:bodyPr wrap="squar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The system utilizes maps to manage accounts, associating a unique token with each account. This allows for efficient access and retrieval of account information.</a:t>
            </a:r>
            <a:endParaRPr lang="en-US" sz="1900" dirty="0"/>
          </a:p>
        </p:txBody>
      </p:sp>
      <p:sp>
        <p:nvSpPr>
          <p:cNvPr id="8" name="Shape 4"/>
          <p:cNvSpPr/>
          <p:nvPr/>
        </p:nvSpPr>
        <p:spPr>
          <a:xfrm>
            <a:off x="6350437" y="4514731"/>
            <a:ext cx="7415927" cy="2733199"/>
          </a:xfrm>
          <a:prstGeom prst="roundRect">
            <a:avLst>
              <a:gd name="adj" fmla="val 1355"/>
            </a:avLst>
          </a:prstGeom>
          <a:solidFill>
            <a:srgbClr val="2B2952"/>
          </a:solidFill>
          <a:ln/>
        </p:spPr>
      </p:sp>
      <p:sp>
        <p:nvSpPr>
          <p:cNvPr id="9" name="Text 5"/>
          <p:cNvSpPr/>
          <p:nvPr/>
        </p:nvSpPr>
        <p:spPr>
          <a:xfrm>
            <a:off x="6597253" y="4761548"/>
            <a:ext cx="2904530" cy="363141"/>
          </a:xfrm>
          <a:prstGeom prst="rect">
            <a:avLst/>
          </a:prstGeom>
          <a:noFill/>
          <a:ln/>
        </p:spPr>
        <p:txBody>
          <a:bodyPr wrap="none" lIns="0" tIns="0" rIns="0" bIns="0" rtlCol="0" anchor="t"/>
          <a:lstStyle/>
          <a:p>
            <a:pPr marL="0" indent="0">
              <a:lnSpc>
                <a:spcPts val="2850"/>
              </a:lnSpc>
              <a:buNone/>
            </a:pPr>
            <a:r>
              <a:rPr lang="en-US" sz="2250" b="1" dirty="0">
                <a:solidFill>
                  <a:srgbClr val="D9E1FF"/>
                </a:solidFill>
                <a:latin typeface="Syne Bold" pitchFamily="34" charset="0"/>
                <a:ea typeface="Syne Bold" pitchFamily="34" charset="-122"/>
                <a:cs typeface="Syne Bold" pitchFamily="34" charset="-120"/>
              </a:rPr>
              <a:t>Account Class</a:t>
            </a:r>
            <a:endParaRPr lang="en-US" sz="2250" dirty="0"/>
          </a:p>
        </p:txBody>
      </p:sp>
      <p:sp>
        <p:nvSpPr>
          <p:cNvPr id="10" name="Text 6"/>
          <p:cNvSpPr/>
          <p:nvPr/>
        </p:nvSpPr>
        <p:spPr>
          <a:xfrm>
            <a:off x="6597253" y="5272802"/>
            <a:ext cx="6922294" cy="790099"/>
          </a:xfrm>
          <a:prstGeom prst="rect">
            <a:avLst/>
          </a:prstGeom>
          <a:noFill/>
          <a:ln/>
        </p:spPr>
        <p:txBody>
          <a:bodyPr wrap="squar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Accounts are defined in a class with private members for name, account number, and balance. </a:t>
            </a:r>
            <a:endParaRPr lang="en-US" sz="1900" dirty="0"/>
          </a:p>
        </p:txBody>
      </p:sp>
      <p:sp>
        <p:nvSpPr>
          <p:cNvPr id="11" name="Text 7"/>
          <p:cNvSpPr/>
          <p:nvPr/>
        </p:nvSpPr>
        <p:spPr>
          <a:xfrm>
            <a:off x="6597253" y="6211014"/>
            <a:ext cx="6922294" cy="790099"/>
          </a:xfrm>
          <a:prstGeom prst="rect">
            <a:avLst/>
          </a:prstGeom>
          <a:noFill/>
          <a:ln/>
        </p:spPr>
        <p:txBody>
          <a:bodyPr wrap="squar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Sensitive information can only be accessed or modified through specific public methods, enhancing security.</a:t>
            </a:r>
            <a:endParaRPr lang="en-US" sz="1900" dirty="0"/>
          </a:p>
        </p:txBody>
      </p:sp>
      <p:pic>
        <p:nvPicPr>
          <p:cNvPr id="13" name="Picture 12">
            <a:extLst>
              <a:ext uri="{FF2B5EF4-FFF2-40B4-BE49-F238E27FC236}">
                <a16:creationId xmlns:a16="http://schemas.microsoft.com/office/drawing/2014/main" id="{54FDFBFB-E5E3-5FDA-5E31-D2B40CE65999}"/>
              </a:ext>
            </a:extLst>
          </p:cNvPr>
          <p:cNvPicPr>
            <a:picLocks noChangeAspect="1"/>
          </p:cNvPicPr>
          <p:nvPr/>
        </p:nvPicPr>
        <p:blipFill>
          <a:blip r:embed="rId5"/>
          <a:stretch>
            <a:fillRect/>
          </a:stretch>
        </p:blipFill>
        <p:spPr>
          <a:xfrm>
            <a:off x="11840723" y="7583956"/>
            <a:ext cx="2789677" cy="5112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15753"/>
          </a:xfrm>
          <a:prstGeom prst="rect">
            <a:avLst/>
          </a:prstGeom>
        </p:spPr>
      </p:pic>
      <p:sp>
        <p:nvSpPr>
          <p:cNvPr id="3" name="Text 0"/>
          <p:cNvSpPr/>
          <p:nvPr/>
        </p:nvSpPr>
        <p:spPr>
          <a:xfrm>
            <a:off x="968693" y="2703195"/>
            <a:ext cx="4170878" cy="521256"/>
          </a:xfrm>
          <a:prstGeom prst="rect">
            <a:avLst/>
          </a:prstGeom>
          <a:noFill/>
          <a:ln/>
        </p:spPr>
        <p:txBody>
          <a:bodyPr wrap="none" lIns="0" tIns="0" rIns="0" bIns="0" rtlCol="0" anchor="t"/>
          <a:lstStyle/>
          <a:p>
            <a:pPr marL="0" indent="0">
              <a:lnSpc>
                <a:spcPts val="4100"/>
              </a:lnSpc>
              <a:buNone/>
            </a:pPr>
            <a:r>
              <a:rPr lang="en-US" sz="3250" b="1" dirty="0">
                <a:solidFill>
                  <a:srgbClr val="FFFFFF"/>
                </a:solidFill>
                <a:latin typeface="Syne Bold" pitchFamily="34" charset="0"/>
                <a:ea typeface="Syne Bold" pitchFamily="34" charset="-122"/>
                <a:cs typeface="Syne Bold" pitchFamily="34" charset="-120"/>
              </a:rPr>
              <a:t>System Features</a:t>
            </a:r>
            <a:endParaRPr lang="en-US" sz="3250" dirty="0"/>
          </a:p>
        </p:txBody>
      </p:sp>
      <p:pic>
        <p:nvPicPr>
          <p:cNvPr id="4" name="Image 1" descr="preencoded.png"/>
          <p:cNvPicPr>
            <a:picLocks noChangeAspect="1"/>
          </p:cNvPicPr>
          <p:nvPr/>
        </p:nvPicPr>
        <p:blipFill>
          <a:blip r:embed="rId4"/>
          <a:stretch>
            <a:fillRect/>
          </a:stretch>
        </p:blipFill>
        <p:spPr>
          <a:xfrm>
            <a:off x="968693" y="3490317"/>
            <a:ext cx="886301" cy="1418034"/>
          </a:xfrm>
          <a:prstGeom prst="rect">
            <a:avLst/>
          </a:prstGeom>
        </p:spPr>
      </p:pic>
      <p:sp>
        <p:nvSpPr>
          <p:cNvPr id="5" name="Text 1"/>
          <p:cNvSpPr/>
          <p:nvPr/>
        </p:nvSpPr>
        <p:spPr>
          <a:xfrm>
            <a:off x="2120860" y="3667482"/>
            <a:ext cx="2085380" cy="260747"/>
          </a:xfrm>
          <a:prstGeom prst="rect">
            <a:avLst/>
          </a:prstGeom>
          <a:noFill/>
          <a:ln/>
        </p:spPr>
        <p:txBody>
          <a:bodyPr wrap="none" lIns="0" tIns="0" rIns="0" bIns="0" rtlCol="0" anchor="t"/>
          <a:lstStyle/>
          <a:p>
            <a:pPr marL="0" indent="0" algn="l">
              <a:lnSpc>
                <a:spcPts val="2050"/>
              </a:lnSpc>
              <a:buNone/>
            </a:pPr>
            <a:r>
              <a:rPr lang="en-US" sz="2400" b="1" dirty="0">
                <a:solidFill>
                  <a:srgbClr val="D9E1FF"/>
                </a:solidFill>
                <a:latin typeface="Syne Bold" pitchFamily="34" charset="0"/>
                <a:ea typeface="Syne Bold" pitchFamily="34" charset="-122"/>
                <a:cs typeface="Syne Bold" pitchFamily="34" charset="-120"/>
              </a:rPr>
              <a:t>Account Creation</a:t>
            </a:r>
            <a:endParaRPr lang="en-US" sz="2400" dirty="0"/>
          </a:p>
        </p:txBody>
      </p:sp>
      <p:sp>
        <p:nvSpPr>
          <p:cNvPr id="6" name="Text 2"/>
          <p:cNvSpPr/>
          <p:nvPr/>
        </p:nvSpPr>
        <p:spPr>
          <a:xfrm>
            <a:off x="2120860" y="4034552"/>
            <a:ext cx="11540728" cy="567214"/>
          </a:xfrm>
          <a:prstGeom prst="rect">
            <a:avLst/>
          </a:prstGeom>
          <a:noFill/>
          <a:ln/>
        </p:spPr>
        <p:txBody>
          <a:bodyPr wrap="square" lIns="0" tIns="0" rIns="0" bIns="0" rtlCol="0" anchor="t"/>
          <a:lstStyle/>
          <a:p>
            <a:pPr marL="0" indent="0" algn="l">
              <a:lnSpc>
                <a:spcPts val="2200"/>
              </a:lnSpc>
              <a:buNone/>
            </a:pPr>
            <a:r>
              <a:rPr lang="en-US" sz="2200" dirty="0">
                <a:solidFill>
                  <a:srgbClr val="D9E1FF"/>
                </a:solidFill>
                <a:latin typeface="Arimo" pitchFamily="34" charset="0"/>
                <a:ea typeface="Arimo" pitchFamily="34" charset="-122"/>
                <a:cs typeface="Arimo" pitchFamily="34" charset="-120"/>
              </a:rPr>
              <a:t>Users create a new account by providing details such as a token, name, account number, initial balance, and a PIN. This process ensures secure and unique account identification.</a:t>
            </a:r>
            <a:endParaRPr lang="en-US" sz="2200" dirty="0"/>
          </a:p>
        </p:txBody>
      </p:sp>
      <p:pic>
        <p:nvPicPr>
          <p:cNvPr id="7" name="Image 2" descr="preencoded.png"/>
          <p:cNvPicPr>
            <a:picLocks noChangeAspect="1"/>
          </p:cNvPicPr>
          <p:nvPr/>
        </p:nvPicPr>
        <p:blipFill>
          <a:blip r:embed="rId5"/>
          <a:stretch>
            <a:fillRect/>
          </a:stretch>
        </p:blipFill>
        <p:spPr>
          <a:xfrm>
            <a:off x="968693" y="4908352"/>
            <a:ext cx="886301" cy="1418034"/>
          </a:xfrm>
          <a:prstGeom prst="rect">
            <a:avLst/>
          </a:prstGeom>
        </p:spPr>
      </p:pic>
      <p:sp>
        <p:nvSpPr>
          <p:cNvPr id="8" name="Text 3"/>
          <p:cNvSpPr/>
          <p:nvPr/>
        </p:nvSpPr>
        <p:spPr>
          <a:xfrm>
            <a:off x="2268006" y="5092039"/>
            <a:ext cx="2085380" cy="260747"/>
          </a:xfrm>
          <a:prstGeom prst="rect">
            <a:avLst/>
          </a:prstGeom>
          <a:noFill/>
          <a:ln/>
        </p:spPr>
        <p:txBody>
          <a:bodyPr wrap="none" lIns="0" tIns="0" rIns="0" bIns="0" rtlCol="0" anchor="t"/>
          <a:lstStyle/>
          <a:p>
            <a:pPr marL="0" indent="0" algn="l">
              <a:lnSpc>
                <a:spcPts val="2050"/>
              </a:lnSpc>
              <a:buNone/>
            </a:pPr>
            <a:r>
              <a:rPr lang="en-US" sz="2400" b="1" dirty="0">
                <a:solidFill>
                  <a:srgbClr val="D9E1FF"/>
                </a:solidFill>
                <a:latin typeface="Syne Bold" pitchFamily="34" charset="0"/>
                <a:ea typeface="Syne Bold" pitchFamily="34" charset="-122"/>
                <a:cs typeface="Syne Bold" pitchFamily="34" charset="-120"/>
              </a:rPr>
              <a:t>Transactions</a:t>
            </a:r>
            <a:endParaRPr lang="en-US" sz="2400" dirty="0"/>
          </a:p>
        </p:txBody>
      </p:sp>
      <p:sp>
        <p:nvSpPr>
          <p:cNvPr id="9" name="Text 4"/>
          <p:cNvSpPr/>
          <p:nvPr/>
        </p:nvSpPr>
        <p:spPr>
          <a:xfrm>
            <a:off x="2265826" y="5446634"/>
            <a:ext cx="11540728" cy="567214"/>
          </a:xfrm>
          <a:prstGeom prst="rect">
            <a:avLst/>
          </a:prstGeom>
          <a:noFill/>
          <a:ln/>
        </p:spPr>
        <p:txBody>
          <a:bodyPr wrap="square" lIns="0" tIns="0" rIns="0" bIns="0" rtlCol="0" anchor="t"/>
          <a:lstStyle/>
          <a:p>
            <a:pPr marL="0" indent="0" algn="l">
              <a:lnSpc>
                <a:spcPts val="2200"/>
              </a:lnSpc>
              <a:buNone/>
            </a:pPr>
            <a:r>
              <a:rPr lang="en-US" sz="2200" dirty="0">
                <a:solidFill>
                  <a:srgbClr val="D9E1FF"/>
                </a:solidFill>
                <a:latin typeface="Arimo" pitchFamily="34" charset="0"/>
                <a:ea typeface="Arimo" pitchFamily="34" charset="-122"/>
                <a:cs typeface="Arimo" pitchFamily="34" charset="-120"/>
              </a:rPr>
              <a:t>Users can deposit or withdraw money, and each transaction will be recorded in a </a:t>
            </a:r>
            <a:r>
              <a:rPr lang="en-US" sz="2200" b="1" dirty="0">
                <a:solidFill>
                  <a:srgbClr val="D9E1FF"/>
                </a:solidFill>
                <a:latin typeface="Arimo" pitchFamily="34" charset="0"/>
                <a:ea typeface="Arimo" pitchFamily="34" charset="-122"/>
                <a:cs typeface="Arimo" pitchFamily="34" charset="-120"/>
              </a:rPr>
              <a:t>linked list</a:t>
            </a:r>
            <a:r>
              <a:rPr lang="en-US" sz="2200" dirty="0">
                <a:solidFill>
                  <a:srgbClr val="D9E1FF"/>
                </a:solidFill>
                <a:latin typeface="Arimo" pitchFamily="34" charset="0"/>
                <a:ea typeface="Arimo" pitchFamily="34" charset="-122"/>
                <a:cs typeface="Arimo" pitchFamily="34" charset="-120"/>
              </a:rPr>
              <a:t>. This provides a detailed and chronological record of all account activity</a:t>
            </a:r>
            <a:r>
              <a:rPr lang="en-US" sz="1350" dirty="0">
                <a:solidFill>
                  <a:srgbClr val="D9E1FF"/>
                </a:solidFill>
                <a:latin typeface="Arimo" pitchFamily="34" charset="0"/>
                <a:ea typeface="Arimo" pitchFamily="34" charset="-122"/>
                <a:cs typeface="Arimo" pitchFamily="34" charset="-120"/>
              </a:rPr>
              <a:t>.</a:t>
            </a:r>
            <a:endParaRPr lang="en-US" sz="1350" dirty="0"/>
          </a:p>
        </p:txBody>
      </p:sp>
      <p:pic>
        <p:nvPicPr>
          <p:cNvPr id="10" name="Image 3" descr="preencoded.png"/>
          <p:cNvPicPr>
            <a:picLocks noChangeAspect="1"/>
          </p:cNvPicPr>
          <p:nvPr/>
        </p:nvPicPr>
        <p:blipFill>
          <a:blip r:embed="rId6"/>
          <a:stretch>
            <a:fillRect/>
          </a:stretch>
        </p:blipFill>
        <p:spPr>
          <a:xfrm>
            <a:off x="968693" y="6326386"/>
            <a:ext cx="886301" cy="1418034"/>
          </a:xfrm>
          <a:prstGeom prst="rect">
            <a:avLst/>
          </a:prstGeom>
        </p:spPr>
      </p:pic>
      <p:sp>
        <p:nvSpPr>
          <p:cNvPr id="11" name="Text 5"/>
          <p:cNvSpPr/>
          <p:nvPr/>
        </p:nvSpPr>
        <p:spPr>
          <a:xfrm>
            <a:off x="2120860" y="6503551"/>
            <a:ext cx="2230398" cy="260747"/>
          </a:xfrm>
          <a:prstGeom prst="rect">
            <a:avLst/>
          </a:prstGeom>
          <a:noFill/>
          <a:ln/>
        </p:spPr>
        <p:txBody>
          <a:bodyPr wrap="none" lIns="0" tIns="0" rIns="0" bIns="0" rtlCol="0" anchor="t"/>
          <a:lstStyle/>
          <a:p>
            <a:pPr marL="0" indent="0" algn="l">
              <a:lnSpc>
                <a:spcPts val="2050"/>
              </a:lnSpc>
              <a:buNone/>
            </a:pPr>
            <a:r>
              <a:rPr lang="en-US" sz="2400" b="1" dirty="0">
                <a:solidFill>
                  <a:srgbClr val="D9E1FF"/>
                </a:solidFill>
                <a:latin typeface="Syne Bold" pitchFamily="34" charset="0"/>
                <a:ea typeface="Syne Bold" pitchFamily="34" charset="-122"/>
                <a:cs typeface="Syne Bold" pitchFamily="34" charset="-120"/>
              </a:rPr>
              <a:t>Transaction History</a:t>
            </a:r>
            <a:endParaRPr lang="en-US" sz="2400" dirty="0"/>
          </a:p>
        </p:txBody>
      </p:sp>
      <p:sp>
        <p:nvSpPr>
          <p:cNvPr id="12" name="Text 6"/>
          <p:cNvSpPr/>
          <p:nvPr/>
        </p:nvSpPr>
        <p:spPr>
          <a:xfrm>
            <a:off x="2120860" y="6881772"/>
            <a:ext cx="11540728" cy="283607"/>
          </a:xfrm>
          <a:prstGeom prst="rect">
            <a:avLst/>
          </a:prstGeom>
          <a:noFill/>
          <a:ln/>
        </p:spPr>
        <p:txBody>
          <a:bodyPr wrap="none" lIns="0" tIns="0" rIns="0" bIns="0" rtlCol="0" anchor="t"/>
          <a:lstStyle/>
          <a:p>
            <a:pPr marL="0" indent="0" algn="l">
              <a:lnSpc>
                <a:spcPts val="2200"/>
              </a:lnSpc>
              <a:buNone/>
            </a:pPr>
            <a:r>
              <a:rPr lang="en-US" sz="1900" dirty="0">
                <a:solidFill>
                  <a:srgbClr val="D9E1FF"/>
                </a:solidFill>
                <a:latin typeface="Arimo" pitchFamily="34" charset="0"/>
                <a:ea typeface="Arimo" pitchFamily="34" charset="-122"/>
                <a:cs typeface="Arimo" pitchFamily="34" charset="-120"/>
              </a:rPr>
              <a:t>Users can view their past transactions in the order they were made. This feature allows </a:t>
            </a:r>
          </a:p>
          <a:p>
            <a:pPr marL="0" indent="0" algn="l">
              <a:lnSpc>
                <a:spcPts val="2200"/>
              </a:lnSpc>
              <a:buNone/>
            </a:pPr>
            <a:r>
              <a:rPr lang="en-US" sz="1900" dirty="0">
                <a:solidFill>
                  <a:srgbClr val="D9E1FF"/>
                </a:solidFill>
                <a:latin typeface="Arimo" pitchFamily="34" charset="0"/>
                <a:ea typeface="Arimo" pitchFamily="34" charset="-122"/>
                <a:cs typeface="Arimo" pitchFamily="34" charset="-120"/>
              </a:rPr>
              <a:t>for easy tracking and verification of account activity.</a:t>
            </a:r>
            <a:endParaRPr lang="en-US" sz="1900" dirty="0"/>
          </a:p>
        </p:txBody>
      </p:sp>
      <p:pic>
        <p:nvPicPr>
          <p:cNvPr id="14" name="Picture 13">
            <a:extLst>
              <a:ext uri="{FF2B5EF4-FFF2-40B4-BE49-F238E27FC236}">
                <a16:creationId xmlns:a16="http://schemas.microsoft.com/office/drawing/2014/main" id="{25853205-B1DD-9319-F001-52559D3924FE}"/>
              </a:ext>
            </a:extLst>
          </p:cNvPr>
          <p:cNvPicPr>
            <a:picLocks noChangeAspect="1"/>
          </p:cNvPicPr>
          <p:nvPr/>
        </p:nvPicPr>
        <p:blipFill>
          <a:blip r:embed="rId7"/>
          <a:stretch>
            <a:fillRect/>
          </a:stretch>
        </p:blipFill>
        <p:spPr>
          <a:xfrm>
            <a:off x="12101685" y="7744420"/>
            <a:ext cx="2528715" cy="46342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43808"/>
          </a:xfrm>
          <a:prstGeom prst="rect">
            <a:avLst/>
          </a:prstGeom>
        </p:spPr>
      </p:pic>
      <p:pic>
        <p:nvPicPr>
          <p:cNvPr id="3" name="Image 1" descr="preencoded.png"/>
          <p:cNvPicPr>
            <a:picLocks noChangeAspect="1"/>
          </p:cNvPicPr>
          <p:nvPr/>
        </p:nvPicPr>
        <p:blipFill>
          <a:blip r:embed="rId4"/>
          <a:stretch>
            <a:fillRect/>
          </a:stretch>
        </p:blipFill>
        <p:spPr>
          <a:xfrm>
            <a:off x="3782291" y="342899"/>
            <a:ext cx="6567054" cy="2064187"/>
          </a:xfrm>
          <a:prstGeom prst="rect">
            <a:avLst/>
          </a:prstGeom>
        </p:spPr>
      </p:pic>
      <p:sp>
        <p:nvSpPr>
          <p:cNvPr id="4" name="Text 0"/>
          <p:cNvSpPr/>
          <p:nvPr/>
        </p:nvSpPr>
        <p:spPr>
          <a:xfrm>
            <a:off x="968693" y="3470434"/>
            <a:ext cx="6305907" cy="669131"/>
          </a:xfrm>
          <a:prstGeom prst="rect">
            <a:avLst/>
          </a:prstGeom>
          <a:noFill/>
          <a:ln/>
        </p:spPr>
        <p:txBody>
          <a:bodyPr wrap="none" lIns="0" tIns="0" rIns="0" bIns="0" rtlCol="0" anchor="t"/>
          <a:lstStyle/>
          <a:p>
            <a:pPr marL="0" indent="0">
              <a:lnSpc>
                <a:spcPts val="5250"/>
              </a:lnSpc>
              <a:buNone/>
            </a:pPr>
            <a:r>
              <a:rPr lang="en-US" sz="4200" b="1" dirty="0">
                <a:solidFill>
                  <a:srgbClr val="FFFFFF"/>
                </a:solidFill>
                <a:latin typeface="Syne Bold" pitchFamily="34" charset="0"/>
                <a:ea typeface="Syne Bold" pitchFamily="34" charset="-122"/>
                <a:cs typeface="Syne Bold" pitchFamily="34" charset="-120"/>
              </a:rPr>
              <a:t>Data Structures Used</a:t>
            </a:r>
            <a:endParaRPr lang="en-US" sz="4200" dirty="0"/>
          </a:p>
        </p:txBody>
      </p:sp>
      <p:sp>
        <p:nvSpPr>
          <p:cNvPr id="5" name="Text 1"/>
          <p:cNvSpPr/>
          <p:nvPr/>
        </p:nvSpPr>
        <p:spPr>
          <a:xfrm>
            <a:off x="968692" y="4480798"/>
            <a:ext cx="12692896" cy="455057"/>
          </a:xfrm>
          <a:prstGeom prst="rect">
            <a:avLst/>
          </a:prstGeom>
          <a:noFill/>
          <a:ln/>
        </p:spPr>
        <p:txBody>
          <a:bodyPr wrap="none" lIns="0" tIns="0" rIns="0" bIns="0" rtlCol="0" anchor="t"/>
          <a:lstStyle/>
          <a:p>
            <a:pPr marL="342900" indent="-342900" algn="l">
              <a:lnSpc>
                <a:spcPts val="3550"/>
              </a:lnSpc>
              <a:buSzPct val="100000"/>
              <a:buFont typeface="+mj-lt"/>
              <a:buAutoNum type="arabicPeriod"/>
            </a:pPr>
            <a:r>
              <a:rPr lang="en-US" sz="2400" b="1" dirty="0">
                <a:solidFill>
                  <a:srgbClr val="D9E1FF"/>
                </a:solidFill>
                <a:latin typeface="Arimo" pitchFamily="34" charset="0"/>
                <a:ea typeface="Arimo" pitchFamily="34" charset="-122"/>
                <a:cs typeface="Arimo" pitchFamily="34" charset="-120"/>
              </a:rPr>
              <a:t>Map for Account Management</a:t>
            </a:r>
            <a:endParaRPr lang="en-US" sz="2400" dirty="0"/>
          </a:p>
        </p:txBody>
      </p:sp>
      <p:sp>
        <p:nvSpPr>
          <p:cNvPr id="6" name="Text 2"/>
          <p:cNvSpPr/>
          <p:nvPr/>
        </p:nvSpPr>
        <p:spPr>
          <a:xfrm>
            <a:off x="968693" y="5191720"/>
            <a:ext cx="12692896" cy="363974"/>
          </a:xfrm>
          <a:prstGeom prst="rect">
            <a:avLst/>
          </a:prstGeom>
          <a:noFill/>
          <a:ln/>
        </p:spPr>
        <p:txBody>
          <a:bodyPr wrap="none" lIns="0" tIns="0" rIns="0" bIns="0" rtlCol="0" anchor="t"/>
          <a:lstStyle/>
          <a:p>
            <a:pPr marL="0" indent="0">
              <a:lnSpc>
                <a:spcPts val="2850"/>
              </a:lnSpc>
              <a:buNone/>
            </a:pPr>
            <a:r>
              <a:rPr lang="en-US" sz="2000" dirty="0">
                <a:solidFill>
                  <a:srgbClr val="D9E1FF"/>
                </a:solidFill>
                <a:latin typeface="Arimo" pitchFamily="34" charset="0"/>
                <a:ea typeface="Arimo" pitchFamily="34" charset="-122"/>
                <a:cs typeface="Arimo" pitchFamily="34" charset="-120"/>
              </a:rPr>
              <a:t>The system uses a unordered_map </a:t>
            </a:r>
            <a:r>
              <a:rPr lang="en-US" sz="2000">
                <a:solidFill>
                  <a:srgbClr val="D9E1FF"/>
                </a:solidFill>
                <a:latin typeface="Arimo" pitchFamily="34" charset="0"/>
                <a:ea typeface="Arimo" pitchFamily="34" charset="-122"/>
                <a:cs typeface="Arimo" pitchFamily="34" charset="-120"/>
              </a:rPr>
              <a:t>&lt; token, </a:t>
            </a:r>
            <a:r>
              <a:rPr lang="en-US" sz="2000" dirty="0">
                <a:solidFill>
                  <a:srgbClr val="D9E1FF"/>
                </a:solidFill>
                <a:latin typeface="Arimo" pitchFamily="34" charset="0"/>
                <a:ea typeface="Arimo" pitchFamily="34" charset="-122"/>
                <a:cs typeface="Arimo" pitchFamily="34" charset="-120"/>
              </a:rPr>
              <a:t>class &gt; to store account information</a:t>
            </a:r>
            <a:r>
              <a:rPr lang="en-US" sz="1750" dirty="0">
                <a:solidFill>
                  <a:srgbClr val="D9E1FF"/>
                </a:solidFill>
                <a:latin typeface="Arimo" pitchFamily="34" charset="0"/>
                <a:ea typeface="Arimo" pitchFamily="34" charset="-122"/>
                <a:cs typeface="Arimo" pitchFamily="34" charset="-120"/>
              </a:rPr>
              <a:t>.</a:t>
            </a:r>
            <a:endParaRPr lang="en-US" sz="1750" dirty="0"/>
          </a:p>
        </p:txBody>
      </p:sp>
      <p:sp>
        <p:nvSpPr>
          <p:cNvPr id="7" name="Text 3"/>
          <p:cNvSpPr/>
          <p:nvPr/>
        </p:nvSpPr>
        <p:spPr>
          <a:xfrm>
            <a:off x="968693" y="5811560"/>
            <a:ext cx="12692896" cy="363974"/>
          </a:xfrm>
          <a:prstGeom prst="rect">
            <a:avLst/>
          </a:prstGeom>
          <a:noFill/>
          <a:ln/>
        </p:spPr>
        <p:txBody>
          <a:bodyPr wrap="none" lIns="0" tIns="0" rIns="0" bIns="0" rtlCol="0" anchor="t"/>
          <a:lstStyle/>
          <a:p>
            <a:pPr marL="0" indent="0">
              <a:lnSpc>
                <a:spcPts val="2850"/>
              </a:lnSpc>
              <a:buNone/>
            </a:pPr>
            <a:r>
              <a:rPr lang="en-US" sz="1750" b="1" dirty="0">
                <a:solidFill>
                  <a:srgbClr val="D9E1FF"/>
                </a:solidFill>
                <a:latin typeface="Arimo" pitchFamily="34" charset="0"/>
                <a:ea typeface="Arimo" pitchFamily="34" charset="-122"/>
                <a:cs typeface="Arimo" pitchFamily="34" charset="-120"/>
              </a:rPr>
              <a:t>Reason :</a:t>
            </a:r>
            <a:endParaRPr lang="en-US" sz="1750" dirty="0"/>
          </a:p>
        </p:txBody>
      </p:sp>
      <p:sp>
        <p:nvSpPr>
          <p:cNvPr id="8" name="Text 4"/>
          <p:cNvSpPr/>
          <p:nvPr/>
        </p:nvSpPr>
        <p:spPr>
          <a:xfrm>
            <a:off x="1332548" y="6431399"/>
            <a:ext cx="12329041" cy="727948"/>
          </a:xfrm>
          <a:prstGeom prst="rect">
            <a:avLst/>
          </a:prstGeom>
          <a:noFill/>
          <a:ln/>
        </p:spPr>
        <p:txBody>
          <a:bodyPr wrap="square" lIns="0" tIns="0" rIns="0" bIns="0" rtlCol="0" anchor="t"/>
          <a:lstStyle/>
          <a:p>
            <a:pPr marL="342900" indent="-342900" algn="l">
              <a:lnSpc>
                <a:spcPts val="2850"/>
              </a:lnSpc>
              <a:buSzPct val="100000"/>
              <a:buChar char="•"/>
            </a:pPr>
            <a:r>
              <a:rPr lang="en-US" sz="2000" dirty="0">
                <a:solidFill>
                  <a:srgbClr val="D9E1FF"/>
                </a:solidFill>
                <a:latin typeface="Arimo" pitchFamily="34" charset="0"/>
                <a:ea typeface="Arimo" pitchFamily="34" charset="-122"/>
                <a:cs typeface="Arimo" pitchFamily="34" charset="-120"/>
              </a:rPr>
              <a:t>This data structure provides an average time complexity of O(1) for lookups, making it efficient to access any account by token. </a:t>
            </a:r>
            <a:endParaRPr lang="en-US" sz="2000" dirty="0"/>
          </a:p>
        </p:txBody>
      </p:sp>
      <p:sp>
        <p:nvSpPr>
          <p:cNvPr id="9" name="Text 5"/>
          <p:cNvSpPr/>
          <p:nvPr/>
        </p:nvSpPr>
        <p:spPr>
          <a:xfrm>
            <a:off x="1332548" y="7238881"/>
            <a:ext cx="12329041" cy="363974"/>
          </a:xfrm>
          <a:prstGeom prst="rect">
            <a:avLst/>
          </a:prstGeom>
          <a:noFill/>
          <a:ln/>
        </p:spPr>
        <p:txBody>
          <a:bodyPr wrap="none" lIns="0" tIns="0" rIns="0" bIns="0" rtlCol="0" anchor="t"/>
          <a:lstStyle/>
          <a:p>
            <a:pPr marL="342900" indent="-342900" algn="l">
              <a:lnSpc>
                <a:spcPts val="2850"/>
              </a:lnSpc>
              <a:buSzPct val="100000"/>
              <a:buChar char="•"/>
            </a:pPr>
            <a:r>
              <a:rPr lang="en-US" sz="2000" dirty="0">
                <a:solidFill>
                  <a:srgbClr val="D9E1FF"/>
                </a:solidFill>
                <a:latin typeface="Arimo" pitchFamily="34" charset="0"/>
                <a:ea typeface="Arimo" pitchFamily="34" charset="-122"/>
                <a:cs typeface="Arimo" pitchFamily="34" charset="-120"/>
              </a:rPr>
              <a:t>This allows the system to scale to a large number of users while maintaining quick access times. </a:t>
            </a:r>
            <a:endParaRPr lang="en-US" sz="2000" dirty="0"/>
          </a:p>
        </p:txBody>
      </p:sp>
      <p:pic>
        <p:nvPicPr>
          <p:cNvPr id="11" name="Picture 10">
            <a:extLst>
              <a:ext uri="{FF2B5EF4-FFF2-40B4-BE49-F238E27FC236}">
                <a16:creationId xmlns:a16="http://schemas.microsoft.com/office/drawing/2014/main" id="{A5BD0136-F52D-2525-8EC8-AA7FE3243EFA}"/>
              </a:ext>
            </a:extLst>
          </p:cNvPr>
          <p:cNvPicPr>
            <a:picLocks noChangeAspect="1"/>
          </p:cNvPicPr>
          <p:nvPr/>
        </p:nvPicPr>
        <p:blipFill>
          <a:blip r:embed="rId5"/>
          <a:stretch>
            <a:fillRect/>
          </a:stretch>
        </p:blipFill>
        <p:spPr>
          <a:xfrm>
            <a:off x="11341433" y="7602227"/>
            <a:ext cx="3288967" cy="602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218962"/>
            <a:ext cx="14630400" cy="3218639"/>
          </a:xfrm>
          <a:prstGeom prst="rect">
            <a:avLst/>
          </a:prstGeom>
        </p:spPr>
      </p:pic>
      <p:pic>
        <p:nvPicPr>
          <p:cNvPr id="3" name="Image 1" descr="preencoded.png"/>
          <p:cNvPicPr>
            <a:picLocks noChangeAspect="1"/>
          </p:cNvPicPr>
          <p:nvPr/>
        </p:nvPicPr>
        <p:blipFill>
          <a:blip r:embed="rId4"/>
          <a:stretch>
            <a:fillRect/>
          </a:stretch>
        </p:blipFill>
        <p:spPr>
          <a:xfrm>
            <a:off x="4991100" y="335280"/>
            <a:ext cx="4648200" cy="2415540"/>
          </a:xfrm>
          <a:prstGeom prst="rect">
            <a:avLst/>
          </a:prstGeom>
        </p:spPr>
      </p:pic>
      <p:sp>
        <p:nvSpPr>
          <p:cNvPr id="4" name="Text 0"/>
          <p:cNvSpPr/>
          <p:nvPr/>
        </p:nvSpPr>
        <p:spPr>
          <a:xfrm>
            <a:off x="968693" y="3998714"/>
            <a:ext cx="10784681" cy="726043"/>
          </a:xfrm>
          <a:prstGeom prst="rect">
            <a:avLst/>
          </a:prstGeom>
          <a:noFill/>
          <a:ln/>
        </p:spPr>
        <p:txBody>
          <a:bodyPr wrap="none" lIns="0" tIns="0" rIns="0" bIns="0" rtlCol="0" anchor="t"/>
          <a:lstStyle/>
          <a:p>
            <a:pPr marL="0" indent="0">
              <a:lnSpc>
                <a:spcPts val="5700"/>
              </a:lnSpc>
              <a:buNone/>
            </a:pPr>
            <a:r>
              <a:rPr lang="en-US" sz="4550" b="1" dirty="0">
                <a:solidFill>
                  <a:srgbClr val="FFFFFF"/>
                </a:solidFill>
                <a:latin typeface="Syne Bold" pitchFamily="34" charset="0"/>
                <a:ea typeface="Syne Bold" pitchFamily="34" charset="-122"/>
                <a:cs typeface="Syne Bold" pitchFamily="34" charset="-120"/>
              </a:rPr>
              <a:t>Linked List for Transaction History</a:t>
            </a:r>
            <a:endParaRPr lang="en-US" sz="4550" dirty="0"/>
          </a:p>
        </p:txBody>
      </p:sp>
      <p:sp>
        <p:nvSpPr>
          <p:cNvPr id="5" name="Text 1"/>
          <p:cNvSpPr/>
          <p:nvPr/>
        </p:nvSpPr>
        <p:spPr>
          <a:xfrm>
            <a:off x="968693" y="5095042"/>
            <a:ext cx="12692896" cy="395049"/>
          </a:xfrm>
          <a:prstGeom prst="rect">
            <a:avLst/>
          </a:prstGeom>
          <a:noFill/>
          <a:ln/>
        </p:spPr>
        <p:txBody>
          <a:bodyPr wrap="none" lIns="0" tIns="0" rIns="0" bIns="0" rtlCol="0" anchor="t"/>
          <a:lstStyle/>
          <a:p>
            <a:pPr marL="0" indent="0">
              <a:lnSpc>
                <a:spcPts val="3100"/>
              </a:lnSpc>
              <a:buNone/>
            </a:pPr>
            <a:r>
              <a:rPr lang="en-US" sz="1900" dirty="0">
                <a:solidFill>
                  <a:srgbClr val="D9E1FF"/>
                </a:solidFill>
                <a:latin typeface="Arimo" pitchFamily="34" charset="0"/>
                <a:ea typeface="Arimo" pitchFamily="34" charset="-122"/>
                <a:cs typeface="Arimo" pitchFamily="34" charset="-120"/>
              </a:rPr>
              <a:t>Each account has a linked list to store the history of transactions (deposits and withdrawals).</a:t>
            </a:r>
            <a:endParaRPr lang="en-US" sz="1900" dirty="0"/>
          </a:p>
        </p:txBody>
      </p:sp>
      <p:sp>
        <p:nvSpPr>
          <p:cNvPr id="6" name="Text 2"/>
          <p:cNvSpPr/>
          <p:nvPr/>
        </p:nvSpPr>
        <p:spPr>
          <a:xfrm>
            <a:off x="968693" y="5767745"/>
            <a:ext cx="12692896" cy="395049"/>
          </a:xfrm>
          <a:prstGeom prst="rect">
            <a:avLst/>
          </a:prstGeom>
          <a:noFill/>
          <a:ln/>
        </p:spPr>
        <p:txBody>
          <a:bodyPr wrap="none" lIns="0" tIns="0" rIns="0" bIns="0" rtlCol="0" anchor="t"/>
          <a:lstStyle/>
          <a:p>
            <a:pPr marL="0" indent="0">
              <a:lnSpc>
                <a:spcPts val="3100"/>
              </a:lnSpc>
              <a:buNone/>
            </a:pPr>
            <a:r>
              <a:rPr lang="en-US" sz="1900" b="1" dirty="0">
                <a:solidFill>
                  <a:srgbClr val="D9E1FF"/>
                </a:solidFill>
                <a:latin typeface="Arimo" pitchFamily="34" charset="0"/>
                <a:ea typeface="Arimo" pitchFamily="34" charset="-122"/>
                <a:cs typeface="Arimo" pitchFamily="34" charset="-120"/>
              </a:rPr>
              <a:t>Reason :</a:t>
            </a:r>
            <a:endParaRPr lang="en-US" sz="1900" dirty="0"/>
          </a:p>
        </p:txBody>
      </p:sp>
      <p:sp>
        <p:nvSpPr>
          <p:cNvPr id="7" name="Text 3"/>
          <p:cNvSpPr/>
          <p:nvPr/>
        </p:nvSpPr>
        <p:spPr>
          <a:xfrm>
            <a:off x="1363623" y="6440448"/>
            <a:ext cx="12297966"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D9E1FF"/>
                </a:solidFill>
                <a:latin typeface="Arimo" pitchFamily="34" charset="0"/>
                <a:ea typeface="Arimo" pitchFamily="34" charset="-122"/>
                <a:cs typeface="Arimo" pitchFamily="34" charset="-120"/>
              </a:rPr>
              <a:t>Linked lists are ideal for dynamically adding new transactions in the beginning (head). </a:t>
            </a:r>
            <a:endParaRPr lang="en-US" sz="1900" dirty="0"/>
          </a:p>
        </p:txBody>
      </p:sp>
      <p:sp>
        <p:nvSpPr>
          <p:cNvPr id="8" name="Text 4"/>
          <p:cNvSpPr/>
          <p:nvPr/>
        </p:nvSpPr>
        <p:spPr>
          <a:xfrm>
            <a:off x="1363623" y="6921818"/>
            <a:ext cx="12297966" cy="395049"/>
          </a:xfrm>
          <a:prstGeom prst="rect">
            <a:avLst/>
          </a:prstGeom>
          <a:noFill/>
          <a:ln/>
        </p:spPr>
        <p:txBody>
          <a:bodyPr wrap="none" lIns="0" tIns="0" rIns="0" bIns="0" rtlCol="0" anchor="t"/>
          <a:lstStyle/>
          <a:p>
            <a:pPr marL="342900" indent="-342900" algn="l">
              <a:lnSpc>
                <a:spcPts val="3100"/>
              </a:lnSpc>
              <a:buSzPct val="100000"/>
              <a:buChar char="•"/>
            </a:pPr>
            <a:r>
              <a:rPr lang="en-US" sz="1900" dirty="0">
                <a:solidFill>
                  <a:srgbClr val="D9E1FF"/>
                </a:solidFill>
                <a:latin typeface="Arimo" pitchFamily="34" charset="0"/>
                <a:ea typeface="Arimo" pitchFamily="34" charset="-122"/>
                <a:cs typeface="Arimo" pitchFamily="34" charset="-120"/>
              </a:rPr>
              <a:t>Transaction history can grow as needed, and the order of transactions is preserved.</a:t>
            </a:r>
            <a:endParaRPr lang="en-US" sz="1900" dirty="0"/>
          </a:p>
        </p:txBody>
      </p:sp>
      <p:pic>
        <p:nvPicPr>
          <p:cNvPr id="10" name="Picture 9">
            <a:extLst>
              <a:ext uri="{FF2B5EF4-FFF2-40B4-BE49-F238E27FC236}">
                <a16:creationId xmlns:a16="http://schemas.microsoft.com/office/drawing/2014/main" id="{4135B30C-B8E8-CFFA-98AD-EC4F44B1B8A5}"/>
              </a:ext>
            </a:extLst>
          </p:cNvPr>
          <p:cNvPicPr>
            <a:picLocks noChangeAspect="1"/>
          </p:cNvPicPr>
          <p:nvPr/>
        </p:nvPicPr>
        <p:blipFill>
          <a:blip r:embed="rId5"/>
          <a:stretch>
            <a:fillRect/>
          </a:stretch>
        </p:blipFill>
        <p:spPr>
          <a:xfrm>
            <a:off x="12705196" y="7753242"/>
            <a:ext cx="1912786" cy="3505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64069"/>
          </a:xfrm>
          <a:prstGeom prst="rect">
            <a:avLst/>
          </a:prstGeom>
        </p:spPr>
      </p:pic>
      <p:pic>
        <p:nvPicPr>
          <p:cNvPr id="3" name="Image 1" descr="preencoded.png"/>
          <p:cNvPicPr>
            <a:picLocks noChangeAspect="1"/>
          </p:cNvPicPr>
          <p:nvPr/>
        </p:nvPicPr>
        <p:blipFill>
          <a:blip r:embed="rId4"/>
          <a:stretch>
            <a:fillRect/>
          </a:stretch>
        </p:blipFill>
        <p:spPr>
          <a:xfrm>
            <a:off x="3397827" y="31173"/>
            <a:ext cx="7689273" cy="2406156"/>
          </a:xfrm>
          <a:prstGeom prst="rect">
            <a:avLst/>
          </a:prstGeom>
        </p:spPr>
      </p:pic>
      <p:sp>
        <p:nvSpPr>
          <p:cNvPr id="4" name="Text 0"/>
          <p:cNvSpPr/>
          <p:nvPr/>
        </p:nvSpPr>
        <p:spPr>
          <a:xfrm>
            <a:off x="968693" y="2703195"/>
            <a:ext cx="5473422" cy="521256"/>
          </a:xfrm>
          <a:prstGeom prst="rect">
            <a:avLst/>
          </a:prstGeom>
          <a:noFill/>
          <a:ln/>
        </p:spPr>
        <p:txBody>
          <a:bodyPr wrap="none" lIns="0" tIns="0" rIns="0" bIns="0" rtlCol="0" anchor="t"/>
          <a:lstStyle/>
          <a:p>
            <a:pPr marL="0" indent="0">
              <a:lnSpc>
                <a:spcPts val="4100"/>
              </a:lnSpc>
              <a:buNone/>
            </a:pPr>
            <a:r>
              <a:rPr lang="en-US" sz="3250" b="1" dirty="0">
                <a:solidFill>
                  <a:srgbClr val="FFFFFF"/>
                </a:solidFill>
                <a:latin typeface="Syne Bold" pitchFamily="34" charset="0"/>
                <a:ea typeface="Syne Bold" pitchFamily="34" charset="-122"/>
                <a:cs typeface="Syne Bold" pitchFamily="34" charset="-120"/>
              </a:rPr>
              <a:t>Implementation Phases</a:t>
            </a:r>
            <a:endParaRPr lang="en-US" sz="3250" dirty="0"/>
          </a:p>
        </p:txBody>
      </p:sp>
      <p:pic>
        <p:nvPicPr>
          <p:cNvPr id="5" name="Image 2" descr="preencoded.png"/>
          <p:cNvPicPr>
            <a:picLocks noChangeAspect="1"/>
          </p:cNvPicPr>
          <p:nvPr/>
        </p:nvPicPr>
        <p:blipFill>
          <a:blip r:embed="rId5"/>
          <a:stretch>
            <a:fillRect/>
          </a:stretch>
        </p:blipFill>
        <p:spPr>
          <a:xfrm>
            <a:off x="968693" y="3490317"/>
            <a:ext cx="886301" cy="1418034"/>
          </a:xfrm>
          <a:prstGeom prst="rect">
            <a:avLst/>
          </a:prstGeom>
        </p:spPr>
      </p:pic>
      <p:sp>
        <p:nvSpPr>
          <p:cNvPr id="6" name="Text 1"/>
          <p:cNvSpPr/>
          <p:nvPr/>
        </p:nvSpPr>
        <p:spPr>
          <a:xfrm>
            <a:off x="2111837" y="3550801"/>
            <a:ext cx="2085380" cy="260747"/>
          </a:xfrm>
          <a:prstGeom prst="rect">
            <a:avLst/>
          </a:prstGeom>
          <a:noFill/>
          <a:ln/>
        </p:spPr>
        <p:txBody>
          <a:bodyPr wrap="none" lIns="0" tIns="0" rIns="0" bIns="0" rtlCol="0" anchor="t"/>
          <a:lstStyle/>
          <a:p>
            <a:pPr marL="0" indent="0" algn="l">
              <a:lnSpc>
                <a:spcPts val="2050"/>
              </a:lnSpc>
              <a:buNone/>
            </a:pPr>
            <a:r>
              <a:rPr lang="en-US" sz="2200" b="1" dirty="0">
                <a:solidFill>
                  <a:srgbClr val="D9E1FF"/>
                </a:solidFill>
                <a:latin typeface="Syne Bold" pitchFamily="34" charset="0"/>
                <a:ea typeface="Syne Bold" pitchFamily="34" charset="-122"/>
                <a:cs typeface="Syne Bold" pitchFamily="34" charset="-120"/>
              </a:rPr>
              <a:t>Phase 1</a:t>
            </a:r>
            <a:endParaRPr lang="en-US" sz="2200" dirty="0"/>
          </a:p>
        </p:txBody>
      </p:sp>
      <p:sp>
        <p:nvSpPr>
          <p:cNvPr id="7" name="Text 2"/>
          <p:cNvSpPr/>
          <p:nvPr/>
        </p:nvSpPr>
        <p:spPr>
          <a:xfrm>
            <a:off x="2031650" y="3882103"/>
            <a:ext cx="11540728" cy="567214"/>
          </a:xfrm>
          <a:prstGeom prst="rect">
            <a:avLst/>
          </a:prstGeom>
          <a:noFill/>
          <a:ln/>
        </p:spPr>
        <p:txBody>
          <a:bodyPr wrap="square" lIns="0" tIns="0" rIns="0" bIns="0" rtlCol="0" anchor="t"/>
          <a:lstStyle/>
          <a:p>
            <a:pPr marL="0" indent="0" algn="l">
              <a:lnSpc>
                <a:spcPts val="2200"/>
              </a:lnSpc>
              <a:buNone/>
            </a:pPr>
            <a:r>
              <a:rPr lang="en-US" sz="2000" dirty="0">
                <a:solidFill>
                  <a:srgbClr val="D9E1FF"/>
                </a:solidFill>
                <a:latin typeface="Arimo" pitchFamily="34" charset="0"/>
                <a:ea typeface="Arimo" pitchFamily="34" charset="-122"/>
                <a:cs typeface="Arimo" pitchFamily="34" charset="-120"/>
              </a:rPr>
              <a:t>Create a class for accounts using unordered maps for efficient access and storage. This phase focuses on defining the account class and implementing the map for account management.</a:t>
            </a:r>
            <a:endParaRPr lang="en-US" sz="2000" dirty="0"/>
          </a:p>
        </p:txBody>
      </p:sp>
      <p:pic>
        <p:nvPicPr>
          <p:cNvPr id="8" name="Image 3" descr="preencoded.png"/>
          <p:cNvPicPr>
            <a:picLocks noChangeAspect="1"/>
          </p:cNvPicPr>
          <p:nvPr/>
        </p:nvPicPr>
        <p:blipFill>
          <a:blip r:embed="rId6"/>
          <a:stretch>
            <a:fillRect/>
          </a:stretch>
        </p:blipFill>
        <p:spPr>
          <a:xfrm>
            <a:off x="968693" y="4908352"/>
            <a:ext cx="886301" cy="1418034"/>
          </a:xfrm>
          <a:prstGeom prst="rect">
            <a:avLst/>
          </a:prstGeom>
        </p:spPr>
      </p:pic>
      <p:sp>
        <p:nvSpPr>
          <p:cNvPr id="9" name="Text 3"/>
          <p:cNvSpPr/>
          <p:nvPr/>
        </p:nvSpPr>
        <p:spPr>
          <a:xfrm>
            <a:off x="2120860" y="5131474"/>
            <a:ext cx="2085380" cy="260747"/>
          </a:xfrm>
          <a:prstGeom prst="rect">
            <a:avLst/>
          </a:prstGeom>
          <a:noFill/>
          <a:ln/>
        </p:spPr>
        <p:txBody>
          <a:bodyPr wrap="none" lIns="0" tIns="0" rIns="0" bIns="0" rtlCol="0" anchor="t"/>
          <a:lstStyle/>
          <a:p>
            <a:pPr marL="0" indent="0" algn="l">
              <a:lnSpc>
                <a:spcPts val="2050"/>
              </a:lnSpc>
              <a:buNone/>
            </a:pPr>
            <a:r>
              <a:rPr lang="en-US" sz="2200" b="1" dirty="0">
                <a:solidFill>
                  <a:srgbClr val="D9E1FF"/>
                </a:solidFill>
                <a:latin typeface="Syne Bold" pitchFamily="34" charset="0"/>
                <a:ea typeface="Syne Bold" pitchFamily="34" charset="-122"/>
                <a:cs typeface="Syne Bold" pitchFamily="34" charset="-120"/>
              </a:rPr>
              <a:t>Phase 2</a:t>
            </a:r>
            <a:endParaRPr lang="en-US" sz="1600" dirty="0"/>
          </a:p>
        </p:txBody>
      </p:sp>
      <p:sp>
        <p:nvSpPr>
          <p:cNvPr id="10" name="Text 4"/>
          <p:cNvSpPr/>
          <p:nvPr/>
        </p:nvSpPr>
        <p:spPr>
          <a:xfrm>
            <a:off x="2120860" y="5452586"/>
            <a:ext cx="11540728" cy="567214"/>
          </a:xfrm>
          <a:prstGeom prst="rect">
            <a:avLst/>
          </a:prstGeom>
          <a:noFill/>
          <a:ln/>
        </p:spPr>
        <p:txBody>
          <a:bodyPr wrap="square" lIns="0" tIns="0" rIns="0" bIns="0" rtlCol="0" anchor="t"/>
          <a:lstStyle/>
          <a:p>
            <a:pPr marL="0" indent="0" algn="l">
              <a:lnSpc>
                <a:spcPts val="2200"/>
              </a:lnSpc>
              <a:buNone/>
            </a:pPr>
            <a:r>
              <a:rPr lang="en-US" sz="2000" dirty="0">
                <a:solidFill>
                  <a:srgbClr val="D9E1FF"/>
                </a:solidFill>
                <a:latin typeface="Arimo" pitchFamily="34" charset="0"/>
                <a:ea typeface="Arimo" pitchFamily="34" charset="-122"/>
                <a:cs typeface="Arimo" pitchFamily="34" charset="-120"/>
              </a:rPr>
              <a:t>Implement secure access logic to validate token and PIN for account retrieval. This phase ensures secure access to accounts by verifying user credentials</a:t>
            </a:r>
            <a:r>
              <a:rPr lang="en-US" sz="1350" dirty="0">
                <a:solidFill>
                  <a:srgbClr val="D9E1FF"/>
                </a:solidFill>
                <a:latin typeface="Arimo" pitchFamily="34" charset="0"/>
                <a:ea typeface="Arimo" pitchFamily="34" charset="-122"/>
                <a:cs typeface="Arimo" pitchFamily="34" charset="-120"/>
              </a:rPr>
              <a:t>.</a:t>
            </a:r>
            <a:endParaRPr lang="en-US" sz="1350" dirty="0"/>
          </a:p>
        </p:txBody>
      </p:sp>
      <p:pic>
        <p:nvPicPr>
          <p:cNvPr id="11" name="Image 4" descr="preencoded.png"/>
          <p:cNvPicPr>
            <a:picLocks noChangeAspect="1"/>
          </p:cNvPicPr>
          <p:nvPr/>
        </p:nvPicPr>
        <p:blipFill>
          <a:blip r:embed="rId7"/>
          <a:stretch>
            <a:fillRect/>
          </a:stretch>
        </p:blipFill>
        <p:spPr>
          <a:xfrm>
            <a:off x="968693" y="6326386"/>
            <a:ext cx="886301" cy="1418034"/>
          </a:xfrm>
          <a:prstGeom prst="rect">
            <a:avLst/>
          </a:prstGeom>
        </p:spPr>
      </p:pic>
      <p:sp>
        <p:nvSpPr>
          <p:cNvPr id="12" name="Text 5"/>
          <p:cNvSpPr/>
          <p:nvPr/>
        </p:nvSpPr>
        <p:spPr>
          <a:xfrm>
            <a:off x="2120860" y="6503551"/>
            <a:ext cx="2085380" cy="260747"/>
          </a:xfrm>
          <a:prstGeom prst="rect">
            <a:avLst/>
          </a:prstGeom>
          <a:noFill/>
          <a:ln/>
        </p:spPr>
        <p:txBody>
          <a:bodyPr wrap="none" lIns="0" tIns="0" rIns="0" bIns="0" rtlCol="0" anchor="t"/>
          <a:lstStyle/>
          <a:p>
            <a:pPr marL="0" indent="0" algn="l">
              <a:lnSpc>
                <a:spcPts val="2050"/>
              </a:lnSpc>
              <a:buNone/>
            </a:pPr>
            <a:r>
              <a:rPr lang="en-US" sz="2200" b="1" dirty="0">
                <a:solidFill>
                  <a:srgbClr val="D9E1FF"/>
                </a:solidFill>
                <a:latin typeface="Syne Bold" pitchFamily="34" charset="0"/>
                <a:ea typeface="Syne Bold" pitchFamily="34" charset="-122"/>
                <a:cs typeface="Syne Bold" pitchFamily="34" charset="-120"/>
              </a:rPr>
              <a:t>Phase 3</a:t>
            </a:r>
            <a:endParaRPr lang="en-US" sz="2200" dirty="0"/>
          </a:p>
        </p:txBody>
      </p:sp>
      <p:sp>
        <p:nvSpPr>
          <p:cNvPr id="13" name="Text 6"/>
          <p:cNvSpPr/>
          <p:nvPr/>
        </p:nvSpPr>
        <p:spPr>
          <a:xfrm>
            <a:off x="2120860" y="6870621"/>
            <a:ext cx="11540728" cy="567214"/>
          </a:xfrm>
          <a:prstGeom prst="rect">
            <a:avLst/>
          </a:prstGeom>
          <a:noFill/>
          <a:ln/>
        </p:spPr>
        <p:txBody>
          <a:bodyPr wrap="square" lIns="0" tIns="0" rIns="0" bIns="0" rtlCol="0" anchor="t"/>
          <a:lstStyle/>
          <a:p>
            <a:pPr marL="0" indent="0" algn="l">
              <a:lnSpc>
                <a:spcPts val="2200"/>
              </a:lnSpc>
              <a:buNone/>
            </a:pPr>
            <a:r>
              <a:rPr lang="en-US" sz="2000" dirty="0">
                <a:solidFill>
                  <a:srgbClr val="D9E1FF"/>
                </a:solidFill>
                <a:latin typeface="Arimo" pitchFamily="34" charset="0"/>
                <a:ea typeface="Arimo" pitchFamily="34" charset="-122"/>
                <a:cs typeface="Arimo" pitchFamily="34" charset="-120"/>
              </a:rPr>
              <a:t>Use linked lists to manage and store transaction history (including deposits and withdrawals) for each account. This phase focuses on implementing the linked list for transaction history management.</a:t>
            </a:r>
            <a:endParaRPr lang="en-US" sz="2000" dirty="0"/>
          </a:p>
        </p:txBody>
      </p:sp>
      <p:pic>
        <p:nvPicPr>
          <p:cNvPr id="15" name="Picture 14">
            <a:extLst>
              <a:ext uri="{FF2B5EF4-FFF2-40B4-BE49-F238E27FC236}">
                <a16:creationId xmlns:a16="http://schemas.microsoft.com/office/drawing/2014/main" id="{7C8BDD75-E535-DA42-9640-66CF0F759330}"/>
              </a:ext>
            </a:extLst>
          </p:cNvPr>
          <p:cNvPicPr>
            <a:picLocks noChangeAspect="1"/>
          </p:cNvPicPr>
          <p:nvPr/>
        </p:nvPicPr>
        <p:blipFill>
          <a:blip r:embed="rId8"/>
          <a:stretch>
            <a:fillRect/>
          </a:stretch>
        </p:blipFill>
        <p:spPr>
          <a:xfrm>
            <a:off x="12185607" y="7744420"/>
            <a:ext cx="2343164" cy="42942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620</Words>
  <Application>Microsoft Office PowerPoint</Application>
  <PresentationFormat>Custom</PresentationFormat>
  <Paragraphs>62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Syne Bold</vt:lpstr>
      <vt:lpstr>Arimo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Pavan Teja</cp:lastModifiedBy>
  <cp:revision>6</cp:revision>
  <dcterms:created xsi:type="dcterms:W3CDTF">2024-09-30T18:47:55Z</dcterms:created>
  <dcterms:modified xsi:type="dcterms:W3CDTF">2024-10-01T09:24:51Z</dcterms:modified>
</cp:coreProperties>
</file>