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257" r:id="rId7"/>
    <p:sldId id="284" r:id="rId8"/>
    <p:sldId id="351" r:id="rId9"/>
    <p:sldId id="268" r:id="rId10"/>
    <p:sldId id="352" r:id="rId11"/>
    <p:sldId id="283" r:id="rId12"/>
    <p:sldId id="285" r:id="rId13"/>
    <p:sldId id="342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3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Real Time Video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>
            <a:buNone/>
            <a:tabLst/>
          </a:pPr>
          <a:endParaRPr lang="en-US" sz="12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500" b="1" dirty="0">
              <a:effectLst/>
              <a:latin typeface="+mj-lt"/>
            </a:rPr>
            <a:t>Architectures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Data Preparation 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Train and Test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Evaluation</a:t>
          </a:r>
          <a:endParaRPr lang="ru-RU" sz="1600" b="1" dirty="0"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1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0" presStyleCnt="1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0" presStyleCnt="1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0" presStyleCnt="1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 custLinFactNeighborX="174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0" presStyleCnt="1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Real Time Video</a:t>
          </a:r>
        </a:p>
      </dsp:txBody>
      <dsp:txXfrm>
        <a:off x="440103" y="804199"/>
        <a:ext cx="1309851" cy="873234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Data Preparation 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7057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endParaRPr lang="en-US" sz="1200" kern="1200" dirty="0"/>
        </a:p>
      </dsp:txBody>
      <dsp:txXfrm>
        <a:off x="1970571" y="1786588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/>
              <a:latin typeface="+mj-lt"/>
            </a:rPr>
            <a:t>Architectures</a:t>
          </a:r>
        </a:p>
      </dsp:txBody>
      <dsp:txXfrm>
        <a:off x="4374274" y="804199"/>
        <a:ext cx="1309851" cy="873234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Train and Test</a:t>
          </a:r>
          <a:endParaRPr lang="ru-RU" sz="1600" b="1" kern="1200" dirty="0">
            <a:effectLst/>
            <a:latin typeface="+mj-lt"/>
          </a:endParaRPr>
        </a:p>
      </dsp:txBody>
      <dsp:txXfrm>
        <a:off x="6341359" y="804199"/>
        <a:ext cx="1309851" cy="873234"/>
      </dsp:txXfrm>
    </dsp:sp>
    <dsp:sp modelId="{BB3B3198-26D7-164E-981A-C5A96DD0DBEF}">
      <dsp:nvSpPr>
        <dsp:cNvPr id="0" name=""/>
        <dsp:cNvSpPr/>
      </dsp:nvSpPr>
      <dsp:spPr>
        <a:xfrm>
          <a:off x="7875314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Evaluation</a:t>
          </a:r>
          <a:endParaRPr lang="ru-RU" sz="1600" b="1" kern="1200" dirty="0">
            <a:effectLst/>
            <a:latin typeface="+mj-lt"/>
          </a:endParaRPr>
        </a:p>
      </dsp:txBody>
      <dsp:txXfrm>
        <a:off x="8311931" y="804199"/>
        <a:ext cx="1309851" cy="87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_N58Himt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75" y="219808"/>
            <a:ext cx="9159827" cy="3566160"/>
          </a:xfrm>
        </p:spPr>
        <p:txBody>
          <a:bodyPr>
            <a:normAutofit/>
          </a:bodyPr>
          <a:lstStyle/>
          <a:p>
            <a:pPr marL="12700" marR="5080" indent="956944" algn="ctr">
              <a:lnSpc>
                <a:spcPts val="6480"/>
              </a:lnSpc>
              <a:spcBef>
                <a:spcPts val="915"/>
              </a:spcBef>
            </a:pPr>
            <a:r>
              <a:rPr lang="en-US" sz="6000" b="1" spc="-5" dirty="0">
                <a:solidFill>
                  <a:schemeClr val="tx1"/>
                </a:solidFill>
              </a:rPr>
              <a:t>DSCI </a:t>
            </a:r>
            <a:r>
              <a:rPr lang="en-US" sz="6000" b="1" dirty="0">
                <a:solidFill>
                  <a:schemeClr val="tx1"/>
                </a:solidFill>
              </a:rPr>
              <a:t>– </a:t>
            </a:r>
            <a:r>
              <a:rPr lang="en-US" sz="6000" b="1" spc="-5" dirty="0">
                <a:solidFill>
                  <a:schemeClr val="tx1"/>
                </a:solidFill>
              </a:rPr>
              <a:t>6011</a:t>
            </a:r>
            <a:br>
              <a:rPr lang="en-US" sz="6000" b="1" spc="-5" dirty="0">
                <a:solidFill>
                  <a:schemeClr val="tx1"/>
                </a:solidFill>
              </a:rPr>
            </a:br>
            <a:r>
              <a:rPr lang="en-US" sz="6000" b="1" spc="-5" dirty="0">
                <a:solidFill>
                  <a:schemeClr val="tx1"/>
                </a:solidFill>
              </a:rPr>
              <a:t> </a:t>
            </a:r>
            <a:r>
              <a:rPr lang="en-US" sz="6000" b="1" dirty="0">
                <a:solidFill>
                  <a:schemeClr val="tx1"/>
                </a:solidFill>
              </a:rPr>
              <a:t> </a:t>
            </a:r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      </a:t>
            </a:r>
            <a:r>
              <a:rPr lang="en-US" sz="6000" b="1" spc="-5" dirty="0">
                <a:solidFill>
                  <a:schemeClr val="tx1"/>
                </a:solidFill>
              </a:rPr>
              <a:t>DEEP</a:t>
            </a:r>
            <a:r>
              <a:rPr lang="en-US" sz="6000" b="1" spc="-105" dirty="0">
                <a:solidFill>
                  <a:schemeClr val="tx1"/>
                </a:solidFill>
              </a:rPr>
              <a:t> </a:t>
            </a:r>
            <a:r>
              <a:rPr lang="en-US" sz="6000" b="1" spc="-5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276" y="4035669"/>
            <a:ext cx="5504996" cy="2016252"/>
          </a:xfrm>
        </p:spPr>
        <p:txBody>
          <a:bodyPr>
            <a:normAutofit/>
          </a:bodyPr>
          <a:lstStyle/>
          <a:p>
            <a:pPr marL="12700" marR="5080" indent="1194435" algn="ctr">
              <a:lnSpc>
                <a:spcPct val="1151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BY</a:t>
            </a:r>
          </a:p>
          <a:p>
            <a:pPr marL="12700" marR="5080" indent="1194435" algn="ctr">
              <a:lnSpc>
                <a:spcPct val="115100"/>
              </a:lnSpc>
              <a:spcBef>
                <a:spcPts val="100"/>
              </a:spcBef>
            </a:pPr>
            <a:r>
              <a:rPr lang="en-US" spc="-5" dirty="0" err="1">
                <a:latin typeface="Calibri"/>
                <a:cs typeface="Calibri"/>
              </a:rPr>
              <a:t>Saikrishna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Chigicherla</a:t>
            </a:r>
            <a:endParaRPr lang="en-US" spc="-5" dirty="0">
              <a:latin typeface="Calibri"/>
              <a:cs typeface="Calibri"/>
            </a:endParaRPr>
          </a:p>
          <a:p>
            <a:pPr marL="12700" marR="5080" indent="1194435" algn="ctr">
              <a:lnSpc>
                <a:spcPct val="115100"/>
              </a:lnSpc>
              <a:spcBef>
                <a:spcPts val="100"/>
              </a:spcBef>
            </a:pPr>
            <a:r>
              <a:rPr lang="en-US" spc="-5" dirty="0" err="1">
                <a:latin typeface="Calibri"/>
                <a:cs typeface="Calibri"/>
              </a:rPr>
              <a:t>Pavan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Teja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Sripati</a:t>
            </a:r>
            <a:endParaRPr lang="en-US" spc="-5" dirty="0">
              <a:latin typeface="Calibri"/>
              <a:cs typeface="Calibri"/>
            </a:endParaRPr>
          </a:p>
          <a:p>
            <a:pPr marL="12700" marR="5080" indent="1194435" algn="ctr">
              <a:lnSpc>
                <a:spcPct val="1151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Komal</a:t>
            </a:r>
            <a:r>
              <a:rPr lang="en-US" spc="-90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Tankashala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47" y="2885971"/>
            <a:ext cx="3260515" cy="587584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2651165"/>
          </a:xfrm>
        </p:spPr>
        <p:txBody>
          <a:bodyPr/>
          <a:lstStyle/>
          <a:p>
            <a:pPr marL="0" indent="0">
              <a:lnSpc>
                <a:spcPts val="2735"/>
              </a:lnSpc>
              <a:spcBef>
                <a:spcPts val="100"/>
              </a:spcBef>
              <a:buNone/>
            </a:pPr>
            <a:r>
              <a:rPr lang="en-US" spc="-5" dirty="0">
                <a:latin typeface="Calibri"/>
                <a:cs typeface="Calibri"/>
              </a:rPr>
              <a:t>[1]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Kothadiya</a:t>
            </a:r>
            <a:r>
              <a:rPr lang="en-US" spc="-5" dirty="0">
                <a:latin typeface="Calibri"/>
                <a:cs typeface="Calibri"/>
              </a:rPr>
              <a:t>,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D.;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Bhatt, C.;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Sapariya</a:t>
            </a:r>
            <a:r>
              <a:rPr lang="en-US" spc="-5" dirty="0">
                <a:latin typeface="Calibri"/>
                <a:cs typeface="Calibri"/>
              </a:rPr>
              <a:t>,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K.;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Patel, K.;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Gil-González,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A.-B.; </a:t>
            </a:r>
            <a:r>
              <a:rPr lang="en-US" spc="-5" dirty="0" err="1">
                <a:latin typeface="Calibri"/>
                <a:cs typeface="Calibri"/>
              </a:rPr>
              <a:t>Corchado</a:t>
            </a:r>
            <a:r>
              <a:rPr lang="en-US" spc="-5" dirty="0">
                <a:latin typeface="Calibri"/>
                <a:cs typeface="Calibri"/>
              </a:rPr>
              <a:t>, J.M. </a:t>
            </a:r>
            <a:r>
              <a:rPr lang="en-US" spc="-5" dirty="0" err="1">
                <a:latin typeface="Calibri"/>
                <a:cs typeface="Calibri"/>
              </a:rPr>
              <a:t>Deepsign</a:t>
            </a:r>
            <a:r>
              <a:rPr lang="en-US" spc="-5" dirty="0">
                <a:latin typeface="Calibri"/>
                <a:cs typeface="Calibri"/>
              </a:rPr>
              <a:t>: Sign Language Detection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Recognition Using Deep Learning. </a:t>
            </a:r>
            <a:r>
              <a:rPr lang="en-US" spc="-5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Electronics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2022, 11, 1780.</a:t>
            </a:r>
            <a:endParaRPr lang="en-US" dirty="0">
              <a:latin typeface="Calibri"/>
              <a:cs typeface="Calibri"/>
            </a:endParaRPr>
          </a:p>
          <a:p>
            <a:pPr marL="0" marR="5080" indent="0">
              <a:lnSpc>
                <a:spcPts val="2590"/>
              </a:lnSpc>
              <a:spcBef>
                <a:spcPts val="944"/>
              </a:spcBef>
              <a:buNone/>
            </a:pPr>
            <a:r>
              <a:rPr lang="en-US" spc="-5" dirty="0">
                <a:latin typeface="Calibri"/>
                <a:cs typeface="Calibri"/>
              </a:rPr>
              <a:t>[2] </a:t>
            </a:r>
            <a:r>
              <a:rPr lang="en-US" spc="-5" dirty="0" err="1">
                <a:latin typeface="Calibri"/>
                <a:cs typeface="Calibri"/>
              </a:rPr>
              <a:t>Aman</a:t>
            </a:r>
            <a:r>
              <a:rPr lang="en-US" spc="-5" dirty="0">
                <a:latin typeface="Calibri"/>
                <a:cs typeface="Calibri"/>
              </a:rPr>
              <a:t> Pathak, </a:t>
            </a:r>
            <a:r>
              <a:rPr lang="en-US" spc="-5" dirty="0" err="1">
                <a:latin typeface="Calibri"/>
                <a:cs typeface="Calibri"/>
              </a:rPr>
              <a:t>Avinash</a:t>
            </a:r>
            <a:r>
              <a:rPr lang="en-US" spc="-5" dirty="0">
                <a:latin typeface="Calibri"/>
                <a:cs typeface="Calibri"/>
              </a:rPr>
              <a:t> Kumar, </a:t>
            </a:r>
            <a:r>
              <a:rPr lang="en-US" spc="-5" dirty="0" err="1">
                <a:latin typeface="Calibri"/>
                <a:cs typeface="Calibri"/>
              </a:rPr>
              <a:t>Priyam</a:t>
            </a:r>
            <a:r>
              <a:rPr lang="en-US" spc="-5" dirty="0">
                <a:latin typeface="Calibri"/>
                <a:cs typeface="Calibri"/>
              </a:rPr>
              <a:t>, </a:t>
            </a:r>
            <a:r>
              <a:rPr lang="en-US" spc="-5" dirty="0" err="1">
                <a:latin typeface="Calibri"/>
                <a:cs typeface="Calibri"/>
              </a:rPr>
              <a:t>Priyanshu</a:t>
            </a:r>
            <a:r>
              <a:rPr lang="en-US" spc="-5" dirty="0">
                <a:latin typeface="Calibri"/>
                <a:cs typeface="Calibri"/>
              </a:rPr>
              <a:t> Gupta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 err="1">
                <a:latin typeface="Calibri"/>
                <a:cs typeface="Calibri"/>
              </a:rPr>
              <a:t>Gunjan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5" dirty="0" err="1">
                <a:latin typeface="Calibri"/>
                <a:cs typeface="Calibri"/>
              </a:rPr>
              <a:t>Chugh</a:t>
            </a:r>
            <a:r>
              <a:rPr lang="en-US" spc="-5" dirty="0">
                <a:latin typeface="Calibri"/>
                <a:cs typeface="Calibri"/>
              </a:rPr>
              <a:t>. Real </a:t>
            </a:r>
            <a:r>
              <a:rPr lang="en-US" spc="-5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Time Sign Language Detection. International Journal for Modern Trends in Science </a:t>
            </a:r>
            <a:r>
              <a:rPr lang="en-US" dirty="0">
                <a:latin typeface="Calibri"/>
                <a:cs typeface="Calibri"/>
              </a:rPr>
              <a:t> and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Technology 2022, </a:t>
            </a:r>
            <a:r>
              <a:rPr lang="en-US" dirty="0">
                <a:latin typeface="Calibri"/>
                <a:cs typeface="Calibri"/>
              </a:rPr>
              <a:t>8</a:t>
            </a:r>
            <a:r>
              <a:rPr lang="en-US" spc="-5" dirty="0">
                <a:latin typeface="Calibri"/>
                <a:cs typeface="Calibri"/>
              </a:rPr>
              <a:t> pp. 32-37.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Hand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Gesture </a:t>
            </a:r>
            <a:r>
              <a:rPr lang="en-US" b="1" spc="-15" dirty="0">
                <a:solidFill>
                  <a:schemeClr val="tx1"/>
                </a:solidFill>
                <a:latin typeface="Calibri"/>
                <a:cs typeface="Calibri"/>
              </a:rPr>
              <a:t>Recognition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for </a:t>
            </a:r>
            <a:r>
              <a:rPr lang="en-US" b="1" spc="-12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Sign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Language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and Gesture Recognition using ML Algorithm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1" y="1055077"/>
            <a:ext cx="4299438" cy="46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Statement of project objectives</a:t>
            </a:r>
          </a:p>
          <a:p>
            <a:r>
              <a:rPr lang="en-US" dirty="0"/>
              <a:t>Statement of value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Architectures reviews </a:t>
            </a:r>
          </a:p>
          <a:p>
            <a:r>
              <a:rPr lang="en-US" dirty="0"/>
              <a:t>Evaluation 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Company performance</a:t>
            </a:r>
          </a:p>
          <a:p>
            <a:r>
              <a:rPr lang="en-US" dirty="0"/>
              <a:t>Future offerings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Competitive comparison</a:t>
            </a:r>
          </a:p>
          <a:p>
            <a:r>
              <a:rPr lang="en-US" dirty="0"/>
              <a:t>Our proposal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599" y="2500417"/>
            <a:ext cx="4826977" cy="1666090"/>
          </a:xfrm>
        </p:spPr>
        <p:txBody>
          <a:bodyPr>
            <a:normAutofit fontScale="92500" lnSpcReduction="10000"/>
          </a:bodyPr>
          <a:lstStyle/>
          <a:p>
            <a:pPr marL="12700" marR="5080">
              <a:lnSpc>
                <a:spcPct val="150000"/>
              </a:lnSpc>
              <a:spcBef>
                <a:spcPts val="385"/>
              </a:spcBef>
            </a:pPr>
            <a:r>
              <a:rPr lang="en-US" spc="-5" dirty="0">
                <a:latin typeface="Calibri"/>
                <a:cs typeface="Calibri"/>
              </a:rPr>
              <a:t>The project </a:t>
            </a:r>
            <a:r>
              <a:rPr lang="en-US" dirty="0">
                <a:latin typeface="Calibri"/>
                <a:cs typeface="Calibri"/>
              </a:rPr>
              <a:t>aims </a:t>
            </a:r>
            <a:r>
              <a:rPr lang="en-US" spc="-5" dirty="0">
                <a:latin typeface="Calibri"/>
                <a:cs typeface="Calibri"/>
              </a:rPr>
              <a:t>to develop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real-time sign language detection system using </a:t>
            </a:r>
            <a:r>
              <a:rPr lang="en-US" dirty="0">
                <a:latin typeface="Calibri"/>
                <a:cs typeface="Calibri"/>
              </a:rPr>
              <a:t> action </a:t>
            </a:r>
            <a:r>
              <a:rPr lang="en-US" spc="-5" dirty="0">
                <a:latin typeface="Calibri"/>
                <a:cs typeface="Calibri"/>
              </a:rPr>
              <a:t>recognition. It seeks to enhance communication </a:t>
            </a:r>
            <a:r>
              <a:rPr lang="en-US" dirty="0">
                <a:latin typeface="Calibri"/>
                <a:cs typeface="Calibri"/>
              </a:rPr>
              <a:t>accessibility </a:t>
            </a:r>
            <a:r>
              <a:rPr lang="en-US" spc="-5" dirty="0">
                <a:latin typeface="Calibri"/>
                <a:cs typeface="Calibri"/>
              </a:rPr>
              <a:t>for the deaf </a:t>
            </a:r>
            <a:r>
              <a:rPr lang="en-US" spc="-5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hard-of-hearing by </a:t>
            </a:r>
            <a:r>
              <a:rPr lang="en-US" dirty="0">
                <a:latin typeface="Calibri"/>
                <a:cs typeface="Calibri"/>
              </a:rPr>
              <a:t>accurately </a:t>
            </a:r>
            <a:r>
              <a:rPr lang="en-US" spc="-5" dirty="0">
                <a:latin typeface="Calibri"/>
                <a:cs typeface="Calibri"/>
              </a:rPr>
              <a:t>classifying sign gestures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spc="-5" dirty="0">
                <a:latin typeface="Calibri"/>
                <a:cs typeface="Calibri"/>
              </a:rPr>
              <a:t>translating them </a:t>
            </a:r>
            <a:r>
              <a:rPr lang="en-US" spc="-53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into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text or </a:t>
            </a:r>
            <a:r>
              <a:rPr lang="en-US" dirty="0">
                <a:latin typeface="Calibri"/>
                <a:cs typeface="Calibri"/>
              </a:rPr>
              <a:t>audio</a:t>
            </a:r>
            <a:r>
              <a:rPr lang="en-US" spc="-5" dirty="0">
                <a:latin typeface="Calibri"/>
                <a:cs typeface="Calibri"/>
              </a:rPr>
              <a:t> in real-time.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7831" y="2687087"/>
            <a:ext cx="4157296" cy="1292750"/>
          </a:xfrm>
        </p:spPr>
        <p:txBody>
          <a:bodyPr/>
          <a:lstStyle/>
          <a:p>
            <a:pPr algn="r"/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Statement</a:t>
            </a:r>
            <a: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b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2391" y="2313747"/>
            <a:ext cx="4826977" cy="1666090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385"/>
              </a:spcBef>
            </a:pPr>
            <a:r>
              <a:rPr lang="en-US" sz="1500" spc="-5" dirty="0">
                <a:latin typeface="Calibri"/>
                <a:cs typeface="Calibri"/>
              </a:rPr>
              <a:t>This project is valuable </a:t>
            </a:r>
            <a:r>
              <a:rPr lang="en-US" sz="1500" dirty="0">
                <a:latin typeface="Calibri"/>
                <a:cs typeface="Calibri"/>
              </a:rPr>
              <a:t>as </a:t>
            </a:r>
            <a:r>
              <a:rPr lang="en-US" sz="1500" spc="-5" dirty="0">
                <a:latin typeface="Calibri"/>
                <a:cs typeface="Calibri"/>
              </a:rPr>
              <a:t>it </a:t>
            </a:r>
            <a:r>
              <a:rPr lang="en-US" sz="1500" dirty="0">
                <a:latin typeface="Calibri"/>
                <a:cs typeface="Calibri"/>
              </a:rPr>
              <a:t>aims </a:t>
            </a:r>
            <a:r>
              <a:rPr lang="en-US" sz="1500" spc="-5" dirty="0">
                <a:latin typeface="Calibri"/>
                <a:cs typeface="Calibri"/>
              </a:rPr>
              <a:t>to bridge communication gaps for the deaf </a:t>
            </a:r>
            <a:r>
              <a:rPr lang="en-US" sz="1500" dirty="0">
                <a:latin typeface="Calibri"/>
                <a:cs typeface="Calibri"/>
              </a:rPr>
              <a:t>and </a:t>
            </a:r>
            <a:r>
              <a:rPr lang="en-US" sz="1500" spc="5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hard-of-hearing community by developing </a:t>
            </a:r>
            <a:r>
              <a:rPr lang="en-US" sz="1500" dirty="0">
                <a:latin typeface="Calibri"/>
                <a:cs typeface="Calibri"/>
              </a:rPr>
              <a:t>a </a:t>
            </a:r>
            <a:r>
              <a:rPr lang="en-US" sz="1500" spc="-5" dirty="0">
                <a:latin typeface="Calibri"/>
                <a:cs typeface="Calibri"/>
              </a:rPr>
              <a:t>real-time sign language detection </a:t>
            </a:r>
            <a:r>
              <a:rPr lang="en-US" sz="1500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system. By </a:t>
            </a:r>
            <a:r>
              <a:rPr lang="en-US" sz="1500" dirty="0">
                <a:latin typeface="Calibri"/>
                <a:cs typeface="Calibri"/>
              </a:rPr>
              <a:t>accurately </a:t>
            </a:r>
            <a:r>
              <a:rPr lang="en-US" sz="1500" spc="-5" dirty="0">
                <a:latin typeface="Calibri"/>
                <a:cs typeface="Calibri"/>
              </a:rPr>
              <a:t>interpreting sign gestures </a:t>
            </a:r>
            <a:r>
              <a:rPr lang="en-US" sz="1500" dirty="0">
                <a:latin typeface="Calibri"/>
                <a:cs typeface="Calibri"/>
              </a:rPr>
              <a:t>and </a:t>
            </a:r>
            <a:r>
              <a:rPr lang="en-US" sz="1500" spc="-5" dirty="0">
                <a:latin typeface="Calibri"/>
                <a:cs typeface="Calibri"/>
              </a:rPr>
              <a:t>enabling seamless translation, </a:t>
            </a:r>
            <a:r>
              <a:rPr lang="en-US" sz="1500" spc="-530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it fosters inclusivity, empowerment, </a:t>
            </a:r>
            <a:r>
              <a:rPr lang="en-US" sz="1500" dirty="0">
                <a:latin typeface="Calibri"/>
                <a:cs typeface="Calibri"/>
              </a:rPr>
              <a:t>and </a:t>
            </a:r>
            <a:r>
              <a:rPr lang="en-US" sz="1500" spc="-5" dirty="0">
                <a:latin typeface="Calibri"/>
                <a:cs typeface="Calibri"/>
              </a:rPr>
              <a:t>societal integration, ultimately improving </a:t>
            </a:r>
            <a:r>
              <a:rPr lang="en-US" sz="1500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quality</a:t>
            </a:r>
            <a:r>
              <a:rPr lang="en-US" sz="1500" spc="-10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of life.</a:t>
            </a:r>
            <a:endParaRPr lang="en-US" sz="15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7831" y="2687087"/>
            <a:ext cx="4157296" cy="1292750"/>
          </a:xfrm>
        </p:spPr>
        <p:txBody>
          <a:bodyPr/>
          <a:lstStyle/>
          <a:p>
            <a:pPr algn="r"/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Statement</a:t>
            </a:r>
            <a: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br>
              <a:rPr lang="en-US" b="1" spc="-35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512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770" y="2669503"/>
            <a:ext cx="4157296" cy="1292750"/>
          </a:xfrm>
        </p:spPr>
        <p:txBody>
          <a:bodyPr/>
          <a:lstStyle/>
          <a:p>
            <a:pPr algn="r"/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 architectures </a:t>
            </a:r>
            <a:b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b="1" spc="-10" dirty="0">
                <a:solidFill>
                  <a:schemeClr val="tx1"/>
                </a:solidFill>
                <a:latin typeface="Calibri"/>
                <a:cs typeface="Calibri"/>
              </a:rPr>
              <a:t>we used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47" y="666714"/>
            <a:ext cx="6744352" cy="55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6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28795"/>
              </p:ext>
            </p:extLst>
          </p:nvPr>
        </p:nvGraphicFramePr>
        <p:xfrm>
          <a:off x="1096963" y="2108200"/>
          <a:ext cx="10058400" cy="370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all" spc="150" dirty="0">
                          <a:solidFill>
                            <a:schemeClr val="accent2"/>
                          </a:solidFill>
                        </a:rPr>
                        <a:t>LSTM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>
                          <a:solidFill>
                            <a:schemeClr val="accent2"/>
                          </a:solidFill>
                        </a:rPr>
                        <a:t>CNN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>
                          <a:solidFill>
                            <a:schemeClr val="accent2"/>
                          </a:solidFill>
                        </a:rPr>
                        <a:t>TCN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Accuracy: 0.85416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Accuracy: 0.9375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Accuracy: 0.8750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F1 Score: 0.85663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F1 Score: 0.9371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F1 Score: 0.8732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06" y="0"/>
            <a:ext cx="10058400" cy="5875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Video demo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38AF-8F04-9D83-C522-1DB1400F6D02}"/>
              </a:ext>
            </a:extLst>
          </p:cNvPr>
          <p:cNvSpPr txBox="1"/>
          <p:nvPr/>
        </p:nvSpPr>
        <p:spPr>
          <a:xfrm>
            <a:off x="3048000" y="3218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https://www.youtube.com/watch?v=Eb_N58HimtU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299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RetrospectVTI</vt:lpstr>
      <vt:lpstr>DSCI – 6011          DEEP LEARNING</vt:lpstr>
      <vt:lpstr>Hand Gesture Recognition for  Sign Language Communication</vt:lpstr>
      <vt:lpstr>OUTLINE</vt:lpstr>
      <vt:lpstr>Statement of  project objectives</vt:lpstr>
      <vt:lpstr>Statement of  Value</vt:lpstr>
      <vt:lpstr>Approach</vt:lpstr>
      <vt:lpstr> architectures  we used</vt:lpstr>
      <vt:lpstr>Evaluation</vt:lpstr>
      <vt:lpstr>Video demo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2024-04-21T01:44:41Z</dcterms:created>
  <dcterms:modified xsi:type="dcterms:W3CDTF">2024-04-29T03:02:09Z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