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a380fbc9cabea4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380fbc9cabea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d96de07ea98b25c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d96de07ea98b25c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9" name="Google Shape;8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790113"/>
            <a:ext cx="7767000" cy="1953000"/>
          </a:xfrm>
          <a:prstGeom prst="rect">
            <a:avLst/>
          </a:prstGeom>
          <a:solidFill>
            <a:schemeClr val="lt1"/>
          </a:solidFill>
          <a:ln cap="rnd" cmpd="sng" w="19050">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4800"/>
              <a:buFont typeface="Times New Roman"/>
              <a:buNone/>
            </a:pPr>
            <a:r>
              <a:rPr lang="en-IN" sz="4800">
                <a:solidFill>
                  <a:schemeClr val="dk1"/>
                </a:solidFill>
                <a:latin typeface="Times New Roman"/>
                <a:ea typeface="Times New Roman"/>
                <a:cs typeface="Times New Roman"/>
                <a:sym typeface="Times New Roman"/>
              </a:rPr>
              <a:t>FAKE NEWS DETECTION USING DATA MINING</a:t>
            </a:r>
            <a:endParaRPr/>
          </a:p>
        </p:txBody>
      </p:sp>
      <p:sp>
        <p:nvSpPr>
          <p:cNvPr id="144" name="Google Shape;144;p18"/>
          <p:cNvSpPr txBox="1"/>
          <p:nvPr>
            <p:ph idx="1" type="subTitle"/>
          </p:nvPr>
        </p:nvSpPr>
        <p:spPr>
          <a:xfrm>
            <a:off x="1562199" y="2927846"/>
            <a:ext cx="7711800" cy="2672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IN"/>
              <a:t>Project guide:                                                   Team Members:</a:t>
            </a:r>
            <a:endParaRPr/>
          </a:p>
          <a:p>
            <a:pPr indent="0" lvl="0" marL="0" rtl="0" algn="l">
              <a:spcBef>
                <a:spcPts val="1000"/>
              </a:spcBef>
              <a:spcAft>
                <a:spcPts val="0"/>
              </a:spcAft>
              <a:buSzPts val="1440"/>
              <a:buNone/>
            </a:pPr>
            <a:r>
              <a:rPr lang="en-IN"/>
              <a:t>K.Radha Rani                                      N.Siva Kishore Reddy(1011602030)</a:t>
            </a:r>
            <a:endParaRPr/>
          </a:p>
          <a:p>
            <a:pPr indent="0" lvl="0" marL="0" rtl="0" algn="l">
              <a:spcBef>
                <a:spcPts val="1000"/>
              </a:spcBef>
              <a:spcAft>
                <a:spcPts val="0"/>
              </a:spcAft>
              <a:buSzPts val="1440"/>
              <a:buNone/>
            </a:pPr>
            <a:r>
              <a:rPr lang="en-IN"/>
              <a:t>                                                          Y. Pavan(1011602020)</a:t>
            </a:r>
            <a:endParaRPr/>
          </a:p>
          <a:p>
            <a:pPr indent="0" lvl="0" marL="0" rtl="0" algn="l">
              <a:spcBef>
                <a:spcPts val="1000"/>
              </a:spcBef>
              <a:spcAft>
                <a:spcPts val="0"/>
              </a:spcAft>
              <a:buSzPts val="1440"/>
              <a:buNone/>
            </a:pPr>
            <a:r>
              <a:rPr lang="en-IN"/>
              <a:t>                                                          G. Bhargava Ramani(1011602007)</a:t>
            </a:r>
            <a:endParaRPr/>
          </a:p>
          <a:p>
            <a:pPr indent="0" lvl="0" marL="0" rtl="0" algn="l">
              <a:spcBef>
                <a:spcPts val="1000"/>
              </a:spcBef>
              <a:spcAft>
                <a:spcPts val="0"/>
              </a:spcAft>
              <a:buSzPts val="1440"/>
              <a:buNone/>
            </a:pPr>
            <a:r>
              <a:rPr lang="en-IN"/>
              <a:t>                                                          P. Prema(1011602023)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Times New Roman"/>
              <a:buNone/>
            </a:pPr>
            <a:r>
              <a:rPr lang="en-IN" sz="4400">
                <a:latin typeface="Times New Roman"/>
                <a:ea typeface="Times New Roman"/>
                <a:cs typeface="Times New Roman"/>
                <a:sym typeface="Times New Roman"/>
              </a:rPr>
              <a:t>Proposed approach</a:t>
            </a:r>
            <a:endParaRPr/>
          </a:p>
        </p:txBody>
      </p:sp>
      <p:sp>
        <p:nvSpPr>
          <p:cNvPr id="198" name="Google Shape;198;p27"/>
          <p:cNvSpPr txBox="1"/>
          <p:nvPr>
            <p:ph idx="1" type="body"/>
          </p:nvPr>
        </p:nvSpPr>
        <p:spPr>
          <a:xfrm>
            <a:off x="677334" y="1624615"/>
            <a:ext cx="8596800" cy="4416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920"/>
              <a:buNone/>
            </a:pPr>
            <a:r>
              <a:rPr lang="en-IN" sz="2400">
                <a:latin typeface="Times New Roman"/>
                <a:ea typeface="Times New Roman"/>
                <a:cs typeface="Times New Roman"/>
                <a:sym typeface="Times New Roman"/>
              </a:rPr>
              <a:t>1)Naive Bayesian Classifier</a:t>
            </a:r>
            <a:endParaRPr/>
          </a:p>
          <a:p>
            <a:pPr indent="0" lvl="0" marL="0" rtl="0" algn="just">
              <a:spcBef>
                <a:spcPts val="1000"/>
              </a:spcBef>
              <a:spcAft>
                <a:spcPts val="0"/>
              </a:spcAft>
              <a:buSzPts val="1920"/>
              <a:buNone/>
            </a:pPr>
            <a:r>
              <a:rPr lang="en-IN" sz="2400">
                <a:latin typeface="Times New Roman"/>
                <a:ea typeface="Times New Roman"/>
                <a:cs typeface="Times New Roman"/>
                <a:sym typeface="Times New Roman"/>
              </a:rPr>
              <a:t>   Naive Bayes is a family of statistical algorithms we can make use of when doing text classification. One of the members of that family is Multinomial Naive Bayes(MNB). One of it’s main advantages is that you can get really good results when data available is not much and computational resources are scarce.</a:t>
            </a:r>
            <a:endParaRPr/>
          </a:p>
          <a:p>
            <a:pPr indent="0" lvl="0" marL="0" rtl="0" algn="just">
              <a:spcBef>
                <a:spcPts val="1000"/>
              </a:spcBef>
              <a:spcAft>
                <a:spcPts val="0"/>
              </a:spcAft>
              <a:buSzPts val="1920"/>
              <a:buNone/>
            </a:pPr>
            <a:r>
              <a:rPr lang="en-IN" sz="2400">
                <a:latin typeface="Times New Roman"/>
                <a:ea typeface="Times New Roman"/>
                <a:cs typeface="Times New Roman"/>
                <a:sym typeface="Times New Roman"/>
              </a:rPr>
              <a:t>   It is based on Bayes theorem, which helps us to compute the conditional probabilities of occurrence of each individual event. This means that any vector that represents text will have the probabilities of appearance of words of text within texts of given category so that algorithm can compute likelihood of that text’s belonging to the category.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idx="1" type="body"/>
          </p:nvPr>
        </p:nvSpPr>
        <p:spPr>
          <a:xfrm>
            <a:off x="677334" y="1145219"/>
            <a:ext cx="8596800" cy="4896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920"/>
              <a:buNone/>
            </a:pPr>
            <a:r>
              <a:rPr lang="en-IN" sz="2400">
                <a:latin typeface="Times New Roman"/>
                <a:ea typeface="Times New Roman"/>
                <a:cs typeface="Times New Roman"/>
                <a:sym typeface="Times New Roman"/>
              </a:rPr>
              <a:t>2)Support Vector Machines</a:t>
            </a:r>
            <a:endParaRPr/>
          </a:p>
          <a:p>
            <a:pPr indent="0" lvl="0" marL="0" rtl="0" algn="just">
              <a:spcBef>
                <a:spcPts val="1000"/>
              </a:spcBef>
              <a:spcAft>
                <a:spcPts val="0"/>
              </a:spcAft>
              <a:buSzPts val="1920"/>
              <a:buNone/>
            </a:pPr>
            <a:r>
              <a:rPr lang="en-IN" sz="2400">
                <a:latin typeface="Times New Roman"/>
                <a:ea typeface="Times New Roman"/>
                <a:cs typeface="Times New Roman"/>
                <a:sym typeface="Times New Roman"/>
              </a:rPr>
              <a:t>    SVM doesn’t need much training data like naive bayes but it needs more computational resources than naive bayes, and also it achieves more accurate results.</a:t>
            </a:r>
            <a:endParaRPr/>
          </a:p>
          <a:p>
            <a:pPr indent="0" lvl="0" marL="0" rtl="0" algn="just">
              <a:spcBef>
                <a:spcPts val="1000"/>
              </a:spcBef>
              <a:spcAft>
                <a:spcPts val="0"/>
              </a:spcAft>
              <a:buSzPts val="1920"/>
              <a:buNone/>
            </a:pPr>
            <a:r>
              <a:rPr lang="en-IN" sz="2400">
                <a:latin typeface="Times New Roman"/>
                <a:ea typeface="Times New Roman"/>
                <a:cs typeface="Times New Roman"/>
                <a:sym typeface="Times New Roman"/>
              </a:rPr>
              <a:t>    SVM will draw a line or hyperplane that divides a space into two subspaces: one subspace that contains vectors that belong to a group and another subspace that contains vectors that do not belong to that group. Those vectors are representations of your training texts and  a group is a tag you have tagged your texts with.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29"/>
          <p:cNvPicPr preferRelativeResize="0"/>
          <p:nvPr/>
        </p:nvPicPr>
        <p:blipFill>
          <a:blip r:embed="rId3">
            <a:alphaModFix/>
          </a:blip>
          <a:stretch>
            <a:fillRect/>
          </a:stretch>
        </p:blipFill>
        <p:spPr>
          <a:xfrm>
            <a:off x="152400" y="152400"/>
            <a:ext cx="4801500" cy="3431300"/>
          </a:xfrm>
          <a:prstGeom prst="rect">
            <a:avLst/>
          </a:prstGeom>
          <a:noFill/>
          <a:ln>
            <a:noFill/>
          </a:ln>
        </p:spPr>
      </p:pic>
      <p:pic>
        <p:nvPicPr>
          <p:cNvPr id="209" name="Google Shape;209;p29"/>
          <p:cNvPicPr preferRelativeResize="0"/>
          <p:nvPr/>
        </p:nvPicPr>
        <p:blipFill>
          <a:blip r:embed="rId4">
            <a:alphaModFix/>
          </a:blip>
          <a:stretch>
            <a:fillRect/>
          </a:stretch>
        </p:blipFill>
        <p:spPr>
          <a:xfrm>
            <a:off x="5106300" y="152400"/>
            <a:ext cx="4533900" cy="3238500"/>
          </a:xfrm>
          <a:prstGeom prst="rect">
            <a:avLst/>
          </a:prstGeom>
          <a:noFill/>
          <a:ln>
            <a:noFill/>
          </a:ln>
        </p:spPr>
      </p:pic>
      <p:pic>
        <p:nvPicPr>
          <p:cNvPr id="210" name="Google Shape;210;p29"/>
          <p:cNvPicPr preferRelativeResize="0"/>
          <p:nvPr/>
        </p:nvPicPr>
        <p:blipFill>
          <a:blip r:embed="rId5">
            <a:alphaModFix/>
          </a:blip>
          <a:stretch>
            <a:fillRect/>
          </a:stretch>
        </p:blipFill>
        <p:spPr>
          <a:xfrm>
            <a:off x="2126502" y="3390900"/>
            <a:ext cx="6786600" cy="316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0"/>
          <p:cNvPicPr preferRelativeResize="0"/>
          <p:nvPr/>
        </p:nvPicPr>
        <p:blipFill>
          <a:blip r:embed="rId3">
            <a:alphaModFix/>
          </a:blip>
          <a:stretch>
            <a:fillRect/>
          </a:stretch>
        </p:blipFill>
        <p:spPr>
          <a:xfrm>
            <a:off x="152400" y="152400"/>
            <a:ext cx="5644159" cy="4878850"/>
          </a:xfrm>
          <a:prstGeom prst="rect">
            <a:avLst/>
          </a:prstGeom>
          <a:noFill/>
          <a:ln>
            <a:noFill/>
          </a:ln>
        </p:spPr>
      </p:pic>
      <p:pic>
        <p:nvPicPr>
          <p:cNvPr id="216" name="Google Shape;216;p30"/>
          <p:cNvPicPr preferRelativeResize="0"/>
          <p:nvPr/>
        </p:nvPicPr>
        <p:blipFill>
          <a:blip r:embed="rId4">
            <a:alphaModFix/>
          </a:blip>
          <a:stretch>
            <a:fillRect/>
          </a:stretch>
        </p:blipFill>
        <p:spPr>
          <a:xfrm>
            <a:off x="4800600" y="152400"/>
            <a:ext cx="5488700" cy="487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677334" y="2266950"/>
            <a:ext cx="8596668" cy="24193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6600"/>
              <a:buFont typeface="Times New Roman"/>
              <a:buNone/>
            </a:pPr>
            <a:r>
              <a:rPr lang="en-IN" sz="6600">
                <a:latin typeface="Times New Roman"/>
                <a:ea typeface="Times New Roman"/>
                <a:cs typeface="Times New Roman"/>
                <a:sym typeface="Times New Roman"/>
              </a:rPr>
              <a:t>ANY QUERIES ?</a:t>
            </a:r>
            <a:endParaRPr sz="6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32"/>
          <p:cNvPicPr preferRelativeResize="0"/>
          <p:nvPr>
            <p:ph idx="1" type="body"/>
          </p:nvPr>
        </p:nvPicPr>
        <p:blipFill rotWithShape="1">
          <a:blip r:embed="rId3">
            <a:alphaModFix/>
          </a:blip>
          <a:srcRect b="0" l="0" r="0" t="0"/>
          <a:stretch/>
        </p:blipFill>
        <p:spPr>
          <a:xfrm>
            <a:off x="485775" y="390526"/>
            <a:ext cx="8924925" cy="565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Times New Roman"/>
              <a:buNone/>
            </a:pPr>
            <a:r>
              <a:rPr lang="en-IN" sz="4400">
                <a:latin typeface="Times New Roman"/>
                <a:ea typeface="Times New Roman"/>
                <a:cs typeface="Times New Roman"/>
                <a:sym typeface="Times New Roman"/>
              </a:rPr>
              <a:t>Contents</a:t>
            </a:r>
            <a:endParaRPr/>
          </a:p>
        </p:txBody>
      </p:sp>
      <p:sp>
        <p:nvSpPr>
          <p:cNvPr id="150" name="Google Shape;150;p19"/>
          <p:cNvSpPr txBox="1"/>
          <p:nvPr>
            <p:ph idx="1" type="body"/>
          </p:nvPr>
        </p:nvSpPr>
        <p:spPr>
          <a:xfrm>
            <a:off x="677334" y="1740023"/>
            <a:ext cx="8596668" cy="430133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Font typeface="Noto Sans Symbols"/>
              <a:buChar char="❖"/>
            </a:pPr>
            <a:r>
              <a:rPr lang="en-IN" sz="2400">
                <a:latin typeface="Times New Roman"/>
                <a:ea typeface="Times New Roman"/>
                <a:cs typeface="Times New Roman"/>
                <a:sym typeface="Times New Roman"/>
              </a:rPr>
              <a:t>Abstract</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What is data mining?</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Steps in data mining</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Text classification</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Existing method</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Proposed method</a:t>
            </a:r>
            <a:endParaRPr/>
          </a:p>
          <a:p>
            <a:pPr indent="-251459" lvl="0" marL="342900" rtl="0" algn="l">
              <a:spcBef>
                <a:spcPts val="1000"/>
              </a:spcBef>
              <a:spcAft>
                <a:spcPts val="0"/>
              </a:spcAft>
              <a:buSzPts val="1440"/>
              <a:buFont typeface="Noto Sans Symbols"/>
              <a:buNone/>
            </a:pPr>
            <a:r>
              <a:t/>
            </a:r>
            <a:endParaRPr>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imes New Roman"/>
              <a:buNone/>
            </a:pPr>
            <a:r>
              <a:rPr lang="en-IN">
                <a:latin typeface="Times New Roman"/>
                <a:ea typeface="Times New Roman"/>
                <a:cs typeface="Times New Roman"/>
                <a:sym typeface="Times New Roman"/>
              </a:rPr>
              <a:t>Abstract</a:t>
            </a:r>
            <a:endParaRPr/>
          </a:p>
        </p:txBody>
      </p:sp>
      <p:sp>
        <p:nvSpPr>
          <p:cNvPr id="156" name="Google Shape;156;p20"/>
          <p:cNvSpPr txBox="1"/>
          <p:nvPr>
            <p:ph idx="1" type="body"/>
          </p:nvPr>
        </p:nvSpPr>
        <p:spPr>
          <a:xfrm>
            <a:off x="677334" y="1660125"/>
            <a:ext cx="8596800" cy="4381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en-IN" sz="2000">
                <a:latin typeface="Times New Roman"/>
                <a:ea typeface="Times New Roman"/>
                <a:cs typeface="Times New Roman"/>
                <a:sym typeface="Times New Roman"/>
              </a:rPr>
              <a:t>         Now a days people depend much on social media for news consumption than any other conventional sources because of easy access, low  cost, crispy presentation of news etc. But it also enables widespread of fake news. Such information has the potential of affecting public opinion , providing opportunity for malicious parties to degrade the fame of an organization or individual which results in loss both personally and economically. With rapid growth of big data it is almost impossible to manually filter such news. To overcome this scenario text analysis based classification approach in data mining is used in this model to detect whether a news is fake or not.</a:t>
            </a:r>
            <a:endParaRPr/>
          </a:p>
          <a:p>
            <a:pPr indent="0" lvl="0" marL="0" rtl="0" algn="just">
              <a:spcBef>
                <a:spcPts val="1000"/>
              </a:spcBef>
              <a:spcAft>
                <a:spcPts val="0"/>
              </a:spcAft>
              <a:buSzPts val="1600"/>
              <a:buNone/>
            </a:pPr>
            <a:r>
              <a:rPr lang="en-IN" sz="2000">
                <a:latin typeface="Times New Roman"/>
                <a:ea typeface="Times New Roman"/>
                <a:cs typeface="Times New Roman"/>
                <a:sym typeface="Times New Roman"/>
              </a:rPr>
              <a:t>Keywords: Fake news, Text analysis, Data mining.</a:t>
            </a:r>
            <a:endParaRPr/>
          </a:p>
          <a:p>
            <a:pPr indent="0" lvl="0" marL="0" rtl="0" algn="just">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imes New Roman"/>
              <a:buNone/>
            </a:pPr>
            <a:r>
              <a:rPr lang="en-IN">
                <a:latin typeface="Times New Roman"/>
                <a:ea typeface="Times New Roman"/>
                <a:cs typeface="Times New Roman"/>
                <a:sym typeface="Times New Roman"/>
              </a:rPr>
              <a:t>What is data mining?</a:t>
            </a:r>
            <a:endParaRPr/>
          </a:p>
        </p:txBody>
      </p:sp>
      <p:sp>
        <p:nvSpPr>
          <p:cNvPr id="162" name="Google Shape;162;p21"/>
          <p:cNvSpPr txBox="1"/>
          <p:nvPr>
            <p:ph idx="1" type="body"/>
          </p:nvPr>
        </p:nvSpPr>
        <p:spPr>
          <a:xfrm>
            <a:off x="677334" y="1695635"/>
            <a:ext cx="8596800" cy="4345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920"/>
              <a:buChar char="►"/>
            </a:pPr>
            <a:r>
              <a:rPr lang="en-IN" sz="2400">
                <a:latin typeface="Times New Roman"/>
                <a:ea typeface="Times New Roman"/>
                <a:cs typeface="Times New Roman"/>
                <a:sym typeface="Times New Roman"/>
              </a:rPr>
              <a:t>Volume of information is increasing everyday that we can handle from business transactions, scientific data, pictures, videos e,t,c. So, we need a system that will be capable of extracting information available and automatically generate report or summary of data for better decision making.</a:t>
            </a:r>
            <a:endParaRPr/>
          </a:p>
          <a:p>
            <a:pPr indent="-342900" lvl="0" marL="342900" rtl="0" algn="just">
              <a:spcBef>
                <a:spcPts val="1000"/>
              </a:spcBef>
              <a:spcAft>
                <a:spcPts val="0"/>
              </a:spcAft>
              <a:buSzPts val="1920"/>
              <a:buChar char="►"/>
            </a:pPr>
            <a:r>
              <a:rPr lang="en-IN" sz="2400">
                <a:latin typeface="Times New Roman"/>
                <a:ea typeface="Times New Roman"/>
                <a:cs typeface="Times New Roman"/>
                <a:sym typeface="Times New Roman"/>
              </a:rPr>
              <a:t>Data mining is also known as KDD(Knowledge Discovery from Data).</a:t>
            </a:r>
            <a:endParaRPr/>
          </a:p>
          <a:p>
            <a:pPr indent="-342900" lvl="0" marL="342900" rtl="0" algn="just">
              <a:spcBef>
                <a:spcPts val="1000"/>
              </a:spcBef>
              <a:spcAft>
                <a:spcPts val="0"/>
              </a:spcAft>
              <a:buSzPts val="1920"/>
              <a:buChar char="►"/>
            </a:pPr>
            <a:r>
              <a:rPr lang="en-IN" sz="2400">
                <a:latin typeface="Times New Roman"/>
                <a:ea typeface="Times New Roman"/>
                <a:cs typeface="Times New Roman"/>
                <a:sym typeface="Times New Roman"/>
              </a:rPr>
              <a:t>The knowledge extracted from data helps the manager to take decisions wisely and appropriately.</a:t>
            </a:r>
            <a:endParaRPr/>
          </a:p>
          <a:p>
            <a:pPr indent="0" lvl="0" marL="0" rtl="0" algn="just">
              <a:spcBef>
                <a:spcPts val="1000"/>
              </a:spcBef>
              <a:spcAft>
                <a:spcPts val="0"/>
              </a:spcAft>
              <a:buSzPts val="1920"/>
              <a:buNone/>
            </a:pPr>
            <a:r>
              <a:rPr lang="en-IN" sz="2400">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Times New Roman"/>
              <a:buNone/>
            </a:pPr>
            <a:r>
              <a:rPr lang="en-IN" sz="4400">
                <a:latin typeface="Times New Roman"/>
                <a:ea typeface="Times New Roman"/>
                <a:cs typeface="Times New Roman"/>
                <a:sym typeface="Times New Roman"/>
              </a:rPr>
              <a:t>Steps in data mining</a:t>
            </a:r>
            <a:endParaRPr/>
          </a:p>
        </p:txBody>
      </p:sp>
      <p:pic>
        <p:nvPicPr>
          <p:cNvPr id="168" name="Google Shape;168;p22"/>
          <p:cNvPicPr preferRelativeResize="0"/>
          <p:nvPr>
            <p:ph idx="1" type="body"/>
          </p:nvPr>
        </p:nvPicPr>
        <p:blipFill rotWithShape="1">
          <a:blip r:embed="rId3">
            <a:alphaModFix/>
          </a:blip>
          <a:srcRect b="0" l="0" r="0" t="0"/>
          <a:stretch/>
        </p:blipFill>
        <p:spPr>
          <a:xfrm>
            <a:off x="1207363" y="1930400"/>
            <a:ext cx="7226423" cy="44881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Times New Roman"/>
              <a:buNone/>
            </a:pPr>
            <a:r>
              <a:rPr lang="en-IN" sz="4400">
                <a:latin typeface="Times New Roman"/>
                <a:ea typeface="Times New Roman"/>
                <a:cs typeface="Times New Roman"/>
                <a:sym typeface="Times New Roman"/>
              </a:rPr>
              <a:t>Steps:</a:t>
            </a:r>
            <a:endParaRPr/>
          </a:p>
        </p:txBody>
      </p:sp>
      <p:sp>
        <p:nvSpPr>
          <p:cNvPr id="174" name="Google Shape;174;p23"/>
          <p:cNvSpPr txBox="1"/>
          <p:nvPr>
            <p:ph idx="1" type="body"/>
          </p:nvPr>
        </p:nvSpPr>
        <p:spPr>
          <a:xfrm>
            <a:off x="677334" y="1686757"/>
            <a:ext cx="8596668" cy="43546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lang="en-IN" sz="2400">
                <a:latin typeface="Times New Roman"/>
                <a:ea typeface="Times New Roman"/>
                <a:cs typeface="Times New Roman"/>
                <a:sym typeface="Times New Roman"/>
              </a:rPr>
              <a:t>1)Data cleaning</a:t>
            </a:r>
            <a:endParaRPr/>
          </a:p>
          <a:p>
            <a:pPr indent="0" lvl="0" marL="0" rtl="0" algn="l">
              <a:spcBef>
                <a:spcPts val="1000"/>
              </a:spcBef>
              <a:spcAft>
                <a:spcPts val="0"/>
              </a:spcAft>
              <a:buSzPts val="1920"/>
              <a:buNone/>
            </a:pPr>
            <a:r>
              <a:rPr lang="en-IN" sz="2400">
                <a:latin typeface="Times New Roman"/>
                <a:ea typeface="Times New Roman"/>
                <a:cs typeface="Times New Roman"/>
                <a:sym typeface="Times New Roman"/>
              </a:rPr>
              <a:t>2)Data integration</a:t>
            </a:r>
            <a:endParaRPr/>
          </a:p>
          <a:p>
            <a:pPr indent="0" lvl="0" marL="0" rtl="0" algn="l">
              <a:spcBef>
                <a:spcPts val="1000"/>
              </a:spcBef>
              <a:spcAft>
                <a:spcPts val="0"/>
              </a:spcAft>
              <a:buSzPts val="1920"/>
              <a:buNone/>
            </a:pPr>
            <a:r>
              <a:rPr lang="en-IN" sz="2400">
                <a:latin typeface="Times New Roman"/>
                <a:ea typeface="Times New Roman"/>
                <a:cs typeface="Times New Roman"/>
                <a:sym typeface="Times New Roman"/>
              </a:rPr>
              <a:t>3)Data selection</a:t>
            </a:r>
            <a:endParaRPr/>
          </a:p>
          <a:p>
            <a:pPr indent="0" lvl="0" marL="0" rtl="0" algn="l">
              <a:spcBef>
                <a:spcPts val="1000"/>
              </a:spcBef>
              <a:spcAft>
                <a:spcPts val="0"/>
              </a:spcAft>
              <a:buSzPts val="1920"/>
              <a:buNone/>
            </a:pPr>
            <a:r>
              <a:rPr lang="en-IN" sz="2400">
                <a:latin typeface="Times New Roman"/>
                <a:ea typeface="Times New Roman"/>
                <a:cs typeface="Times New Roman"/>
                <a:sym typeface="Times New Roman"/>
              </a:rPr>
              <a:t>4)Data transformation</a:t>
            </a:r>
            <a:endParaRPr/>
          </a:p>
          <a:p>
            <a:pPr indent="0" lvl="0" marL="0" rtl="0" algn="l">
              <a:spcBef>
                <a:spcPts val="1000"/>
              </a:spcBef>
              <a:spcAft>
                <a:spcPts val="0"/>
              </a:spcAft>
              <a:buSzPts val="1920"/>
              <a:buNone/>
            </a:pPr>
            <a:r>
              <a:rPr lang="en-IN" sz="2400">
                <a:latin typeface="Times New Roman"/>
                <a:ea typeface="Times New Roman"/>
                <a:cs typeface="Times New Roman"/>
                <a:sym typeface="Times New Roman"/>
              </a:rPr>
              <a:t>5)Data mining</a:t>
            </a:r>
            <a:endParaRPr/>
          </a:p>
          <a:p>
            <a:pPr indent="0" lvl="0" marL="0" rtl="0" algn="l">
              <a:spcBef>
                <a:spcPts val="1000"/>
              </a:spcBef>
              <a:spcAft>
                <a:spcPts val="0"/>
              </a:spcAft>
              <a:buSzPts val="1920"/>
              <a:buNone/>
            </a:pPr>
            <a:r>
              <a:rPr lang="en-IN" sz="2400">
                <a:latin typeface="Times New Roman"/>
                <a:ea typeface="Times New Roman"/>
                <a:cs typeface="Times New Roman"/>
                <a:sym typeface="Times New Roman"/>
              </a:rPr>
              <a:t>6)Pattern evaluation</a:t>
            </a:r>
            <a:endParaRPr/>
          </a:p>
          <a:p>
            <a:pPr indent="0" lvl="0" marL="0" rtl="0" algn="l">
              <a:spcBef>
                <a:spcPts val="1000"/>
              </a:spcBef>
              <a:spcAft>
                <a:spcPts val="0"/>
              </a:spcAft>
              <a:buSzPts val="1920"/>
              <a:buNone/>
            </a:pPr>
            <a:r>
              <a:rPr lang="en-IN" sz="2400">
                <a:latin typeface="Times New Roman"/>
                <a:ea typeface="Times New Roman"/>
                <a:cs typeface="Times New Roman"/>
                <a:sym typeface="Times New Roman"/>
              </a:rPr>
              <a:t>7)Knowledge representation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Times New Roman"/>
              <a:buNone/>
            </a:pPr>
            <a:r>
              <a:rPr lang="en-IN" sz="4400">
                <a:latin typeface="Times New Roman"/>
                <a:ea typeface="Times New Roman"/>
                <a:cs typeface="Times New Roman"/>
                <a:sym typeface="Times New Roman"/>
              </a:rPr>
              <a:t>Text classification</a:t>
            </a:r>
            <a:endParaRPr/>
          </a:p>
        </p:txBody>
      </p:sp>
      <p:sp>
        <p:nvSpPr>
          <p:cNvPr id="180" name="Google Shape;180;p24"/>
          <p:cNvSpPr txBox="1"/>
          <p:nvPr>
            <p:ph idx="1" type="body"/>
          </p:nvPr>
        </p:nvSpPr>
        <p:spPr>
          <a:xfrm>
            <a:off x="677334" y="1686757"/>
            <a:ext cx="8596800" cy="4354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920"/>
              <a:buNone/>
            </a:pPr>
            <a:r>
              <a:rPr lang="en-IN" sz="2400">
                <a:latin typeface="Times New Roman"/>
                <a:ea typeface="Times New Roman"/>
                <a:cs typeface="Times New Roman"/>
                <a:sym typeface="Times New Roman"/>
              </a:rPr>
              <a:t> Text classification is the process of classifying the text into predefined categories based on their content. Text classification is primarily divided into two types.</a:t>
            </a:r>
            <a:endParaRPr/>
          </a:p>
          <a:p>
            <a:pPr indent="0" lvl="0" marL="0" rtl="0" algn="just">
              <a:spcBef>
                <a:spcPts val="1000"/>
              </a:spcBef>
              <a:spcAft>
                <a:spcPts val="0"/>
              </a:spcAft>
              <a:buSzPts val="1920"/>
              <a:buNone/>
            </a:pPr>
            <a:r>
              <a:rPr lang="en-IN" sz="2400">
                <a:latin typeface="Times New Roman"/>
                <a:ea typeface="Times New Roman"/>
                <a:cs typeface="Times New Roman"/>
                <a:sym typeface="Times New Roman"/>
              </a:rPr>
              <a:t>1)Manual text classification</a:t>
            </a:r>
            <a:endParaRPr/>
          </a:p>
          <a:p>
            <a:pPr indent="0" lvl="0" marL="0" rtl="0" algn="just">
              <a:spcBef>
                <a:spcPts val="1000"/>
              </a:spcBef>
              <a:spcAft>
                <a:spcPts val="0"/>
              </a:spcAft>
              <a:buSzPts val="1920"/>
              <a:buNone/>
            </a:pPr>
            <a:r>
              <a:rPr lang="en-IN" sz="2400">
                <a:latin typeface="Times New Roman"/>
                <a:ea typeface="Times New Roman"/>
                <a:cs typeface="Times New Roman"/>
                <a:sym typeface="Times New Roman"/>
              </a:rPr>
              <a:t>2)Automatic text classification</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Rule based classification</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Machine learning based classification</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Hybrid classification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Times New Roman"/>
              <a:buNone/>
            </a:pPr>
            <a:r>
              <a:rPr lang="en-IN" sz="4400">
                <a:latin typeface="Times New Roman"/>
                <a:ea typeface="Times New Roman"/>
                <a:cs typeface="Times New Roman"/>
                <a:sym typeface="Times New Roman"/>
              </a:rPr>
              <a:t>Existing approach</a:t>
            </a:r>
            <a:endParaRPr/>
          </a:p>
        </p:txBody>
      </p:sp>
      <p:sp>
        <p:nvSpPr>
          <p:cNvPr id="186" name="Google Shape;186;p25"/>
          <p:cNvSpPr txBox="1"/>
          <p:nvPr>
            <p:ph idx="1" type="body"/>
          </p:nvPr>
        </p:nvSpPr>
        <p:spPr>
          <a:xfrm>
            <a:off x="677334" y="1855433"/>
            <a:ext cx="8596668" cy="41859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lang="en-IN" sz="2400">
                <a:latin typeface="Times New Roman"/>
                <a:ea typeface="Times New Roman"/>
                <a:cs typeface="Times New Roman"/>
                <a:sym typeface="Times New Roman"/>
              </a:rPr>
              <a:t>1)Linguistic approaches</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Data representation</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Semantic analysis</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Sentiment analysis</a:t>
            </a:r>
            <a:endParaRPr/>
          </a:p>
          <a:p>
            <a:pPr indent="0" lvl="0" marL="0" rtl="0" algn="l">
              <a:spcBef>
                <a:spcPts val="1000"/>
              </a:spcBef>
              <a:spcAft>
                <a:spcPts val="0"/>
              </a:spcAft>
              <a:buSzPts val="1920"/>
              <a:buNone/>
            </a:pPr>
            <a:r>
              <a:rPr lang="en-IN" sz="2400">
                <a:latin typeface="Times New Roman"/>
                <a:ea typeface="Times New Roman"/>
                <a:cs typeface="Times New Roman"/>
                <a:sym typeface="Times New Roman"/>
              </a:rPr>
              <a:t>2)Network analysis methods</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Expert oriented method</a:t>
            </a:r>
            <a:endParaRPr/>
          </a:p>
          <a:p>
            <a:pPr indent="-342900" lvl="0" marL="342900" rtl="0" algn="l">
              <a:spcBef>
                <a:spcPts val="1000"/>
              </a:spcBef>
              <a:spcAft>
                <a:spcPts val="0"/>
              </a:spcAft>
              <a:buSzPts val="1920"/>
              <a:buFont typeface="Noto Sans Symbols"/>
              <a:buChar char="⮚"/>
            </a:pPr>
            <a:r>
              <a:rPr lang="en-IN" sz="2400">
                <a:latin typeface="Times New Roman"/>
                <a:ea typeface="Times New Roman"/>
                <a:cs typeface="Times New Roman"/>
                <a:sym typeface="Times New Roman"/>
              </a:rPr>
              <a:t>Crowd sourcing 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Times New Roman"/>
              <a:buNone/>
            </a:pPr>
            <a:r>
              <a:rPr lang="en-IN" sz="4400">
                <a:latin typeface="Times New Roman"/>
                <a:ea typeface="Times New Roman"/>
                <a:cs typeface="Times New Roman"/>
                <a:sym typeface="Times New Roman"/>
              </a:rPr>
              <a:t>Disadvantages</a:t>
            </a:r>
            <a:endParaRPr/>
          </a:p>
        </p:txBody>
      </p:sp>
      <p:sp>
        <p:nvSpPr>
          <p:cNvPr id="192" name="Google Shape;192;p26"/>
          <p:cNvSpPr txBox="1"/>
          <p:nvPr>
            <p:ph idx="1" type="body"/>
          </p:nvPr>
        </p:nvSpPr>
        <p:spPr>
          <a:xfrm>
            <a:off x="677334" y="1571349"/>
            <a:ext cx="8596668" cy="447001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920"/>
              <a:buFont typeface="Noto Sans Symbols"/>
              <a:buChar char="⮚"/>
            </a:pPr>
            <a:r>
              <a:rPr lang="en-IN" sz="2400">
                <a:latin typeface="Times New Roman"/>
                <a:ea typeface="Times New Roman"/>
                <a:cs typeface="Times New Roman"/>
                <a:sym typeface="Times New Roman"/>
              </a:rPr>
              <a:t>Less accuracy</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Takes more storage</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Requires human input</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Less efficiency</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Requires large data set</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More time taking process</a:t>
            </a:r>
            <a:endParaRPr/>
          </a:p>
          <a:p>
            <a:pPr indent="-342900" lvl="0" marL="342900" rtl="0" algn="just">
              <a:spcBef>
                <a:spcPts val="1000"/>
              </a:spcBef>
              <a:spcAft>
                <a:spcPts val="0"/>
              </a:spcAft>
              <a:buSzPts val="1920"/>
              <a:buFont typeface="Noto Sans Symbols"/>
              <a:buChar char="⮚"/>
            </a:pPr>
            <a:r>
              <a:rPr lang="en-IN" sz="2400">
                <a:latin typeface="Times New Roman"/>
                <a:ea typeface="Times New Roman"/>
                <a:cs typeface="Times New Roman"/>
                <a:sym typeface="Times New Roman"/>
              </a:rPr>
              <a:t>More chance of statistical errors </a:t>
            </a:r>
            <a:endParaRPr/>
          </a:p>
          <a:p>
            <a:pPr indent="0" lvl="0" marL="0" rtl="0" algn="just">
              <a:spcBef>
                <a:spcPts val="1000"/>
              </a:spcBef>
              <a:spcAft>
                <a:spcPts val="0"/>
              </a:spcAft>
              <a:buSzPts val="1920"/>
              <a:buNone/>
            </a:pPr>
            <a:r>
              <a:t/>
            </a:r>
            <a:endParaRPr sz="2400">
              <a:latin typeface="Times New Roman"/>
              <a:ea typeface="Times New Roman"/>
              <a:cs typeface="Times New Roman"/>
              <a:sym typeface="Times New Roman"/>
            </a:endParaRPr>
          </a:p>
          <a:p>
            <a:pPr indent="-251459" lvl="0" marL="342900" rtl="0" algn="just">
              <a:spcBef>
                <a:spcPts val="1000"/>
              </a:spcBef>
              <a:spcAft>
                <a:spcPts val="0"/>
              </a:spcAft>
              <a:buSzPts val="1440"/>
              <a:buFont typeface="Noto Sans Symbols"/>
              <a:buNone/>
            </a:pPr>
            <a:r>
              <a:t/>
            </a:r>
            <a:endParaRPr>
              <a:latin typeface="Times New Roman"/>
              <a:ea typeface="Times New Roman"/>
              <a:cs typeface="Times New Roman"/>
              <a:sym typeface="Times New Roman"/>
            </a:endParaRPr>
          </a:p>
          <a:p>
            <a:pPr indent="-251459" lvl="0" marL="342900" rtl="0" algn="just">
              <a:spcBef>
                <a:spcPts val="1000"/>
              </a:spcBef>
              <a:spcAft>
                <a:spcPts val="0"/>
              </a:spcAft>
              <a:buSzPts val="1440"/>
              <a:buFont typeface="Trebuchet MS"/>
              <a:buNone/>
            </a:pPr>
            <a:r>
              <a:t/>
            </a:r>
            <a:endParaRPr>
              <a:latin typeface="Times New Roman"/>
              <a:ea typeface="Times New Roman"/>
              <a:cs typeface="Times New Roman"/>
              <a:sym typeface="Times New Roman"/>
            </a:endParaRPr>
          </a:p>
          <a:p>
            <a:pPr indent="-251459" lvl="0" marL="342900" rtl="0" algn="just">
              <a:spcBef>
                <a:spcPts val="1000"/>
              </a:spcBef>
              <a:spcAft>
                <a:spcPts val="0"/>
              </a:spcAft>
              <a:buSzPts val="144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