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notesMasterIdLst>
    <p:notesMasterId r:id="rId29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80" r:id="rId9"/>
    <p:sldId id="262" r:id="rId10"/>
    <p:sldId id="263" r:id="rId11"/>
    <p:sldId id="264" r:id="rId12"/>
    <p:sldId id="281" r:id="rId13"/>
    <p:sldId id="282" r:id="rId14"/>
    <p:sldId id="265" r:id="rId15"/>
    <p:sldId id="266" r:id="rId16"/>
    <p:sldId id="267" r:id="rId17"/>
    <p:sldId id="268" r:id="rId18"/>
    <p:sldId id="269" r:id="rId19"/>
    <p:sldId id="275" r:id="rId20"/>
    <p:sldId id="276" r:id="rId21"/>
    <p:sldId id="277" r:id="rId22"/>
    <p:sldId id="278" r:id="rId23"/>
    <p:sldId id="271" r:id="rId24"/>
    <p:sldId id="272" r:id="rId25"/>
    <p:sldId id="273" r:id="rId26"/>
    <p:sldId id="274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30F91-CFE6-422A-8641-7A725DF7F44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11BEE-C55C-4239-8CA4-4BABC559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47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6DC2ACC-EE56-4E0D-A3F0-A56C17801F5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053617-81D0-4A44-A71C-C2BB78F2E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301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2ACC-EE56-4E0D-A3F0-A56C17801F5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617-81D0-4A44-A71C-C2BB78F2E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2ACC-EE56-4E0D-A3F0-A56C17801F5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617-81D0-4A44-A71C-C2BB78F2E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01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2ACC-EE56-4E0D-A3F0-A56C17801F5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617-81D0-4A44-A71C-C2BB78F2E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DC2ACC-EE56-4E0D-A3F0-A56C17801F5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1053617-81D0-4A44-A71C-C2BB78F2E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5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2ACC-EE56-4E0D-A3F0-A56C17801F5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617-81D0-4A44-A71C-C2BB78F2E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13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2ACC-EE56-4E0D-A3F0-A56C17801F5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617-81D0-4A44-A71C-C2BB78F2E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2ACC-EE56-4E0D-A3F0-A56C17801F5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617-81D0-4A44-A71C-C2BB78F2E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9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2ACC-EE56-4E0D-A3F0-A56C17801F5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617-81D0-4A44-A71C-C2BB78F2E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6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2ACC-EE56-4E0D-A3F0-A56C17801F5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053617-81D0-4A44-A71C-C2BB78F2E86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71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6DC2ACC-EE56-4E0D-A3F0-A56C17801F5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053617-81D0-4A44-A71C-C2BB78F2E86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13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DC2ACC-EE56-4E0D-A3F0-A56C17801F5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053617-81D0-4A44-A71C-C2BB78F2E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52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8FA08B-D596-49FF-AF4E-383BD5CD2CEF}"/>
              </a:ext>
            </a:extLst>
          </p:cNvPr>
          <p:cNvSpPr/>
          <p:nvPr/>
        </p:nvSpPr>
        <p:spPr>
          <a:xfrm>
            <a:off x="2414426" y="265231"/>
            <a:ext cx="71805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ATRIA INSTITUTE OF TECHNOLOGY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A82BFB08-26A3-492A-BF1D-AAC583EA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15" y="285779"/>
            <a:ext cx="1743075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318DD2-C23D-4FE3-A3D7-E41538B33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197" y="285779"/>
            <a:ext cx="1828959" cy="18289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27E382-FFA1-42BC-9D70-D917F74599FD}"/>
              </a:ext>
            </a:extLst>
          </p:cNvPr>
          <p:cNvSpPr/>
          <p:nvPr/>
        </p:nvSpPr>
        <p:spPr>
          <a:xfrm>
            <a:off x="3656154" y="760521"/>
            <a:ext cx="4697119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altLang="en-US" sz="16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Department of Information Science &amp;Engineering</a:t>
            </a:r>
          </a:p>
          <a:p>
            <a:pPr algn="ctr"/>
            <a:r>
              <a:rPr lang="en-US" altLang="en-US" sz="1600" dirty="0">
                <a:solidFill>
                  <a:srgbClr val="FF0000"/>
                </a:solidFill>
                <a:latin typeface="Bahnschrift" panose="020B0502040204020203" pitchFamily="34" charset="0"/>
              </a:rPr>
              <a:t>3</a:t>
            </a:r>
            <a:r>
              <a:rPr lang="en-IN" altLang="en-US" sz="1600" baseline="30000" dirty="0">
                <a:solidFill>
                  <a:srgbClr val="FF0000"/>
                </a:solidFill>
                <a:latin typeface="Bahnschrift" panose="020B0502040204020203" pitchFamily="34" charset="0"/>
              </a:rPr>
              <a:t>rd</a:t>
            </a:r>
            <a:r>
              <a:rPr lang="en-IN" altLang="en-US" sz="1600" dirty="0">
                <a:solidFill>
                  <a:srgbClr val="FF0000"/>
                </a:solidFill>
                <a:latin typeface="Bahnschrift" panose="020B0502040204020203" pitchFamily="34" charset="0"/>
              </a:rPr>
              <a:t> Semester, Data Structures and Algorithms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6B8E81CD-53D7-421F-B7B5-8CD82FD7F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521" y="1468407"/>
            <a:ext cx="13716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C1E0B0-576E-4940-AD7E-F9FFCA23151D}"/>
              </a:ext>
            </a:extLst>
          </p:cNvPr>
          <p:cNvSpPr/>
          <p:nvPr/>
        </p:nvSpPr>
        <p:spPr>
          <a:xfrm>
            <a:off x="3749128" y="3043049"/>
            <a:ext cx="36840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“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Operations on Stacks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912FC-CFF8-4723-BC33-34F12C656E14}"/>
              </a:ext>
            </a:extLst>
          </p:cNvPr>
          <p:cNvSpPr/>
          <p:nvPr/>
        </p:nvSpPr>
        <p:spPr>
          <a:xfrm>
            <a:off x="5010700" y="3504714"/>
            <a:ext cx="15359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altLang="en-US" sz="1600" b="1" dirty="0">
                <a:solidFill>
                  <a:srgbClr val="FF0000"/>
                </a:solidFill>
              </a:rPr>
              <a:t>Submitted By:</a:t>
            </a:r>
          </a:p>
          <a:p>
            <a:pPr algn="ctr"/>
            <a:endParaRPr lang="en-I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AD3327-3B8B-40EB-9717-4B1A46BC50F6}"/>
              </a:ext>
            </a:extLst>
          </p:cNvPr>
          <p:cNvSpPr/>
          <p:nvPr/>
        </p:nvSpPr>
        <p:spPr>
          <a:xfrm>
            <a:off x="4316600" y="4558596"/>
            <a:ext cx="2643672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0"/>
              </a:spcBef>
            </a:pPr>
            <a:r>
              <a:rPr lang="en-IN" altLang="en-US" sz="5400" dirty="0"/>
              <a:t>  </a:t>
            </a:r>
            <a:r>
              <a:rPr lang="en-IN" altLang="en-US" sz="1600" b="1" dirty="0">
                <a:solidFill>
                  <a:srgbClr val="FF0000"/>
                </a:solidFill>
                <a:latin typeface="Bahnschrift" panose="020B0502040204020203" pitchFamily="34" charset="0"/>
              </a:rPr>
              <a:t>Under the Guidance of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IN" altLang="en-US" sz="1600" b="1" dirty="0">
                <a:solidFill>
                  <a:srgbClr val="FF0000"/>
                </a:solidFill>
                <a:latin typeface="Bahnschrift" panose="020B0502040204020203" pitchFamily="34" charset="0"/>
              </a:rPr>
              <a:t>            </a:t>
            </a:r>
            <a:r>
              <a:rPr lang="en-IN" altLang="en-US" sz="1600" dirty="0">
                <a:latin typeface="Bahnschrift" panose="020B0502040204020203" pitchFamily="34" charset="0"/>
              </a:rPr>
              <a:t> </a:t>
            </a:r>
            <a:r>
              <a:rPr lang="en-IN" alt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Dr.Jyoti Metan</a:t>
            </a:r>
          </a:p>
          <a:p>
            <a:pPr>
              <a:spcBef>
                <a:spcPct val="0"/>
              </a:spcBef>
            </a:pPr>
            <a:r>
              <a:rPr lang="en-IN" altLang="en-US" sz="1600" dirty="0">
                <a:latin typeface="Bahnschrift" panose="020B0502040204020203" pitchFamily="34" charset="0"/>
              </a:rPr>
              <a:t>          Associate Professor</a:t>
            </a:r>
          </a:p>
          <a:p>
            <a:pPr>
              <a:spcBef>
                <a:spcPct val="0"/>
              </a:spcBef>
            </a:pPr>
            <a:r>
              <a:rPr lang="en-IN" altLang="en-US" sz="1600" dirty="0">
                <a:latin typeface="Bahnschrift" panose="020B0502040204020203" pitchFamily="34" charset="0"/>
              </a:rPr>
              <a:t>         Dept. of ISE,ATRIA I.T.</a:t>
            </a:r>
            <a:endParaRPr lang="en-IN" altLang="en-US" sz="1600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6D1823-B803-4CB6-827D-95312784FC31}"/>
              </a:ext>
            </a:extLst>
          </p:cNvPr>
          <p:cNvSpPr/>
          <p:nvPr/>
        </p:nvSpPr>
        <p:spPr>
          <a:xfrm>
            <a:off x="4495414" y="3886453"/>
            <a:ext cx="2752677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15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Ananya M(!AT22IS011)</a:t>
            </a:r>
          </a:p>
          <a:p>
            <a:pPr algn="ctr"/>
            <a:r>
              <a:rPr lang="en-US" altLang="en-US" sz="15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Anusha P N(1AT22IS012)</a:t>
            </a:r>
          </a:p>
          <a:p>
            <a:pPr algn="ctr"/>
            <a:r>
              <a:rPr lang="en-US" altLang="en-US" sz="1500" dirty="0">
                <a:ln w="0"/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Drishya Dechamma(1AT22IS0)</a:t>
            </a:r>
          </a:p>
          <a:p>
            <a:pPr algn="ctr"/>
            <a:r>
              <a:rPr lang="en-US" altLang="en-US" sz="1500" dirty="0">
                <a:ln w="0"/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Madhuchandrika(1AT22IS059)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141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3206B-5C80-4889-BD26-C741056FC2AD}"/>
              </a:ext>
            </a:extLst>
          </p:cNvPr>
          <p:cNvSpPr/>
          <p:nvPr/>
        </p:nvSpPr>
        <p:spPr>
          <a:xfrm>
            <a:off x="790394" y="573457"/>
            <a:ext cx="15953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5DB9DD-18BB-4F30-8232-53D7511CCD30}"/>
              </a:ext>
            </a:extLst>
          </p:cNvPr>
          <p:cNvSpPr/>
          <p:nvPr/>
        </p:nvSpPr>
        <p:spPr>
          <a:xfrm>
            <a:off x="1111243" y="1443841"/>
            <a:ext cx="9092190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pop()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if(top==-1)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printf("Stack underflow \n");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printf("Deleted item=%d“, s[top--]);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6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7593EC-CAEA-4E05-87B7-51F08777A4A1}"/>
              </a:ext>
            </a:extLst>
          </p:cNvPr>
          <p:cNvSpPr/>
          <p:nvPr/>
        </p:nvSpPr>
        <p:spPr>
          <a:xfrm>
            <a:off x="5078859" y="3450405"/>
            <a:ext cx="1017141" cy="585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  <a:endParaRPr lang="en-IN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8B285F-7737-4A36-AA4B-72998F22340B}"/>
              </a:ext>
            </a:extLst>
          </p:cNvPr>
          <p:cNvSpPr/>
          <p:nvPr/>
        </p:nvSpPr>
        <p:spPr>
          <a:xfrm>
            <a:off x="5078858" y="4039457"/>
            <a:ext cx="1017141" cy="585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32953A-4C17-47C4-9D75-A95F54025607}"/>
              </a:ext>
            </a:extLst>
          </p:cNvPr>
          <p:cNvSpPr/>
          <p:nvPr/>
        </p:nvSpPr>
        <p:spPr>
          <a:xfrm>
            <a:off x="5078858" y="2861353"/>
            <a:ext cx="1017141" cy="585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49963-765F-4BB7-817F-07936C55EDF2}"/>
              </a:ext>
            </a:extLst>
          </p:cNvPr>
          <p:cNvSpPr/>
          <p:nvPr/>
        </p:nvSpPr>
        <p:spPr>
          <a:xfrm>
            <a:off x="5078858" y="2274013"/>
            <a:ext cx="1017141" cy="585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80CAA8-CB3B-4776-AB0A-10EB3980D072}"/>
              </a:ext>
            </a:extLst>
          </p:cNvPr>
          <p:cNvSpPr/>
          <p:nvPr/>
        </p:nvSpPr>
        <p:spPr>
          <a:xfrm>
            <a:off x="5078858" y="4631934"/>
            <a:ext cx="1017141" cy="585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D2AEB9-6CC1-4DDF-A51A-CFD4FF9C8894}"/>
              </a:ext>
            </a:extLst>
          </p:cNvPr>
          <p:cNvSpPr/>
          <p:nvPr/>
        </p:nvSpPr>
        <p:spPr>
          <a:xfrm>
            <a:off x="5141086" y="5501813"/>
            <a:ext cx="8926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D2B13-79C0-4438-84F6-98C959038ACE}"/>
              </a:ext>
            </a:extLst>
          </p:cNvPr>
          <p:cNvSpPr/>
          <p:nvPr/>
        </p:nvSpPr>
        <p:spPr>
          <a:xfrm>
            <a:off x="7053208" y="1153701"/>
            <a:ext cx="9845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00C047-2DD8-472A-B7A9-09DCE1264900}"/>
              </a:ext>
            </a:extLst>
          </p:cNvPr>
          <p:cNvSpPr/>
          <p:nvPr/>
        </p:nvSpPr>
        <p:spPr>
          <a:xfrm>
            <a:off x="1971870" y="2969500"/>
            <a:ext cx="3211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Removes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element from the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12E8E-54F9-4B11-967A-07545847DAA5}"/>
              </a:ext>
            </a:extLst>
          </p:cNvPr>
          <p:cNvSpPr/>
          <p:nvPr/>
        </p:nvSpPr>
        <p:spPr>
          <a:xfrm>
            <a:off x="2632307" y="4107682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Modifies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stack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2AE1EE06-42E9-4D39-B14F-2A412ECF8E8F}"/>
              </a:ext>
            </a:extLst>
          </p:cNvPr>
          <p:cNvSpPr/>
          <p:nvPr/>
        </p:nvSpPr>
        <p:spPr>
          <a:xfrm>
            <a:off x="5671335" y="1415311"/>
            <a:ext cx="1212350" cy="7665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92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151EA8-854E-4A81-8C1A-96C3B7DCCB5F}"/>
              </a:ext>
            </a:extLst>
          </p:cNvPr>
          <p:cNvSpPr/>
          <p:nvPr/>
        </p:nvSpPr>
        <p:spPr>
          <a:xfrm>
            <a:off x="828782" y="432845"/>
            <a:ext cx="565421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#include&lt;stdlib.h&gt;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#define MAX 5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stack_arr[MAX];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first = -1;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push(int data){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 += 1;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=first;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=0;i--)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stack_arr[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]= stack_arr[i-1];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stack_arr[0]=data;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pop()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value;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value = stack_arr[0];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50C609-0350-4EF3-80C6-65147002C1FE}"/>
              </a:ext>
            </a:extLst>
          </p:cNvPr>
          <p:cNvSpPr/>
          <p:nvPr/>
        </p:nvSpPr>
        <p:spPr>
          <a:xfrm>
            <a:off x="8800173" y="517628"/>
            <a:ext cx="6976153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data;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push(30);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push(90);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= pop();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print();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90  30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0E30CC-EC55-4DB5-98C6-267845A3CC42}"/>
              </a:ext>
            </a:extLst>
          </p:cNvPr>
          <p:cNvSpPr/>
          <p:nvPr/>
        </p:nvSpPr>
        <p:spPr>
          <a:xfrm>
            <a:off x="4486981" y="602966"/>
            <a:ext cx="6096000" cy="49859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&lt;first;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stack_arr[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= stack_arr[i+1];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 -= 1;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value;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print()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(first==-1){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printf(“stack underflow\n”);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exit(1);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=u;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&lt;first;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printf(“%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d”,stack_arr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printf(“\n”);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8622C-E8E5-444C-AABB-3EDD70BE1EC7}"/>
              </a:ext>
            </a:extLst>
          </p:cNvPr>
          <p:cNvSpPr/>
          <p:nvPr/>
        </p:nvSpPr>
        <p:spPr>
          <a:xfrm>
            <a:off x="552893" y="432845"/>
            <a:ext cx="3306726" cy="564897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D4E5F9-A9A4-4150-9545-F8DD6A9DD1B1}"/>
              </a:ext>
            </a:extLst>
          </p:cNvPr>
          <p:cNvSpPr/>
          <p:nvPr/>
        </p:nvSpPr>
        <p:spPr>
          <a:xfrm>
            <a:off x="4253023" y="432845"/>
            <a:ext cx="3891517" cy="49859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D45823-C08F-436D-98FB-BBC33847172D}"/>
              </a:ext>
            </a:extLst>
          </p:cNvPr>
          <p:cNvSpPr/>
          <p:nvPr/>
        </p:nvSpPr>
        <p:spPr>
          <a:xfrm>
            <a:off x="8378498" y="432846"/>
            <a:ext cx="3260609" cy="49859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B1BFA4-0064-409E-8D0F-4FDB40AC8A43}"/>
              </a:ext>
            </a:extLst>
          </p:cNvPr>
          <p:cNvSpPr/>
          <p:nvPr/>
        </p:nvSpPr>
        <p:spPr>
          <a:xfrm>
            <a:off x="3818562" y="491263"/>
            <a:ext cx="6096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pop()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value;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value = stack_arr[0];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&lt;first;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stack_arr[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= stack_arr[i+1];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 -= 1;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value;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A44BD-0726-4421-813C-9F5D454807EC}"/>
              </a:ext>
            </a:extLst>
          </p:cNvPr>
          <p:cNvSpPr/>
          <p:nvPr/>
        </p:nvSpPr>
        <p:spPr>
          <a:xfrm>
            <a:off x="6544638" y="4140485"/>
            <a:ext cx="667820" cy="616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CBC8F-DFFC-4BC3-8DD6-312F074E2EA5}"/>
              </a:ext>
            </a:extLst>
          </p:cNvPr>
          <p:cNvSpPr/>
          <p:nvPr/>
        </p:nvSpPr>
        <p:spPr>
          <a:xfrm>
            <a:off x="7212458" y="4140485"/>
            <a:ext cx="667820" cy="616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18A9D-6D11-4947-BE7F-104CFB54E9AB}"/>
              </a:ext>
            </a:extLst>
          </p:cNvPr>
          <p:cNvSpPr/>
          <p:nvPr/>
        </p:nvSpPr>
        <p:spPr>
          <a:xfrm>
            <a:off x="7844318" y="4140485"/>
            <a:ext cx="667820" cy="616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BD5F0B-C20D-4B67-A93A-AFCB61C2D3BF}"/>
              </a:ext>
            </a:extLst>
          </p:cNvPr>
          <p:cNvSpPr/>
          <p:nvPr/>
        </p:nvSpPr>
        <p:spPr>
          <a:xfrm>
            <a:off x="8476178" y="4140485"/>
            <a:ext cx="667820" cy="616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2B9E-5C07-417E-848B-AE2C7660148D}"/>
              </a:ext>
            </a:extLst>
          </p:cNvPr>
          <p:cNvSpPr/>
          <p:nvPr/>
        </p:nvSpPr>
        <p:spPr>
          <a:xfrm>
            <a:off x="9108038" y="4140485"/>
            <a:ext cx="667820" cy="616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54A2E-28FD-4E45-B73F-C2BE064D792C}"/>
              </a:ext>
            </a:extLst>
          </p:cNvPr>
          <p:cNvSpPr/>
          <p:nvPr/>
        </p:nvSpPr>
        <p:spPr>
          <a:xfrm>
            <a:off x="1567420" y="4140485"/>
            <a:ext cx="667820" cy="616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1F8CBA-0703-49E6-BF4C-75E57107B0E7}"/>
              </a:ext>
            </a:extLst>
          </p:cNvPr>
          <p:cNvSpPr/>
          <p:nvPr/>
        </p:nvSpPr>
        <p:spPr>
          <a:xfrm>
            <a:off x="2903060" y="4140485"/>
            <a:ext cx="667820" cy="616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54F113-ACF9-405D-8E72-B32B963E91B0}"/>
              </a:ext>
            </a:extLst>
          </p:cNvPr>
          <p:cNvSpPr/>
          <p:nvPr/>
        </p:nvSpPr>
        <p:spPr>
          <a:xfrm>
            <a:off x="1814014" y="4756935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DE5C42-2601-45CF-BE38-8DE40B6D01E6}"/>
              </a:ext>
            </a:extLst>
          </p:cNvPr>
          <p:cNvSpPr/>
          <p:nvPr/>
        </p:nvSpPr>
        <p:spPr>
          <a:xfrm>
            <a:off x="2904366" y="4828585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783FC5-23F1-44AE-9857-7B8A14C724C2}"/>
              </a:ext>
            </a:extLst>
          </p:cNvPr>
          <p:cNvSpPr/>
          <p:nvPr/>
        </p:nvSpPr>
        <p:spPr>
          <a:xfrm>
            <a:off x="5178082" y="426404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stack_arr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624656-06F6-4280-95CC-28020B1801A7}"/>
              </a:ext>
            </a:extLst>
          </p:cNvPr>
          <p:cNvSpPr/>
          <p:nvPr/>
        </p:nvSpPr>
        <p:spPr>
          <a:xfrm>
            <a:off x="6728507" y="492875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00B460-FE19-4ABD-B5A0-560B34584F36}"/>
              </a:ext>
            </a:extLst>
          </p:cNvPr>
          <p:cNvSpPr/>
          <p:nvPr/>
        </p:nvSpPr>
        <p:spPr>
          <a:xfrm>
            <a:off x="7396327" y="49382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E7764-2679-4876-AD44-8E499A73028B}"/>
              </a:ext>
            </a:extLst>
          </p:cNvPr>
          <p:cNvSpPr/>
          <p:nvPr/>
        </p:nvSpPr>
        <p:spPr>
          <a:xfrm>
            <a:off x="8028187" y="49143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41D37C-17DB-41A1-AE8D-8919C7CE8E36}"/>
              </a:ext>
            </a:extLst>
          </p:cNvPr>
          <p:cNvSpPr/>
          <p:nvPr/>
        </p:nvSpPr>
        <p:spPr>
          <a:xfrm>
            <a:off x="8660047" y="49417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6EB8E-9CF0-4311-8DD3-9E7B33D5705E}"/>
              </a:ext>
            </a:extLst>
          </p:cNvPr>
          <p:cNvSpPr/>
          <p:nvPr/>
        </p:nvSpPr>
        <p:spPr>
          <a:xfrm>
            <a:off x="9291907" y="49382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0D9A3C-6D65-4EF0-ABD1-B5EB4860B4E1}"/>
              </a:ext>
            </a:extLst>
          </p:cNvPr>
          <p:cNvSpPr/>
          <p:nvPr/>
        </p:nvSpPr>
        <p:spPr>
          <a:xfrm>
            <a:off x="6716521" y="428884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009A88-98FB-48A4-AF27-21D04C8EA89C}"/>
              </a:ext>
            </a:extLst>
          </p:cNvPr>
          <p:cNvSpPr/>
          <p:nvPr/>
        </p:nvSpPr>
        <p:spPr>
          <a:xfrm>
            <a:off x="7408313" y="426026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FA2A35-EF7B-4007-8D6F-EC1A2B7530BC}"/>
              </a:ext>
            </a:extLst>
          </p:cNvPr>
          <p:cNvSpPr/>
          <p:nvPr/>
        </p:nvSpPr>
        <p:spPr>
          <a:xfrm>
            <a:off x="7978641" y="426026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FA6175-7134-4B91-9736-5EB1478C05E7}"/>
              </a:ext>
            </a:extLst>
          </p:cNvPr>
          <p:cNvSpPr/>
          <p:nvPr/>
        </p:nvSpPr>
        <p:spPr>
          <a:xfrm>
            <a:off x="3109550" y="42447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73C303-B1B0-4325-BB52-A8FB8568B60D}"/>
              </a:ext>
            </a:extLst>
          </p:cNvPr>
          <p:cNvSpPr/>
          <p:nvPr/>
        </p:nvSpPr>
        <p:spPr>
          <a:xfrm>
            <a:off x="1762718" y="426749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38870A-1705-4103-82FB-42A8AECB3FE6}"/>
              </a:ext>
            </a:extLst>
          </p:cNvPr>
          <p:cNvSpPr/>
          <p:nvPr/>
        </p:nvSpPr>
        <p:spPr>
          <a:xfrm>
            <a:off x="1179397" y="3111920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D4D4CF0-7235-4FF5-BF8C-2CE9E629F5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71906" y="3507610"/>
            <a:ext cx="636997" cy="4218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400CD7A-07CE-4679-9142-0B13060FF924}"/>
              </a:ext>
            </a:extLst>
          </p:cNvPr>
          <p:cNvSpPr/>
          <p:nvPr/>
        </p:nvSpPr>
        <p:spPr>
          <a:xfrm>
            <a:off x="9291907" y="1136697"/>
            <a:ext cx="667820" cy="616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991C90-C3A7-47BC-898F-3492829BE0FC}"/>
              </a:ext>
            </a:extLst>
          </p:cNvPr>
          <p:cNvSpPr/>
          <p:nvPr/>
        </p:nvSpPr>
        <p:spPr>
          <a:xfrm>
            <a:off x="9313707" y="1830091"/>
            <a:ext cx="595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en-IN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D2148-2F8B-4548-970E-EF97A9B4B43D}"/>
              </a:ext>
            </a:extLst>
          </p:cNvPr>
          <p:cNvSpPr/>
          <p:nvPr/>
        </p:nvSpPr>
        <p:spPr>
          <a:xfrm>
            <a:off x="9320515" y="1227343"/>
            <a:ext cx="667820" cy="616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4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30" grpId="0" animBg="1"/>
      <p:bldP spid="31" grpId="0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C8D563-F554-4D82-9621-C52C4DE68A1F}"/>
              </a:ext>
            </a:extLst>
          </p:cNvPr>
          <p:cNvSpPr/>
          <p:nvPr/>
        </p:nvSpPr>
        <p:spPr>
          <a:xfrm>
            <a:off x="720683" y="552908"/>
            <a:ext cx="26340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Display():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0BD35-6C8D-4C1E-B520-6EF255C90631}"/>
              </a:ext>
            </a:extLst>
          </p:cNvPr>
          <p:cNvSpPr/>
          <p:nvPr/>
        </p:nvSpPr>
        <p:spPr>
          <a:xfrm>
            <a:off x="1259360" y="1404901"/>
            <a:ext cx="90648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Displays/prints the elements of a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AA8707-4C32-458B-986B-A3257CC13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16" y="2199540"/>
            <a:ext cx="6369976" cy="41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9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D5A743-8C59-4BF5-BADD-B8AE3D6D0396}"/>
              </a:ext>
            </a:extLst>
          </p:cNvPr>
          <p:cNvSpPr/>
          <p:nvPr/>
        </p:nvSpPr>
        <p:spPr>
          <a:xfrm>
            <a:off x="986181" y="840180"/>
            <a:ext cx="1281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8E13D8-4D01-42F6-9A9D-C86CEDC2BFEE}"/>
              </a:ext>
            </a:extLst>
          </p:cNvPr>
          <p:cNvSpPr/>
          <p:nvPr/>
        </p:nvSpPr>
        <p:spPr>
          <a:xfrm>
            <a:off x="2072773" y="1101790"/>
            <a:ext cx="7821239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display ()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If(top==-1)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Printf("stack is empty underflow");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Printf("contents of the stack are :\n ");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(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top;i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&gt;=0;i--)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printf("%d\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n",s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2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92AA63-045E-4C31-814E-482EC25599DF}"/>
              </a:ext>
            </a:extLst>
          </p:cNvPr>
          <p:cNvSpPr/>
          <p:nvPr/>
        </p:nvSpPr>
        <p:spPr>
          <a:xfrm>
            <a:off x="518272" y="614553"/>
            <a:ext cx="33265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Palindrome():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81206-19DE-48E4-8AFD-FA35D46784DA}"/>
              </a:ext>
            </a:extLst>
          </p:cNvPr>
          <p:cNvSpPr/>
          <p:nvPr/>
        </p:nvSpPr>
        <p:spPr>
          <a:xfrm>
            <a:off x="996460" y="1384174"/>
            <a:ext cx="91371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Palindrome is defined as a string that is written the same forward and backwards.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D9131-169E-456D-8639-4C35948D3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2" t="5324" r="4691" b="26681"/>
          <a:stretch/>
        </p:blipFill>
        <p:spPr>
          <a:xfrm>
            <a:off x="2178121" y="2753475"/>
            <a:ext cx="7236299" cy="338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156A4D-FEA6-40EE-892E-DFD538C35848}"/>
              </a:ext>
            </a:extLst>
          </p:cNvPr>
          <p:cNvSpPr/>
          <p:nvPr/>
        </p:nvSpPr>
        <p:spPr>
          <a:xfrm>
            <a:off x="2609308" y="904560"/>
            <a:ext cx="6973384" cy="57246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palindrome()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i,count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&lt;=(top/2);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if(stack[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stack[top-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count++;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if((top/2+1)==count)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Stack contents are Palindrome");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nStack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contents are not palindrome");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D5E46-06C9-4B13-B116-DBD060195DD9}"/>
              </a:ext>
            </a:extLst>
          </p:cNvPr>
          <p:cNvSpPr/>
          <p:nvPr/>
        </p:nvSpPr>
        <p:spPr>
          <a:xfrm>
            <a:off x="790972" y="524954"/>
            <a:ext cx="1281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</p:txBody>
      </p:sp>
    </p:spTree>
    <p:extLst>
      <p:ext uri="{BB962C8B-B14F-4D97-AF65-F5344CB8AC3E}">
        <p14:creationId xmlns:p14="http://schemas.microsoft.com/office/powerpoint/2010/main" val="16706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E6AA8F-39B5-47CC-876B-0C88CF0CBED9}"/>
              </a:ext>
            </a:extLst>
          </p:cNvPr>
          <p:cNvSpPr/>
          <p:nvPr/>
        </p:nvSpPr>
        <p:spPr>
          <a:xfrm>
            <a:off x="923088" y="655649"/>
            <a:ext cx="17155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Exit():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F9BCF5-4D21-4A04-89A2-3E0FA981BB7E}"/>
              </a:ext>
            </a:extLst>
          </p:cNvPr>
          <p:cNvSpPr/>
          <p:nvPr/>
        </p:nvSpPr>
        <p:spPr>
          <a:xfrm>
            <a:off x="1455506" y="1585259"/>
            <a:ext cx="93631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*The exit function terminates the currently running program explicitly which called 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51064-7EE1-4AAE-9CF0-97639A8033AC}"/>
              </a:ext>
            </a:extLst>
          </p:cNvPr>
          <p:cNvSpPr/>
          <p:nvPr/>
        </p:nvSpPr>
        <p:spPr>
          <a:xfrm>
            <a:off x="3684997" y="2755124"/>
            <a:ext cx="30445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#include 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int main(){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=0;i&lt;=7;i++){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==5)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exit(0); 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188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9266BE-0796-40D4-A180-9F3A52E5E4A8}"/>
              </a:ext>
            </a:extLst>
          </p:cNvPr>
          <p:cNvSpPr/>
          <p:nvPr/>
        </p:nvSpPr>
        <p:spPr>
          <a:xfrm>
            <a:off x="933718" y="747714"/>
            <a:ext cx="2414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Empty():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6F9469-76F8-462C-A52B-5606E9DA85FE}"/>
              </a:ext>
            </a:extLst>
          </p:cNvPr>
          <p:cNvSpPr/>
          <p:nvPr/>
        </p:nvSpPr>
        <p:spPr>
          <a:xfrm>
            <a:off x="1250021" y="1395389"/>
            <a:ext cx="104522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*Before we delete an item from the stack, we must first check whether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there are any element in the stack.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34AD9-16C9-43E7-844C-CEB590880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11" y="2473951"/>
            <a:ext cx="2909887" cy="381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8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7D496-AF36-4DF4-ACBE-0DE9B8147A6A}"/>
              </a:ext>
            </a:extLst>
          </p:cNvPr>
          <p:cNvSpPr/>
          <p:nvPr/>
        </p:nvSpPr>
        <p:spPr>
          <a:xfrm>
            <a:off x="1224255" y="830311"/>
            <a:ext cx="216116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86582-820D-4991-84C3-E1D3D7E22964}"/>
              </a:ext>
            </a:extLst>
          </p:cNvPr>
          <p:cNvSpPr/>
          <p:nvPr/>
        </p:nvSpPr>
        <p:spPr>
          <a:xfrm>
            <a:off x="1801896" y="1784418"/>
            <a:ext cx="3985386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Stacks??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Pop() operation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Push() operation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Display() operation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Palindrome() operation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Exit() operation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Empty() operation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operation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424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505654-DF90-4953-BD41-BD273050CAE8}"/>
              </a:ext>
            </a:extLst>
          </p:cNvPr>
          <p:cNvSpPr/>
          <p:nvPr/>
        </p:nvSpPr>
        <p:spPr>
          <a:xfrm>
            <a:off x="797959" y="86606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if(top==-1)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("Stack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empty -Underflow \n");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93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B78B93-1970-48E1-9323-6C4BC277F7E4}"/>
              </a:ext>
            </a:extLst>
          </p:cNvPr>
          <p:cNvSpPr/>
          <p:nvPr/>
        </p:nvSpPr>
        <p:spPr>
          <a:xfrm>
            <a:off x="850071" y="624826"/>
            <a:ext cx="15327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Full():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2E940-C1A1-42CA-B6C7-66FA59521DC2}"/>
              </a:ext>
            </a:extLst>
          </p:cNvPr>
          <p:cNvSpPr/>
          <p:nvPr/>
        </p:nvSpPr>
        <p:spPr>
          <a:xfrm>
            <a:off x="1027416" y="1363803"/>
            <a:ext cx="1042850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check push operation we need to check whether the stack is completly filled with elements are not.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6BCEC-31C8-4C44-8AA3-082734191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31" y="2968760"/>
            <a:ext cx="3234754" cy="314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C5A933-1804-4E68-B61D-53E3E8637F62}"/>
              </a:ext>
            </a:extLst>
          </p:cNvPr>
          <p:cNvSpPr/>
          <p:nvPr/>
        </p:nvSpPr>
        <p:spPr>
          <a:xfrm>
            <a:off x="1202076" y="1345914"/>
            <a:ext cx="3421295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program: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if(top== size-1)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printf("Stack is full -Overflow \n");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1E2DA2-6C81-4DA9-A9F5-487D747A0EEF}"/>
              </a:ext>
            </a:extLst>
          </p:cNvPr>
          <p:cNvSpPr/>
          <p:nvPr/>
        </p:nvSpPr>
        <p:spPr>
          <a:xfrm>
            <a:off x="2720769" y="501134"/>
            <a:ext cx="5125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in c for operations on stacks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8852FC-531C-4DFB-9B9C-2C37D303DA28}"/>
              </a:ext>
            </a:extLst>
          </p:cNvPr>
          <p:cNvSpPr/>
          <p:nvPr/>
        </p:nvSpPr>
        <p:spPr>
          <a:xfrm>
            <a:off x="595901" y="1530849"/>
            <a:ext cx="4078841" cy="4606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MAX 5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stack[MAX];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top=-1;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Push an Element on to Stack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push()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int item;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// Stack Overflow situations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if(top==(MAX-1))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 Stack Overflow");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3CB543-D8B4-4A38-B5D7-4492DFDB3F41}"/>
              </a:ext>
            </a:extLst>
          </p:cNvPr>
          <p:cNvSpPr/>
          <p:nvPr/>
        </p:nvSpPr>
        <p:spPr>
          <a:xfrm>
            <a:off x="6096000" y="1919370"/>
            <a:ext cx="5500099" cy="32494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 Enter the element to be pushed :");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d",&amp;item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// pushing element to the top of stack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stack[++top]=item;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C8E514-7C97-473F-B8EF-E1AEE7E6C0BA}"/>
              </a:ext>
            </a:extLst>
          </p:cNvPr>
          <p:cNvSpPr/>
          <p:nvPr/>
        </p:nvSpPr>
        <p:spPr>
          <a:xfrm>
            <a:off x="503434" y="1243173"/>
            <a:ext cx="4078840" cy="48083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CE1F1C-1AC7-410A-BB3D-2D3B4F084F32}"/>
              </a:ext>
            </a:extLst>
          </p:cNvPr>
          <p:cNvSpPr/>
          <p:nvPr/>
        </p:nvSpPr>
        <p:spPr>
          <a:xfrm>
            <a:off x="5835720" y="1705510"/>
            <a:ext cx="5852845" cy="36781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429C0B-AA03-4967-8E72-1CE1C7C4AB7B}"/>
              </a:ext>
            </a:extLst>
          </p:cNvPr>
          <p:cNvSpPr/>
          <p:nvPr/>
        </p:nvSpPr>
        <p:spPr>
          <a:xfrm>
            <a:off x="822632" y="1125933"/>
            <a:ext cx="4777483" cy="4606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Pop an Element from Stack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pop()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Stack Underflow situations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if(top==-1)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 Stack Underflow");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else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\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nPoped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is %d ",stack[top--]);  //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poping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from the top of stack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B533C-2D8C-409F-8334-2716F28A5FEE}"/>
              </a:ext>
            </a:extLst>
          </p:cNvPr>
          <p:cNvSpPr/>
          <p:nvPr/>
        </p:nvSpPr>
        <p:spPr>
          <a:xfrm>
            <a:off x="5898764" y="1096406"/>
            <a:ext cx="5296643" cy="46651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//Display the status of Stack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display()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int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if(top==-1)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 Sorry Empty Stack");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else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 of the stack are\n");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for(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top;i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&gt;=0;i--)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("stack[%d] = %d\n",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stack[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0A7F3D-964C-444E-A11B-A4AB02152E9B}"/>
              </a:ext>
            </a:extLst>
          </p:cNvPr>
          <p:cNvSpPr/>
          <p:nvPr/>
        </p:nvSpPr>
        <p:spPr>
          <a:xfrm>
            <a:off x="719191" y="801384"/>
            <a:ext cx="4705564" cy="47980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8B1B7-2E6A-4380-BCE9-F4883A5FDD3F}"/>
              </a:ext>
            </a:extLst>
          </p:cNvPr>
          <p:cNvSpPr/>
          <p:nvPr/>
        </p:nvSpPr>
        <p:spPr>
          <a:xfrm>
            <a:off x="5723404" y="801384"/>
            <a:ext cx="5749405" cy="504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0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E559AD-D1EA-4B9F-8525-E3E76BFDC082}"/>
              </a:ext>
            </a:extLst>
          </p:cNvPr>
          <p:cNvSpPr/>
          <p:nvPr/>
        </p:nvSpPr>
        <p:spPr>
          <a:xfrm>
            <a:off x="500010" y="650149"/>
            <a:ext cx="6096000" cy="63404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//Demonstrate how Stack can be used to check Palindrome 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palindrome()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i,count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&lt;=(top/2);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if(stack[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== stack[top-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count++;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if((top/2+1)==count)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 Stack contents are Palindrome");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nStack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contents are not palindrome");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2351B-5D64-4476-B7CE-772B8572115E}"/>
              </a:ext>
            </a:extLst>
          </p:cNvPr>
          <p:cNvSpPr/>
          <p:nvPr/>
        </p:nvSpPr>
        <p:spPr>
          <a:xfrm>
            <a:off x="7078896" y="1093883"/>
            <a:ext cx="5113104" cy="43112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choice;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while(1)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 STACK OPERATIONS\n");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("1.Push\n 2.Pop\n 3.Display\n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4.Palindrome\n 5.Exit\n");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("Enter your choice\n");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d",&amp;choice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C36519-B30C-459C-93F3-5789196C7CBD}"/>
              </a:ext>
            </a:extLst>
          </p:cNvPr>
          <p:cNvSpPr/>
          <p:nvPr/>
        </p:nvSpPr>
        <p:spPr>
          <a:xfrm>
            <a:off x="359596" y="513708"/>
            <a:ext cx="5609689" cy="55891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05DF1-2C55-4F8D-84E6-8BEB7021FCC3}"/>
              </a:ext>
            </a:extLst>
          </p:cNvPr>
          <p:cNvSpPr/>
          <p:nvPr/>
        </p:nvSpPr>
        <p:spPr>
          <a:xfrm>
            <a:off x="6955604" y="924674"/>
            <a:ext cx="4736386" cy="465419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72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38364C-5CB9-4260-8D17-3546AFA2642F}"/>
              </a:ext>
            </a:extLst>
          </p:cNvPr>
          <p:cNvSpPr/>
          <p:nvPr/>
        </p:nvSpPr>
        <p:spPr>
          <a:xfrm>
            <a:off x="407541" y="1004258"/>
            <a:ext cx="6096000" cy="46645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switch(choice)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1:push();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break;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2:pop();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break;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3:display();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break;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4:palindrome();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break;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5:return;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default: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("Invalid choice\n");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4002D-BFEC-4217-8CB8-19418359E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04" y="390556"/>
            <a:ext cx="2989780" cy="5968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125D41-D87C-4355-BD67-4647061FA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535" y="390557"/>
            <a:ext cx="3165633" cy="59684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7D6EFF-BC5F-4B84-B511-5DA4974CB2FF}"/>
              </a:ext>
            </a:extLst>
          </p:cNvPr>
          <p:cNvSpPr/>
          <p:nvPr/>
        </p:nvSpPr>
        <p:spPr>
          <a:xfrm>
            <a:off x="482885" y="914400"/>
            <a:ext cx="4263776" cy="49393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9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F435A3-526E-4D0B-9F34-57B497CEAF8E}"/>
              </a:ext>
            </a:extLst>
          </p:cNvPr>
          <p:cNvSpPr/>
          <p:nvPr/>
        </p:nvSpPr>
        <p:spPr>
          <a:xfrm>
            <a:off x="3640845" y="2044005"/>
            <a:ext cx="4910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YOU!!!!</a:t>
            </a:r>
          </a:p>
        </p:txBody>
      </p:sp>
    </p:spTree>
    <p:extLst>
      <p:ext uri="{BB962C8B-B14F-4D97-AF65-F5344CB8AC3E}">
        <p14:creationId xmlns:p14="http://schemas.microsoft.com/office/powerpoint/2010/main" val="227164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860827-EBBC-4770-B8FD-E0BF6224633F}"/>
              </a:ext>
            </a:extLst>
          </p:cNvPr>
          <p:cNvSpPr/>
          <p:nvPr/>
        </p:nvSpPr>
        <p:spPr>
          <a:xfrm>
            <a:off x="4771598" y="696344"/>
            <a:ext cx="13244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939F44-7072-48F8-AB42-AA6116CB4813}"/>
              </a:ext>
            </a:extLst>
          </p:cNvPr>
          <p:cNvSpPr/>
          <p:nvPr/>
        </p:nvSpPr>
        <p:spPr>
          <a:xfrm>
            <a:off x="920292" y="1404230"/>
            <a:ext cx="1035141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“A Stack is a linear data structure that holds a linear, ordered sequence of elements. It is an abstract data type. A Stack works on the LIFO process (Last In First Out), i.e., the element that was inserted last will be removed first..”</a:t>
            </a: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AF901-D0AB-4065-8069-A9B7F8E72B5F}"/>
              </a:ext>
            </a:extLst>
          </p:cNvPr>
          <p:cNvSpPr/>
          <p:nvPr/>
        </p:nvSpPr>
        <p:spPr>
          <a:xfrm>
            <a:off x="1849346" y="5654998"/>
            <a:ext cx="678095" cy="441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C13B8-9654-4A72-812A-58B381E25C39}"/>
              </a:ext>
            </a:extLst>
          </p:cNvPr>
          <p:cNvSpPr/>
          <p:nvPr/>
        </p:nvSpPr>
        <p:spPr>
          <a:xfrm>
            <a:off x="1849346" y="5213209"/>
            <a:ext cx="678095" cy="441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F3304-DE3D-45CE-A2C1-6C8492F6CDE9}"/>
              </a:ext>
            </a:extLst>
          </p:cNvPr>
          <p:cNvSpPr/>
          <p:nvPr/>
        </p:nvSpPr>
        <p:spPr>
          <a:xfrm>
            <a:off x="1849346" y="4771420"/>
            <a:ext cx="678095" cy="441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4A9773-F88B-4109-9A59-C8F3F6FDEF32}"/>
              </a:ext>
            </a:extLst>
          </p:cNvPr>
          <p:cNvSpPr/>
          <p:nvPr/>
        </p:nvSpPr>
        <p:spPr>
          <a:xfrm>
            <a:off x="1849346" y="4312710"/>
            <a:ext cx="678095" cy="441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2A605-351A-4C61-98BA-58AD47D1A239}"/>
              </a:ext>
            </a:extLst>
          </p:cNvPr>
          <p:cNvSpPr txBox="1"/>
          <p:nvPr/>
        </p:nvSpPr>
        <p:spPr>
          <a:xfrm>
            <a:off x="7325474" y="552749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E1BC89-4988-4A1F-BFFF-F92F29482821}"/>
              </a:ext>
            </a:extLst>
          </p:cNvPr>
          <p:cNvSpPr/>
          <p:nvPr/>
        </p:nvSpPr>
        <p:spPr>
          <a:xfrm>
            <a:off x="3101081" y="5654998"/>
            <a:ext cx="678095" cy="441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D0E2F4-E23F-4D08-AA7E-4477C5C0EC98}"/>
              </a:ext>
            </a:extLst>
          </p:cNvPr>
          <p:cNvSpPr/>
          <p:nvPr/>
        </p:nvSpPr>
        <p:spPr>
          <a:xfrm>
            <a:off x="3101080" y="5213208"/>
            <a:ext cx="678095" cy="441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073BAA-8413-4BEB-A014-3E2F6AA5CC4F}"/>
              </a:ext>
            </a:extLst>
          </p:cNvPr>
          <p:cNvSpPr/>
          <p:nvPr/>
        </p:nvSpPr>
        <p:spPr>
          <a:xfrm>
            <a:off x="3101080" y="4754499"/>
            <a:ext cx="678095" cy="441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A5A74B-8908-4B4E-8410-FF1E9691540B}"/>
              </a:ext>
            </a:extLst>
          </p:cNvPr>
          <p:cNvSpPr/>
          <p:nvPr/>
        </p:nvSpPr>
        <p:spPr>
          <a:xfrm>
            <a:off x="3101079" y="4329631"/>
            <a:ext cx="678095" cy="441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F121E1-AFFB-499D-A679-61585B39EE22}"/>
              </a:ext>
            </a:extLst>
          </p:cNvPr>
          <p:cNvSpPr/>
          <p:nvPr/>
        </p:nvSpPr>
        <p:spPr>
          <a:xfrm>
            <a:off x="7899113" y="5654997"/>
            <a:ext cx="678095" cy="441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CC519-B5EF-48D5-828B-0DB5805C46D3}"/>
              </a:ext>
            </a:extLst>
          </p:cNvPr>
          <p:cNvSpPr/>
          <p:nvPr/>
        </p:nvSpPr>
        <p:spPr>
          <a:xfrm>
            <a:off x="7899113" y="5213207"/>
            <a:ext cx="678095" cy="441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F2C068-4A97-41EA-9402-ECC98E3D3DFE}"/>
              </a:ext>
            </a:extLst>
          </p:cNvPr>
          <p:cNvSpPr/>
          <p:nvPr/>
        </p:nvSpPr>
        <p:spPr>
          <a:xfrm>
            <a:off x="7899112" y="4754498"/>
            <a:ext cx="678095" cy="441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61AD97-285A-4EBD-9C30-92BC9066DB8B}"/>
              </a:ext>
            </a:extLst>
          </p:cNvPr>
          <p:cNvSpPr/>
          <p:nvPr/>
        </p:nvSpPr>
        <p:spPr>
          <a:xfrm>
            <a:off x="7899112" y="4295789"/>
            <a:ext cx="678095" cy="441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4F8C-1257-45FE-BE49-A664A396CDBB}"/>
              </a:ext>
            </a:extLst>
          </p:cNvPr>
          <p:cNvSpPr/>
          <p:nvPr/>
        </p:nvSpPr>
        <p:spPr>
          <a:xfrm>
            <a:off x="9105128" y="5654996"/>
            <a:ext cx="678095" cy="441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C03ED-0C23-49D5-A563-8EC7EF1C43BF}"/>
              </a:ext>
            </a:extLst>
          </p:cNvPr>
          <p:cNvSpPr/>
          <p:nvPr/>
        </p:nvSpPr>
        <p:spPr>
          <a:xfrm>
            <a:off x="9105128" y="5196287"/>
            <a:ext cx="678095" cy="441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DA0026-14E4-4506-AEEC-3EF5DB4B14FC}"/>
              </a:ext>
            </a:extLst>
          </p:cNvPr>
          <p:cNvSpPr/>
          <p:nvPr/>
        </p:nvSpPr>
        <p:spPr>
          <a:xfrm>
            <a:off x="9105128" y="4771420"/>
            <a:ext cx="678095" cy="42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189DEB-0EA1-4143-8055-13E6D345D08F}"/>
              </a:ext>
            </a:extLst>
          </p:cNvPr>
          <p:cNvSpPr/>
          <p:nvPr/>
        </p:nvSpPr>
        <p:spPr>
          <a:xfrm>
            <a:off x="9105127" y="4329630"/>
            <a:ext cx="678095" cy="441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0A5B37-DF99-408C-9843-5E0ADFF28D6F}"/>
              </a:ext>
            </a:extLst>
          </p:cNvPr>
          <p:cNvSpPr/>
          <p:nvPr/>
        </p:nvSpPr>
        <p:spPr>
          <a:xfrm>
            <a:off x="10069192" y="3681776"/>
            <a:ext cx="1107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9   2   5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CB1464-EF4A-4C17-8199-21C9804D4407}"/>
              </a:ext>
            </a:extLst>
          </p:cNvPr>
          <p:cNvSpPr/>
          <p:nvPr/>
        </p:nvSpPr>
        <p:spPr>
          <a:xfrm>
            <a:off x="3954084" y="3641822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292302B8-B66C-43A7-AEB8-9A5FC3F28E7B}"/>
              </a:ext>
            </a:extLst>
          </p:cNvPr>
          <p:cNvSpPr/>
          <p:nvPr/>
        </p:nvSpPr>
        <p:spPr>
          <a:xfrm>
            <a:off x="1416198" y="4037096"/>
            <a:ext cx="941965" cy="4417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4F1D4611-C2A3-4BBA-BA59-42A0CA704D52}"/>
              </a:ext>
            </a:extLst>
          </p:cNvPr>
          <p:cNvSpPr/>
          <p:nvPr/>
        </p:nvSpPr>
        <p:spPr>
          <a:xfrm>
            <a:off x="7428128" y="4077209"/>
            <a:ext cx="941965" cy="4417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4A5C9F65-E018-4CF0-99CC-D80777C90B4F}"/>
              </a:ext>
            </a:extLst>
          </p:cNvPr>
          <p:cNvSpPr/>
          <p:nvPr/>
        </p:nvSpPr>
        <p:spPr>
          <a:xfrm>
            <a:off x="3448675" y="3967139"/>
            <a:ext cx="505408" cy="44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B0A7AB9A-6F05-44E9-800A-995A0EAC0760}"/>
              </a:ext>
            </a:extLst>
          </p:cNvPr>
          <p:cNvSpPr/>
          <p:nvPr/>
        </p:nvSpPr>
        <p:spPr>
          <a:xfrm>
            <a:off x="9365887" y="3967139"/>
            <a:ext cx="505408" cy="44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7BAFE4-8E4D-42FD-9879-0B2125372D9F}"/>
              </a:ext>
            </a:extLst>
          </p:cNvPr>
          <p:cNvSpPr/>
          <p:nvPr/>
        </p:nvSpPr>
        <p:spPr>
          <a:xfrm>
            <a:off x="1698365" y="2892459"/>
            <a:ext cx="2173992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(last in first out)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700964-E55F-4FCC-A9CE-D514FDF03C05}"/>
              </a:ext>
            </a:extLst>
          </p:cNvPr>
          <p:cNvSpPr/>
          <p:nvPr/>
        </p:nvSpPr>
        <p:spPr>
          <a:xfrm>
            <a:off x="7464997" y="2838325"/>
            <a:ext cx="309808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FILO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(First in last out)</a:t>
            </a:r>
          </a:p>
        </p:txBody>
      </p:sp>
    </p:spTree>
    <p:extLst>
      <p:ext uri="{BB962C8B-B14F-4D97-AF65-F5344CB8AC3E}">
        <p14:creationId xmlns:p14="http://schemas.microsoft.com/office/powerpoint/2010/main" val="42337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3490A-3BEE-431A-943A-AED98B9DB60F}"/>
              </a:ext>
            </a:extLst>
          </p:cNvPr>
          <p:cNvSpPr/>
          <p:nvPr/>
        </p:nvSpPr>
        <p:spPr>
          <a:xfrm>
            <a:off x="3359649" y="480990"/>
            <a:ext cx="49521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B3F97-B98C-444B-A743-7DB21961F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30" y="2619910"/>
            <a:ext cx="3180142" cy="3089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D1245E-83DD-448B-B178-2CD2DBAC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70" y="2619910"/>
            <a:ext cx="2216760" cy="3089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91070-2787-4E98-B091-2020E96A6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75670" y="2619909"/>
            <a:ext cx="2645359" cy="29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3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3F040E-1C6E-43B3-B5A3-A3067610C2EC}"/>
              </a:ext>
            </a:extLst>
          </p:cNvPr>
          <p:cNvSpPr/>
          <p:nvPr/>
        </p:nvSpPr>
        <p:spPr>
          <a:xfrm>
            <a:off x="3852576" y="439893"/>
            <a:ext cx="3788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9AB267-B7C3-4D5D-83DC-539E0297FE9D}"/>
              </a:ext>
            </a:extLst>
          </p:cNvPr>
          <p:cNvSpPr/>
          <p:nvPr/>
        </p:nvSpPr>
        <p:spPr>
          <a:xfrm>
            <a:off x="805055" y="1231002"/>
            <a:ext cx="20954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Push():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B19C9-3844-42AE-9601-30388E03887D}"/>
              </a:ext>
            </a:extLst>
          </p:cNvPr>
          <p:cNvSpPr/>
          <p:nvPr/>
        </p:nvSpPr>
        <p:spPr>
          <a:xfrm>
            <a:off x="1253504" y="1980075"/>
            <a:ext cx="968499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*Inserts an element onto the stack.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*It first checks whether sufficient space is available then increments the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value of top by 1, and then inserts the item into the stack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Push Operation in Stack">
            <a:extLst>
              <a:ext uri="{FF2B5EF4-FFF2-40B4-BE49-F238E27FC236}">
                <a16:creationId xmlns:a16="http://schemas.microsoft.com/office/drawing/2014/main" id="{E3128BA7-5036-4E91-845F-F3C0C6660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677" y="3429000"/>
            <a:ext cx="6441649" cy="281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6A02B6-A727-4CB0-995E-AE7F086D876E}"/>
              </a:ext>
            </a:extLst>
          </p:cNvPr>
          <p:cNvSpPr/>
          <p:nvPr/>
        </p:nvSpPr>
        <p:spPr>
          <a:xfrm>
            <a:off x="3561310" y="1145577"/>
            <a:ext cx="4371653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push()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item;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if(top==size-1)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printf("Stack overflow \n");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printf("Enter an item \n");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scanf("%d",&amp;item);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s[++top]=item;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7AC1E5-178F-43F5-9C47-ED6F09F4C520}"/>
              </a:ext>
            </a:extLst>
          </p:cNvPr>
          <p:cNvSpPr/>
          <p:nvPr/>
        </p:nvSpPr>
        <p:spPr>
          <a:xfrm>
            <a:off x="832672" y="822412"/>
            <a:ext cx="15953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</p:txBody>
      </p:sp>
    </p:spTree>
    <p:extLst>
      <p:ext uri="{BB962C8B-B14F-4D97-AF65-F5344CB8AC3E}">
        <p14:creationId xmlns:p14="http://schemas.microsoft.com/office/powerpoint/2010/main" val="331982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C4BBF-9FDB-4986-8CE8-AA22EFD02C20}"/>
              </a:ext>
            </a:extLst>
          </p:cNvPr>
          <p:cNvSpPr/>
          <p:nvPr/>
        </p:nvSpPr>
        <p:spPr>
          <a:xfrm>
            <a:off x="5167901" y="4253501"/>
            <a:ext cx="1335641" cy="606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F7A7B-90A3-4C06-BCA2-E7E117630253}"/>
              </a:ext>
            </a:extLst>
          </p:cNvPr>
          <p:cNvSpPr/>
          <p:nvPr/>
        </p:nvSpPr>
        <p:spPr>
          <a:xfrm>
            <a:off x="5167901" y="3647326"/>
            <a:ext cx="1335641" cy="606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BF412-E99B-487B-AB66-026BE004B320}"/>
              </a:ext>
            </a:extLst>
          </p:cNvPr>
          <p:cNvSpPr/>
          <p:nvPr/>
        </p:nvSpPr>
        <p:spPr>
          <a:xfrm>
            <a:off x="5167901" y="3041151"/>
            <a:ext cx="1335641" cy="606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29C04-53BF-443E-BA27-7852F6483210}"/>
              </a:ext>
            </a:extLst>
          </p:cNvPr>
          <p:cNvSpPr/>
          <p:nvPr/>
        </p:nvSpPr>
        <p:spPr>
          <a:xfrm>
            <a:off x="5167901" y="2434976"/>
            <a:ext cx="1335641" cy="606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77EEE-F1E9-43FA-A4E4-452600E4AF62}"/>
              </a:ext>
            </a:extLst>
          </p:cNvPr>
          <p:cNvSpPr/>
          <p:nvPr/>
        </p:nvSpPr>
        <p:spPr>
          <a:xfrm>
            <a:off x="5167901" y="1828801"/>
            <a:ext cx="1335641" cy="606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6BF2E714-D2EA-4591-AB0A-0C19660D0BAD}"/>
              </a:ext>
            </a:extLst>
          </p:cNvPr>
          <p:cNvSpPr/>
          <p:nvPr/>
        </p:nvSpPr>
        <p:spPr>
          <a:xfrm>
            <a:off x="4417888" y="1027415"/>
            <a:ext cx="1047964" cy="6061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74916A-E768-4A82-B181-B0BAB258A9BB}"/>
              </a:ext>
            </a:extLst>
          </p:cNvPr>
          <p:cNvSpPr/>
          <p:nvPr/>
        </p:nvSpPr>
        <p:spPr>
          <a:xfrm>
            <a:off x="2955173" y="807282"/>
            <a:ext cx="11240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Push()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91F266-18A4-4175-97B8-3DC57621D94A}"/>
              </a:ext>
            </a:extLst>
          </p:cNvPr>
          <p:cNvSpPr/>
          <p:nvPr/>
        </p:nvSpPr>
        <p:spPr>
          <a:xfrm>
            <a:off x="2132546" y="2571510"/>
            <a:ext cx="25699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element to the stack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C9E90E-3E25-472B-A114-18A4B53EDCD5}"/>
              </a:ext>
            </a:extLst>
          </p:cNvPr>
          <p:cNvSpPr/>
          <p:nvPr/>
        </p:nvSpPr>
        <p:spPr>
          <a:xfrm>
            <a:off x="2563007" y="3765747"/>
            <a:ext cx="18902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Modifies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7C60AF-4ACE-45DF-8928-BE990318A00F}"/>
              </a:ext>
            </a:extLst>
          </p:cNvPr>
          <p:cNvSpPr/>
          <p:nvPr/>
        </p:nvSpPr>
        <p:spPr>
          <a:xfrm>
            <a:off x="5345042" y="5091608"/>
            <a:ext cx="9813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0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754897-9277-4FAE-99BF-BF991570A1DB}"/>
              </a:ext>
            </a:extLst>
          </p:cNvPr>
          <p:cNvSpPr/>
          <p:nvPr/>
        </p:nvSpPr>
        <p:spPr>
          <a:xfrm>
            <a:off x="3747513" y="594004"/>
            <a:ext cx="2803973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exit(1);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=u;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&lt;first;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printf(“%d”,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stack_arr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printf(“\n”);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push(30);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push(90);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print();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90  30</a:t>
            </a: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D7B0A4-2D7A-46F7-A708-D28AE5F00E74}"/>
              </a:ext>
            </a:extLst>
          </p:cNvPr>
          <p:cNvSpPr/>
          <p:nvPr/>
        </p:nvSpPr>
        <p:spPr>
          <a:xfrm>
            <a:off x="421240" y="470714"/>
            <a:ext cx="3092522" cy="607392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#include&lt;stdlib.h&gt;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#define MAX 5</a:t>
            </a: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stack_arr[MAX];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first = -1;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push(int data){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 += 1;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=first;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=0;i--)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stack_arr[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]= stack_arr[i-1];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stack_arr[0]=data;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print()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(first==-1){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printf(“stack underflow\n”);</a:t>
            </a:r>
          </a:p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FC5856-CD09-4955-876F-BE221557B216}"/>
              </a:ext>
            </a:extLst>
          </p:cNvPr>
          <p:cNvSpPr/>
          <p:nvPr/>
        </p:nvSpPr>
        <p:spPr>
          <a:xfrm>
            <a:off x="3656322" y="470714"/>
            <a:ext cx="2895164" cy="518007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64A0E-F6FE-406C-8EEF-92147B5AA708}"/>
              </a:ext>
            </a:extLst>
          </p:cNvPr>
          <p:cNvSpPr/>
          <p:nvPr/>
        </p:nvSpPr>
        <p:spPr>
          <a:xfrm>
            <a:off x="7760924" y="760285"/>
            <a:ext cx="760288" cy="595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CF775B-7C37-43C0-BA3A-71049B29BC98}"/>
              </a:ext>
            </a:extLst>
          </p:cNvPr>
          <p:cNvSpPr/>
          <p:nvPr/>
        </p:nvSpPr>
        <p:spPr>
          <a:xfrm>
            <a:off x="8969297" y="760284"/>
            <a:ext cx="760288" cy="595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6DF81B-9126-4D13-800C-82A22777CCB3}"/>
              </a:ext>
            </a:extLst>
          </p:cNvPr>
          <p:cNvSpPr/>
          <p:nvPr/>
        </p:nvSpPr>
        <p:spPr>
          <a:xfrm>
            <a:off x="10130320" y="760284"/>
            <a:ext cx="760288" cy="595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252C9B-6770-4F53-B46F-4C08919F7ECF}"/>
              </a:ext>
            </a:extLst>
          </p:cNvPr>
          <p:cNvSpPr/>
          <p:nvPr/>
        </p:nvSpPr>
        <p:spPr>
          <a:xfrm>
            <a:off x="7670417" y="2280858"/>
            <a:ext cx="678095" cy="595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72213A-A8AE-4C83-A5D6-73324D5C8ADE}"/>
              </a:ext>
            </a:extLst>
          </p:cNvPr>
          <p:cNvSpPr/>
          <p:nvPr/>
        </p:nvSpPr>
        <p:spPr>
          <a:xfrm>
            <a:off x="8355894" y="2280858"/>
            <a:ext cx="678095" cy="595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8A1F44-B6AF-4D0F-886E-61F2A345AB3E}"/>
              </a:ext>
            </a:extLst>
          </p:cNvPr>
          <p:cNvSpPr/>
          <p:nvPr/>
        </p:nvSpPr>
        <p:spPr>
          <a:xfrm>
            <a:off x="9015531" y="2280859"/>
            <a:ext cx="678095" cy="595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36413-FD2A-4797-AC8D-930A7B88BC46}"/>
              </a:ext>
            </a:extLst>
          </p:cNvPr>
          <p:cNvSpPr/>
          <p:nvPr/>
        </p:nvSpPr>
        <p:spPr>
          <a:xfrm>
            <a:off x="9673120" y="2290786"/>
            <a:ext cx="678095" cy="595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9ED428-C656-4628-8615-3536427631A8}"/>
              </a:ext>
            </a:extLst>
          </p:cNvPr>
          <p:cNvSpPr/>
          <p:nvPr/>
        </p:nvSpPr>
        <p:spPr>
          <a:xfrm>
            <a:off x="10325739" y="2290786"/>
            <a:ext cx="678095" cy="595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D79C7C-7DED-4D32-8EDC-1F4F21E9BF84}"/>
              </a:ext>
            </a:extLst>
          </p:cNvPr>
          <p:cNvSpPr/>
          <p:nvPr/>
        </p:nvSpPr>
        <p:spPr>
          <a:xfrm>
            <a:off x="7859730" y="137605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30C2FF-F652-4EA3-B0BF-DAC6832230B6}"/>
              </a:ext>
            </a:extLst>
          </p:cNvPr>
          <p:cNvSpPr/>
          <p:nvPr/>
        </p:nvSpPr>
        <p:spPr>
          <a:xfrm>
            <a:off x="7872348" y="293218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788D65-E9E8-4A7C-996D-BC270D53560A}"/>
              </a:ext>
            </a:extLst>
          </p:cNvPr>
          <p:cNvSpPr/>
          <p:nvPr/>
        </p:nvSpPr>
        <p:spPr>
          <a:xfrm>
            <a:off x="8521170" y="293218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69EB7C-D92F-436D-8E75-FF71BEC2366F}"/>
              </a:ext>
            </a:extLst>
          </p:cNvPr>
          <p:cNvSpPr/>
          <p:nvPr/>
        </p:nvSpPr>
        <p:spPr>
          <a:xfrm>
            <a:off x="9225048" y="293218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5CD4C8-ECDD-495E-9B42-FA3AD826B56F}"/>
              </a:ext>
            </a:extLst>
          </p:cNvPr>
          <p:cNvSpPr/>
          <p:nvPr/>
        </p:nvSpPr>
        <p:spPr>
          <a:xfrm>
            <a:off x="9928926" y="2942042"/>
            <a:ext cx="334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DF168F-B02D-4407-9EE3-B291B4E016E5}"/>
              </a:ext>
            </a:extLst>
          </p:cNvPr>
          <p:cNvSpPr/>
          <p:nvPr/>
        </p:nvSpPr>
        <p:spPr>
          <a:xfrm>
            <a:off x="10510464" y="294204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FE8391-9D03-4DB7-96E3-6589E3928084}"/>
              </a:ext>
            </a:extLst>
          </p:cNvPr>
          <p:cNvSpPr/>
          <p:nvPr/>
        </p:nvSpPr>
        <p:spPr>
          <a:xfrm>
            <a:off x="9225048" y="142120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03B073-DC92-4A45-9F2E-31B9E2ABA025}"/>
              </a:ext>
            </a:extLst>
          </p:cNvPr>
          <p:cNvSpPr/>
          <p:nvPr/>
        </p:nvSpPr>
        <p:spPr>
          <a:xfrm>
            <a:off x="10218469" y="1356185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irst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FCBF4F-8916-4217-A01D-C735DD21B494}"/>
              </a:ext>
            </a:extLst>
          </p:cNvPr>
          <p:cNvSpPr/>
          <p:nvPr/>
        </p:nvSpPr>
        <p:spPr>
          <a:xfrm>
            <a:off x="7720125" y="3970005"/>
            <a:ext cx="760288" cy="595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27A557-04A7-4FB6-A449-9B45CA0ED0EC}"/>
              </a:ext>
            </a:extLst>
          </p:cNvPr>
          <p:cNvSpPr/>
          <p:nvPr/>
        </p:nvSpPr>
        <p:spPr>
          <a:xfrm>
            <a:off x="8969297" y="3970003"/>
            <a:ext cx="760288" cy="595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DA2792-1A72-4E75-AD72-053BDAE02025}"/>
              </a:ext>
            </a:extLst>
          </p:cNvPr>
          <p:cNvSpPr/>
          <p:nvPr/>
        </p:nvSpPr>
        <p:spPr>
          <a:xfrm>
            <a:off x="10130320" y="3970003"/>
            <a:ext cx="760288" cy="595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75889C-A95C-4898-8847-7C0674A60D9E}"/>
              </a:ext>
            </a:extLst>
          </p:cNvPr>
          <p:cNvSpPr/>
          <p:nvPr/>
        </p:nvSpPr>
        <p:spPr>
          <a:xfrm>
            <a:off x="7726588" y="5434615"/>
            <a:ext cx="678095" cy="595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6C7283-34D0-4175-AD7A-099917E50B7C}"/>
              </a:ext>
            </a:extLst>
          </p:cNvPr>
          <p:cNvSpPr/>
          <p:nvPr/>
        </p:nvSpPr>
        <p:spPr>
          <a:xfrm>
            <a:off x="8404683" y="5434615"/>
            <a:ext cx="678095" cy="595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2F0B5-38F6-43F7-9854-D81BF501B342}"/>
              </a:ext>
            </a:extLst>
          </p:cNvPr>
          <p:cNvSpPr/>
          <p:nvPr/>
        </p:nvSpPr>
        <p:spPr>
          <a:xfrm>
            <a:off x="9082778" y="5434614"/>
            <a:ext cx="678095" cy="595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48F7F4-DF97-4B80-A7C2-5883C6784B21}"/>
              </a:ext>
            </a:extLst>
          </p:cNvPr>
          <p:cNvSpPr/>
          <p:nvPr/>
        </p:nvSpPr>
        <p:spPr>
          <a:xfrm>
            <a:off x="9760873" y="5434613"/>
            <a:ext cx="678095" cy="595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E6326F-3962-4397-9C1D-F099C60BC941}"/>
              </a:ext>
            </a:extLst>
          </p:cNvPr>
          <p:cNvSpPr/>
          <p:nvPr/>
        </p:nvSpPr>
        <p:spPr>
          <a:xfrm>
            <a:off x="10438968" y="5434613"/>
            <a:ext cx="678095" cy="595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BDF2FC-7FFA-4604-8D57-E44A064307C1}"/>
              </a:ext>
            </a:extLst>
          </p:cNvPr>
          <p:cNvSpPr/>
          <p:nvPr/>
        </p:nvSpPr>
        <p:spPr>
          <a:xfrm>
            <a:off x="7915594" y="60977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F3F02F-B349-4DA6-B3C1-0E25E4DFAEC3}"/>
              </a:ext>
            </a:extLst>
          </p:cNvPr>
          <p:cNvSpPr/>
          <p:nvPr/>
        </p:nvSpPr>
        <p:spPr>
          <a:xfrm>
            <a:off x="8544901" y="609893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0F1CD9-2E51-46D3-B1E4-8A6C742F3C17}"/>
              </a:ext>
            </a:extLst>
          </p:cNvPr>
          <p:cNvSpPr/>
          <p:nvPr/>
        </p:nvSpPr>
        <p:spPr>
          <a:xfrm>
            <a:off x="9963173" y="611757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A20BD3-0DF0-4340-85BC-BDCBB6B5B993}"/>
              </a:ext>
            </a:extLst>
          </p:cNvPr>
          <p:cNvSpPr/>
          <p:nvPr/>
        </p:nvSpPr>
        <p:spPr>
          <a:xfrm>
            <a:off x="10613889" y="611918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54D508-E654-45AD-89C1-A30927795CC2}"/>
              </a:ext>
            </a:extLst>
          </p:cNvPr>
          <p:cNvSpPr/>
          <p:nvPr/>
        </p:nvSpPr>
        <p:spPr>
          <a:xfrm>
            <a:off x="9222374" y="61689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CEF79D-2A75-4600-9FC7-2F6DDB27FB27}"/>
              </a:ext>
            </a:extLst>
          </p:cNvPr>
          <p:cNvSpPr/>
          <p:nvPr/>
        </p:nvSpPr>
        <p:spPr>
          <a:xfrm>
            <a:off x="6551486" y="240407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stack_arr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B92B6B-18AB-4D34-8753-893DAF2D5917}"/>
              </a:ext>
            </a:extLst>
          </p:cNvPr>
          <p:cNvSpPr/>
          <p:nvPr/>
        </p:nvSpPr>
        <p:spPr>
          <a:xfrm>
            <a:off x="6570503" y="554789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stack_arr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88F55F-67A2-4CAF-8EB4-3812836A5346}"/>
              </a:ext>
            </a:extLst>
          </p:cNvPr>
          <p:cNvSpPr/>
          <p:nvPr/>
        </p:nvSpPr>
        <p:spPr>
          <a:xfrm>
            <a:off x="7789927" y="456590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04F456-C35E-49BD-882D-EFE4E103237A}"/>
              </a:ext>
            </a:extLst>
          </p:cNvPr>
          <p:cNvSpPr/>
          <p:nvPr/>
        </p:nvSpPr>
        <p:spPr>
          <a:xfrm>
            <a:off x="9248022" y="464269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20D8A5-DBEC-4AC9-AFA8-82090FC72D53}"/>
              </a:ext>
            </a:extLst>
          </p:cNvPr>
          <p:cNvSpPr/>
          <p:nvPr/>
        </p:nvSpPr>
        <p:spPr>
          <a:xfrm>
            <a:off x="10215511" y="4640594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irst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8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0"/>
                            </p:stCondLst>
                            <p:childTnLst>
                              <p:par>
                                <p:cTn id="1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500"/>
                            </p:stCondLst>
                            <p:childTnLst>
                              <p:par>
                                <p:cTn id="1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500"/>
                            </p:stCondLst>
                            <p:childTnLst>
                              <p:par>
                                <p:cTn id="1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49" grpId="0"/>
      <p:bldP spid="51" grpId="0"/>
      <p:bldP spid="52" grpId="0"/>
      <p:bldP spid="53" grpId="0"/>
      <p:bldP spid="56" grpId="0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E7D8B0-AA38-4187-9C41-A3036C300C77}"/>
              </a:ext>
            </a:extLst>
          </p:cNvPr>
          <p:cNvSpPr/>
          <p:nvPr/>
        </p:nvSpPr>
        <p:spPr>
          <a:xfrm>
            <a:off x="816564" y="665923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Pop():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37B5B-BE77-4F89-B260-1DD56E209805}"/>
              </a:ext>
            </a:extLst>
          </p:cNvPr>
          <p:cNvSpPr/>
          <p:nvPr/>
        </p:nvSpPr>
        <p:spPr>
          <a:xfrm>
            <a:off x="1178103" y="1381368"/>
            <a:ext cx="104008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*Deleting a data element from the stack is known as pop operation.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*The items are popped in the reversed order in which they are pushed.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the stack is empty, then it is said to be an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Underflow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techvidvan.com/tutorials/wp-content/uploads/sites/2/2021/06/Stack-normal-images03.jpg">
            <a:extLst>
              <a:ext uri="{FF2B5EF4-FFF2-40B4-BE49-F238E27FC236}">
                <a16:creationId xmlns:a16="http://schemas.microsoft.com/office/drawing/2014/main" id="{18214E27-D90C-405C-8194-59F52BEC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60" y="3149445"/>
            <a:ext cx="8364279" cy="31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5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596</TotalTime>
  <Words>1647</Words>
  <Application>Microsoft Office PowerPoint</Application>
  <PresentationFormat>Widescreen</PresentationFormat>
  <Paragraphs>367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Bahnschrift</vt:lpstr>
      <vt:lpstr>Calibri</vt:lpstr>
      <vt:lpstr>Century Gothic</vt:lpstr>
      <vt:lpstr>Garamond</vt:lpstr>
      <vt:lpstr>Times New Roman</vt:lpstr>
      <vt:lpstr>Wingdings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50</cp:revision>
  <dcterms:created xsi:type="dcterms:W3CDTF">2024-02-25T14:21:56Z</dcterms:created>
  <dcterms:modified xsi:type="dcterms:W3CDTF">2024-02-26T18:48:54Z</dcterms:modified>
</cp:coreProperties>
</file>