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9" r:id="rId3"/>
    <p:sldId id="257" r:id="rId5"/>
    <p:sldId id="266" r:id="rId6"/>
    <p:sldId id="272" r:id="rId7"/>
    <p:sldId id="262" r:id="rId8"/>
    <p:sldId id="261" r:id="rId9"/>
    <p:sldId id="345" r:id="rId10"/>
    <p:sldId id="347" r:id="rId11"/>
    <p:sldId id="349" r:id="rId12"/>
    <p:sldId id="267" r:id="rId13"/>
    <p:sldId id="350" r:id="rId14"/>
  </p:sldIdLst>
  <p:sldSz cx="9144000" cy="5143500" type="screen16x9"/>
  <p:notesSz cx="6858000" cy="9144000"/>
  <p:embeddedFontLst>
    <p:embeddedFont>
      <p:font typeface="Squada One" panose="02000000000000000000"/>
      <p:regular r:id="rId18"/>
    </p:embeddedFont>
    <p:embeddedFont>
      <p:font typeface="Roboto Condensed Light" panose="02000000000000000000"/>
      <p:regular r:id="rId19"/>
    </p:embeddedFont>
    <p:embeddedFont>
      <p:font typeface="Livvic"/>
      <p:regular r:id="rId20"/>
    </p:embeddedFont>
    <p:embeddedFont>
      <p:font typeface="Squada One" panose="02000000000000000000" charset="0"/>
      <p:regular r:id="rId21"/>
    </p:embeddedFont>
    <p:embeddedFont>
      <p:font typeface="Bell MT" panose="02020503060305020303" pitchFamily="18"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5A818C"/>
    <a:srgbClr val="16D0CC"/>
    <a:srgbClr val="12A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2"/>
        <p:cNvGrpSpPr/>
        <p:nvPr/>
      </p:nvGrpSpPr>
      <p:grpSpPr>
        <a:xfrm>
          <a:off x="0" y="0"/>
          <a:ext cx="0" cy="0"/>
          <a:chOff x="0" y="0"/>
          <a:chExt cx="0" cy="0"/>
        </a:xfrm>
      </p:grpSpPr>
      <p:sp>
        <p:nvSpPr>
          <p:cNvPr id="873" name="Google Shape;873;ga39e48574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39e48574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3"/>
        <p:cNvGrpSpPr/>
        <p:nvPr/>
      </p:nvGrpSpPr>
      <p:grpSpPr>
        <a:xfrm>
          <a:off x="0" y="0"/>
          <a:ext cx="0" cy="0"/>
          <a:chOff x="0" y="0"/>
          <a:chExt cx="0" cy="0"/>
        </a:xfrm>
      </p:grpSpPr>
      <p:sp>
        <p:nvSpPr>
          <p:cNvPr id="854" name="Google Shape;854;ga39e48574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39e48574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6"/>
        <p:cNvGrpSpPr/>
        <p:nvPr/>
      </p:nvGrpSpPr>
      <p:grpSpPr>
        <a:xfrm>
          <a:off x="0" y="0"/>
          <a:ext cx="0" cy="0"/>
          <a:chOff x="0" y="0"/>
          <a:chExt cx="0" cy="0"/>
        </a:xfrm>
      </p:grpSpPr>
      <p:sp>
        <p:nvSpPr>
          <p:cNvPr id="927" name="Google Shape;927;g9e8edfaca3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9e8edfaca3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5"/>
        <p:cNvGrpSpPr/>
        <p:nvPr/>
      </p:nvGrpSpPr>
      <p:grpSpPr>
        <a:xfrm>
          <a:off x="0" y="0"/>
          <a:ext cx="0" cy="0"/>
          <a:chOff x="0" y="0"/>
          <a:chExt cx="0" cy="0"/>
        </a:xfrm>
      </p:grpSpPr>
      <p:sp>
        <p:nvSpPr>
          <p:cNvPr id="816" name="Google Shape;816;g9d319948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9d319948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4800"/>
              <a:buFont typeface="Fira Sans Extra Condensed Medium" panose="020B0603050000020004"/>
              <a:buNone/>
              <a:defRPr sz="48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20" name="Google Shape;20;p3"/>
          <p:cNvPicPr preferRelativeResize="0"/>
          <p:nvPr/>
        </p:nvPicPr>
        <p:blipFill>
          <a:blip r:embed="rId2"/>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24" name="Google Shape;24;p4"/>
          <p:cNvPicPr preferRelativeResize="0"/>
          <p:nvPr/>
        </p:nvPicPr>
        <p:blipFill>
          <a:blip r:embed="rId2"/>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44" name="Google Shape;44;p7"/>
          <p:cNvPicPr preferRelativeResize="0"/>
          <p:nvPr/>
        </p:nvPicPr>
        <p:blipFill>
          <a:blip r:embed="rId2"/>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2">
  <p:cSld name="CUSTOM_32">
    <p:spTree>
      <p:nvGrpSpPr>
        <p:cNvPr id="1" name="Shape 119"/>
        <p:cNvGrpSpPr/>
        <p:nvPr/>
      </p:nvGrpSpPr>
      <p:grpSpPr>
        <a:xfrm>
          <a:off x="0" y="0"/>
          <a:ext cx="0" cy="0"/>
          <a:chOff x="0" y="0"/>
          <a:chExt cx="0" cy="0"/>
        </a:xfrm>
      </p:grpSpPr>
      <p:sp>
        <p:nvSpPr>
          <p:cNvPr id="120" name="Google Shape;120;p16"/>
          <p:cNvSpPr txBox="1">
            <a:spLocks noGrp="1"/>
          </p:cNvSpPr>
          <p:nvPr>
            <p:ph type="subTitle" idx="1"/>
          </p:nvPr>
        </p:nvSpPr>
        <p:spPr>
          <a:xfrm>
            <a:off x="4511650" y="3131900"/>
            <a:ext cx="37179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Arial" panose="020B0604020202020204"/>
              <a:buChar char="-"/>
              <a:defRPr sz="1600"/>
            </a:lvl1pPr>
            <a:lvl2pPr lvl="1" algn="ctr" rtl="0">
              <a:lnSpc>
                <a:spcPct val="100000"/>
              </a:lnSpc>
              <a:spcBef>
                <a:spcPts val="0"/>
              </a:spcBef>
              <a:spcAft>
                <a:spcPts val="0"/>
              </a:spcAft>
              <a:buClr>
                <a:schemeClr val="dk1"/>
              </a:buClr>
              <a:buSzPts val="1400"/>
              <a:buFont typeface="Arial" panose="020B0604020202020204"/>
              <a:buChar char="-"/>
              <a:defRPr sz="1000"/>
            </a:lvl2pPr>
            <a:lvl3pPr lvl="2" algn="ctr" rtl="0">
              <a:lnSpc>
                <a:spcPct val="100000"/>
              </a:lnSpc>
              <a:spcBef>
                <a:spcPts val="0"/>
              </a:spcBef>
              <a:spcAft>
                <a:spcPts val="0"/>
              </a:spcAft>
              <a:buClr>
                <a:schemeClr val="dk1"/>
              </a:buClr>
              <a:buSzPts val="1400"/>
              <a:buFont typeface="Arial" panose="020B0604020202020204"/>
              <a:buChar char="-"/>
              <a:defRPr sz="1000"/>
            </a:lvl3pPr>
            <a:lvl4pPr lvl="3" algn="ctr" rtl="0">
              <a:lnSpc>
                <a:spcPct val="100000"/>
              </a:lnSpc>
              <a:spcBef>
                <a:spcPts val="0"/>
              </a:spcBef>
              <a:spcAft>
                <a:spcPts val="0"/>
              </a:spcAft>
              <a:buClr>
                <a:schemeClr val="dk1"/>
              </a:buClr>
              <a:buSzPts val="1400"/>
              <a:buFont typeface="Arial" panose="020B0604020202020204"/>
              <a:buChar char="-"/>
              <a:defRPr sz="1000"/>
            </a:lvl4pPr>
            <a:lvl5pPr lvl="4" algn="ctr" rtl="0">
              <a:lnSpc>
                <a:spcPct val="100000"/>
              </a:lnSpc>
              <a:spcBef>
                <a:spcPts val="0"/>
              </a:spcBef>
              <a:spcAft>
                <a:spcPts val="0"/>
              </a:spcAft>
              <a:buClr>
                <a:schemeClr val="dk1"/>
              </a:buClr>
              <a:buSzPts val="1400"/>
              <a:buFont typeface="Arial" panose="020B0604020202020204"/>
              <a:buChar char="-"/>
              <a:defRPr sz="1000"/>
            </a:lvl5pPr>
            <a:lvl6pPr lvl="5" algn="ctr" rtl="0">
              <a:lnSpc>
                <a:spcPct val="100000"/>
              </a:lnSpc>
              <a:spcBef>
                <a:spcPts val="0"/>
              </a:spcBef>
              <a:spcAft>
                <a:spcPts val="0"/>
              </a:spcAft>
              <a:buClr>
                <a:schemeClr val="dk1"/>
              </a:buClr>
              <a:buSzPts val="1400"/>
              <a:buFont typeface="Arial" panose="020B0604020202020204"/>
              <a:buChar char="-"/>
              <a:defRPr sz="1000"/>
            </a:lvl6pPr>
            <a:lvl7pPr lvl="6" algn="ctr" rtl="0">
              <a:lnSpc>
                <a:spcPct val="100000"/>
              </a:lnSpc>
              <a:spcBef>
                <a:spcPts val="0"/>
              </a:spcBef>
              <a:spcAft>
                <a:spcPts val="0"/>
              </a:spcAft>
              <a:buClr>
                <a:schemeClr val="dk1"/>
              </a:buClr>
              <a:buSzPts val="1400"/>
              <a:buFont typeface="Arial" panose="020B0604020202020204"/>
              <a:buChar char="-"/>
              <a:defRPr sz="1000"/>
            </a:lvl7pPr>
            <a:lvl8pPr lvl="7" algn="ctr" rtl="0">
              <a:lnSpc>
                <a:spcPct val="100000"/>
              </a:lnSpc>
              <a:spcBef>
                <a:spcPts val="0"/>
              </a:spcBef>
              <a:spcAft>
                <a:spcPts val="0"/>
              </a:spcAft>
              <a:buClr>
                <a:schemeClr val="dk1"/>
              </a:buClr>
              <a:buSzPts val="1400"/>
              <a:buFont typeface="Arial" panose="020B0604020202020204"/>
              <a:buChar char="-"/>
              <a:defRPr sz="1000"/>
            </a:lvl8pPr>
            <a:lvl9pPr lvl="8" algn="ctr" rtl="0">
              <a:lnSpc>
                <a:spcPct val="100000"/>
              </a:lnSpc>
              <a:spcBef>
                <a:spcPts val="0"/>
              </a:spcBef>
              <a:spcAft>
                <a:spcPts val="0"/>
              </a:spcAft>
              <a:buClr>
                <a:schemeClr val="dk1"/>
              </a:buClr>
              <a:buSzPts val="1400"/>
              <a:buFont typeface="Arial" panose="020B0604020202020204"/>
              <a:buChar char="-"/>
              <a:defRPr sz="1000"/>
            </a:lvl9pPr>
          </a:lstStyle>
          <a:p/>
        </p:txBody>
      </p:sp>
      <p:sp>
        <p:nvSpPr>
          <p:cNvPr id="121" name="Google Shape;121;p16"/>
          <p:cNvSpPr txBox="1">
            <a:spLocks noGrp="1"/>
          </p:cNvSpPr>
          <p:nvPr>
            <p:ph type="ctrTitle"/>
          </p:nvPr>
        </p:nvSpPr>
        <p:spPr>
          <a:xfrm>
            <a:off x="4511650" y="1054625"/>
            <a:ext cx="3717900" cy="1864500"/>
          </a:xfrm>
          <a:prstGeom prst="rect">
            <a:avLst/>
          </a:prstGeom>
        </p:spPr>
        <p:txBody>
          <a:bodyPr spcFirstLastPara="1" wrap="square" lIns="91425" tIns="91425" rIns="91425" bIns="91425" anchor="ctr" anchorCtr="0">
            <a:noAutofit/>
          </a:bodyPr>
          <a:lstStyle>
            <a:lvl1pPr lvl="0" algn="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22" name="Google Shape;122;p16"/>
          <p:cNvPicPr preferRelativeResize="0"/>
          <p:nvPr/>
        </p:nvPicPr>
        <p:blipFill>
          <a:blip r:embed="rId2"/>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7"/>
        <p:cNvGrpSpPr/>
        <p:nvPr/>
      </p:nvGrpSpPr>
      <p:grpSpPr>
        <a:xfrm>
          <a:off x="0" y="0"/>
          <a:ext cx="0" cy="0"/>
          <a:chOff x="0" y="0"/>
          <a:chExt cx="0" cy="0"/>
        </a:xfrm>
      </p:grpSpPr>
      <p:pic>
        <p:nvPicPr>
          <p:cNvPr id="138" name="Google Shape;138;p19"/>
          <p:cNvPicPr preferRelativeResize="0"/>
          <p:nvPr/>
        </p:nvPicPr>
        <p:blipFill>
          <a:blip r:embed="rId2"/>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stretch>
            <a:fillRect/>
          </a:stretch>
        </p:blipFill>
        <p:spPr>
          <a:xfrm>
            <a:off x="3421663" y="-580750"/>
            <a:ext cx="2300675" cy="2075900"/>
          </a:xfrm>
          <a:prstGeom prst="rect">
            <a:avLst/>
          </a:prstGeom>
          <a:noFill/>
          <a:ln>
            <a:noFill/>
          </a:ln>
        </p:spPr>
      </p:pic>
      <p:sp>
        <p:nvSpPr>
          <p:cNvPr id="140" name="Google Shape;140;p19"/>
          <p:cNvSpPr txBox="1">
            <a:spLocks noGrp="1"/>
          </p:cNvSpPr>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41" name="Google Shape;141;p19"/>
          <p:cNvSpPr txBox="1">
            <a:spLocks noGrp="1"/>
          </p:cNvSpPr>
          <p:nvPr>
            <p:ph type="subTitle" idx="1"/>
          </p:nvPr>
        </p:nvSpPr>
        <p:spPr>
          <a:xfrm>
            <a:off x="2378700" y="2530005"/>
            <a:ext cx="4386600" cy="9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4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5">
  <p:cSld name="CUSTOM_4">
    <p:spTree>
      <p:nvGrpSpPr>
        <p:cNvPr id="1" name="Shape 160"/>
        <p:cNvGrpSpPr/>
        <p:nvPr/>
      </p:nvGrpSpPr>
      <p:grpSpPr>
        <a:xfrm>
          <a:off x="0" y="0"/>
          <a:ext cx="0" cy="0"/>
          <a:chOff x="0" y="0"/>
          <a:chExt cx="0" cy="0"/>
        </a:xfrm>
      </p:grpSpPr>
      <p:sp>
        <p:nvSpPr>
          <p:cNvPr id="161" name="Google Shape;161;p23"/>
          <p:cNvSpPr txBox="1">
            <a:spLocks noGrp="1"/>
          </p:cNvSpPr>
          <p:nvPr>
            <p:ph type="subTitle" idx="1"/>
          </p:nvPr>
        </p:nvSpPr>
        <p:spPr>
          <a:xfrm>
            <a:off x="4390050" y="2938200"/>
            <a:ext cx="3405000" cy="174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62" name="Google Shape;162;p23"/>
          <p:cNvSpPr txBox="1">
            <a:spLocks noGrp="1"/>
          </p:cNvSpPr>
          <p:nvPr>
            <p:ph type="ctrTitle"/>
          </p:nvPr>
        </p:nvSpPr>
        <p:spPr>
          <a:xfrm flipH="1">
            <a:off x="4114500" y="2004895"/>
            <a:ext cx="3956100" cy="78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pic>
        <p:nvPicPr>
          <p:cNvPr id="163" name="Google Shape;163;p23"/>
          <p:cNvPicPr preferRelativeResize="0"/>
          <p:nvPr/>
        </p:nvPicPr>
        <p:blipFill>
          <a:blip r:embed="rId2"/>
          <a:stretch>
            <a:fillRect/>
          </a:stretch>
        </p:blipFill>
        <p:spPr>
          <a:xfrm rot="10800000" flipH="1">
            <a:off x="-823501" y="-1143550"/>
            <a:ext cx="4655626" cy="4200750"/>
          </a:xfrm>
          <a:prstGeom prst="rect">
            <a:avLst/>
          </a:prstGeom>
          <a:noFill/>
          <a:ln>
            <a:noFill/>
          </a:ln>
        </p:spPr>
      </p:pic>
      <p:pic>
        <p:nvPicPr>
          <p:cNvPr id="164" name="Google Shape;164;p23"/>
          <p:cNvPicPr preferRelativeResize="0"/>
          <p:nvPr/>
        </p:nvPicPr>
        <p:blipFill>
          <a:blip r:embed="rId2"/>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37">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97" name="Google Shape;197;p26"/>
          <p:cNvSpPr txBox="1">
            <a:spLocks noGrp="1"/>
          </p:cNvSpPr>
          <p:nvPr>
            <p:ph type="ctrTitle" idx="2"/>
          </p:nvPr>
        </p:nvSpPr>
        <p:spPr>
          <a:xfrm>
            <a:off x="3675800" y="1638900"/>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98" name="Google Shape;198;p26"/>
          <p:cNvSpPr txBox="1">
            <a:spLocks noGrp="1"/>
          </p:cNvSpPr>
          <p:nvPr>
            <p:ph type="subTitle" idx="1"/>
          </p:nvPr>
        </p:nvSpPr>
        <p:spPr>
          <a:xfrm>
            <a:off x="3675813" y="2100350"/>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99" name="Google Shape;199;p26"/>
          <p:cNvSpPr txBox="1">
            <a:spLocks noGrp="1"/>
          </p:cNvSpPr>
          <p:nvPr>
            <p:ph type="ctrTitle" idx="3"/>
          </p:nvPr>
        </p:nvSpPr>
        <p:spPr>
          <a:xfrm>
            <a:off x="5921301" y="1628801"/>
            <a:ext cx="1818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0" name="Google Shape;200;p26"/>
          <p:cNvSpPr txBox="1">
            <a:spLocks noGrp="1"/>
          </p:cNvSpPr>
          <p:nvPr>
            <p:ph type="subTitle" idx="4"/>
          </p:nvPr>
        </p:nvSpPr>
        <p:spPr>
          <a:xfrm>
            <a:off x="5898455" y="2074101"/>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1" name="Google Shape;201;p26"/>
          <p:cNvSpPr txBox="1">
            <a:spLocks noGrp="1"/>
          </p:cNvSpPr>
          <p:nvPr>
            <p:ph type="ctrTitle" idx="5"/>
          </p:nvPr>
        </p:nvSpPr>
        <p:spPr>
          <a:xfrm>
            <a:off x="1413972" y="1638900"/>
            <a:ext cx="18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2" name="Google Shape;202;p26"/>
          <p:cNvSpPr txBox="1">
            <a:spLocks noGrp="1"/>
          </p:cNvSpPr>
          <p:nvPr>
            <p:ph type="subTitle" idx="6"/>
          </p:nvPr>
        </p:nvSpPr>
        <p:spPr>
          <a:xfrm>
            <a:off x="1416400" y="2100350"/>
            <a:ext cx="1883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pic>
        <p:nvPicPr>
          <p:cNvPr id="203" name="Google Shape;203;p26"/>
          <p:cNvPicPr preferRelativeResize="0"/>
          <p:nvPr/>
        </p:nvPicPr>
        <p:blipFill>
          <a:blip r:embed="rId2"/>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stretch>
            <a:fillRect/>
          </a:stretch>
        </p:blipFill>
        <p:spPr>
          <a:xfrm flipH="1">
            <a:off x="6944449" y="-571400"/>
            <a:ext cx="2494901" cy="2251126"/>
          </a:xfrm>
          <a:prstGeom prst="rect">
            <a:avLst/>
          </a:prstGeom>
          <a:noFill/>
          <a:ln>
            <a:noFill/>
          </a:ln>
        </p:spPr>
      </p:pic>
      <p:sp>
        <p:nvSpPr>
          <p:cNvPr id="205" name="Google Shape;205;p26"/>
          <p:cNvSpPr txBox="1">
            <a:spLocks noGrp="1"/>
          </p:cNvSpPr>
          <p:nvPr>
            <p:ph type="ctrTitle" idx="7"/>
          </p:nvPr>
        </p:nvSpPr>
        <p:spPr>
          <a:xfrm>
            <a:off x="5920295"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6" name="Google Shape;206;p26"/>
          <p:cNvSpPr txBox="1">
            <a:spLocks noGrp="1"/>
          </p:cNvSpPr>
          <p:nvPr>
            <p:ph type="subTitle" idx="8"/>
          </p:nvPr>
        </p:nvSpPr>
        <p:spPr>
          <a:xfrm>
            <a:off x="5920252"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7" name="Google Shape;207;p26"/>
          <p:cNvSpPr txBox="1">
            <a:spLocks noGrp="1"/>
          </p:cNvSpPr>
          <p:nvPr>
            <p:ph type="ctrTitle" idx="9"/>
          </p:nvPr>
        </p:nvSpPr>
        <p:spPr>
          <a:xfrm>
            <a:off x="1413969"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08" name="Google Shape;208;p26"/>
          <p:cNvSpPr txBox="1">
            <a:spLocks noGrp="1"/>
          </p:cNvSpPr>
          <p:nvPr>
            <p:ph type="subTitle" idx="13"/>
          </p:nvPr>
        </p:nvSpPr>
        <p:spPr>
          <a:xfrm>
            <a:off x="1413926"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09" name="Google Shape;209;p26"/>
          <p:cNvSpPr txBox="1">
            <a:spLocks noGrp="1"/>
          </p:cNvSpPr>
          <p:nvPr>
            <p:ph type="ctrTitle" idx="14"/>
          </p:nvPr>
        </p:nvSpPr>
        <p:spPr>
          <a:xfrm>
            <a:off x="3675843" y="3212913"/>
            <a:ext cx="18414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600">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10" name="Google Shape;210;p26"/>
          <p:cNvSpPr txBox="1">
            <a:spLocks noGrp="1"/>
          </p:cNvSpPr>
          <p:nvPr>
            <p:ph type="subTitle" idx="15"/>
          </p:nvPr>
        </p:nvSpPr>
        <p:spPr>
          <a:xfrm>
            <a:off x="3675800" y="3658212"/>
            <a:ext cx="18414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panose="02000000000000000000"/>
              <a:buNone/>
              <a:defRPr sz="3000">
                <a:solidFill>
                  <a:schemeClr val="lt1"/>
                </a:solidFill>
                <a:latin typeface="Squada One" panose="02000000000000000000"/>
                <a:ea typeface="Squada One" panose="02000000000000000000"/>
                <a:cs typeface="Squada One" panose="02000000000000000000"/>
                <a:sym typeface="Squada One" panose="02000000000000000000"/>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panose="02000000000000000000"/>
              <a:buChar char="●"/>
              <a:defRPr sz="1800">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17500">
              <a:lnSpc>
                <a:spcPct val="115000"/>
              </a:lnSpc>
              <a:spcBef>
                <a:spcPts val="1600"/>
              </a:spcBef>
              <a:spcAft>
                <a:spcPts val="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17500">
              <a:lnSpc>
                <a:spcPct val="115000"/>
              </a:lnSpc>
              <a:spcBef>
                <a:spcPts val="1600"/>
              </a:spcBef>
              <a:spcAft>
                <a:spcPts val="1600"/>
              </a:spcAft>
              <a:buClr>
                <a:schemeClr val="lt1"/>
              </a:buClr>
              <a:buSzPts val="1400"/>
              <a:buFont typeface="Roboto Condensed Light" panose="02000000000000000000"/>
              <a:buChar char="■"/>
              <a:defRPr>
                <a:solidFill>
                  <a:schemeClr val="lt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07"/>
          <p:cNvSpPr txBox="1">
            <a:spLocks noGrp="1"/>
          </p:cNvSpPr>
          <p:nvPr>
            <p:ph type="ctrTitle"/>
          </p:nvPr>
        </p:nvSpPr>
        <p:spPr>
          <a:xfrm flipH="1">
            <a:off x="759277" y="-65314"/>
            <a:ext cx="7035772" cy="9633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dirty="0">
                <a:solidFill>
                  <a:schemeClr val="accent5">
                    <a:lumMod val="50000"/>
                  </a:schemeClr>
                </a:solidFill>
              </a:rPr>
              <a:t>CPU SCHEDULING STARTEGIES</a:t>
            </a:r>
            <a:endParaRPr dirty="0">
              <a:solidFill>
                <a:schemeClr val="accent5">
                  <a:lumMod val="50000"/>
                </a:schemeClr>
              </a:solidFill>
            </a:endParaRPr>
          </a:p>
        </p:txBody>
      </p:sp>
      <p:sp>
        <p:nvSpPr>
          <p:cNvPr id="4" name="TextBox 3"/>
          <p:cNvSpPr txBox="1"/>
          <p:nvPr/>
        </p:nvSpPr>
        <p:spPr>
          <a:xfrm>
            <a:off x="3018941" y="813640"/>
            <a:ext cx="4588329" cy="461665"/>
          </a:xfrm>
          <a:prstGeom prst="rect">
            <a:avLst/>
          </a:prstGeom>
          <a:noFill/>
        </p:spPr>
        <p:txBody>
          <a:bodyPr wrap="square" rtlCol="0">
            <a:spAutoFit/>
          </a:bodyPr>
          <a:lstStyle/>
          <a:p>
            <a:r>
              <a:rPr lang="en-IN" sz="2400" dirty="0">
                <a:solidFill>
                  <a:schemeClr val="accent5">
                    <a:lumMod val="50000"/>
                  </a:schemeClr>
                </a:solidFill>
                <a:latin typeface="Squada One" panose="02000000000000000000" charset="0"/>
              </a:rPr>
              <a:t>CAPSTONE PROJECT </a:t>
            </a:r>
            <a:endParaRPr lang="en-IN" sz="2400" dirty="0">
              <a:solidFill>
                <a:schemeClr val="accent5">
                  <a:lumMod val="50000"/>
                </a:schemeClr>
              </a:solidFill>
              <a:latin typeface="Squada One" panose="02000000000000000000" charset="0"/>
            </a:endParaRPr>
          </a:p>
        </p:txBody>
      </p:sp>
      <p:sp>
        <p:nvSpPr>
          <p:cNvPr id="5" name="TextBox 4"/>
          <p:cNvSpPr txBox="1"/>
          <p:nvPr/>
        </p:nvSpPr>
        <p:spPr>
          <a:xfrm>
            <a:off x="5011028" y="1933113"/>
            <a:ext cx="5355770" cy="1198880"/>
          </a:xfrm>
          <a:prstGeom prst="rect">
            <a:avLst/>
          </a:prstGeom>
          <a:noFill/>
        </p:spPr>
        <p:txBody>
          <a:bodyPr wrap="square" rtlCol="0">
            <a:spAutoFit/>
          </a:bodyPr>
          <a:lstStyle/>
          <a:p>
            <a:r>
              <a:rPr lang="en-IN" sz="1800" b="1" dirty="0">
                <a:solidFill>
                  <a:schemeClr val="bg1">
                    <a:lumMod val="95000"/>
                  </a:schemeClr>
                </a:solidFill>
                <a:latin typeface="Bell MT" panose="02020503060305020303" pitchFamily="18" charset="0"/>
              </a:rPr>
              <a:t>BY</a:t>
            </a:r>
            <a:endParaRPr lang="en-IN" sz="1800" b="1" dirty="0">
              <a:solidFill>
                <a:schemeClr val="bg1">
                  <a:lumMod val="95000"/>
                </a:schemeClr>
              </a:solidFill>
              <a:latin typeface="Bell MT" panose="02020503060305020303" pitchFamily="18" charset="0"/>
            </a:endParaRPr>
          </a:p>
          <a:p>
            <a:r>
              <a:rPr lang="en-IN" sz="1800" dirty="0">
                <a:solidFill>
                  <a:schemeClr val="bg1"/>
                </a:solidFill>
                <a:latin typeface="Bell MT" panose="02020503060305020303" pitchFamily="18" charset="0"/>
                <a:cs typeface="Bell MT" panose="02020503060305020303" pitchFamily="18" charset="0"/>
              </a:rPr>
              <a:t>T.PAVAN KUMAR(192210290)</a:t>
            </a:r>
            <a:endParaRPr lang="en-IN" sz="1800" dirty="0">
              <a:solidFill>
                <a:schemeClr val="bg1"/>
              </a:solidFill>
              <a:latin typeface="Bell MT" panose="02020503060305020303" pitchFamily="18" charset="0"/>
              <a:cs typeface="Bell MT" panose="02020503060305020303" pitchFamily="18" charset="0"/>
            </a:endParaRPr>
          </a:p>
          <a:p>
            <a:r>
              <a:rPr lang="en-IN" sz="1800" dirty="0">
                <a:solidFill>
                  <a:schemeClr val="bg1"/>
                </a:solidFill>
                <a:latin typeface="Bell MT" panose="02020503060305020303" pitchFamily="18" charset="0"/>
                <a:cs typeface="Bell MT" panose="02020503060305020303" pitchFamily="18" charset="0"/>
              </a:rPr>
              <a:t>G.SAI MAHESH(192211122)</a:t>
            </a:r>
            <a:endParaRPr lang="en-IN" sz="1800" dirty="0">
              <a:solidFill>
                <a:schemeClr val="bg1"/>
              </a:solidFill>
              <a:latin typeface="Bell MT" panose="02020503060305020303" pitchFamily="18" charset="0"/>
              <a:cs typeface="Bell MT" panose="02020503060305020303" pitchFamily="18" charset="0"/>
            </a:endParaRPr>
          </a:p>
          <a:p>
            <a:r>
              <a:rPr lang="en-IN" sz="1800" dirty="0">
                <a:solidFill>
                  <a:schemeClr val="bg1"/>
                </a:solidFill>
                <a:latin typeface="Bell MT" panose="02020503060305020303" pitchFamily="18" charset="0"/>
                <a:cs typeface="Bell MT" panose="02020503060305020303" pitchFamily="18" charset="0"/>
              </a:rPr>
              <a:t>A.V.ESHWAR(192211123)</a:t>
            </a:r>
            <a:endParaRPr lang="en-IN" sz="1800" dirty="0">
              <a:solidFill>
                <a:schemeClr val="bg1"/>
              </a:solidFill>
              <a:latin typeface="Bell MT" panose="02020503060305020303" pitchFamily="18" charset="0"/>
              <a:cs typeface="Bell MT" panose="02020503060305020303" pitchFamily="18" charset="0"/>
            </a:endParaRPr>
          </a:p>
        </p:txBody>
      </p:sp>
      <p:sp>
        <p:nvSpPr>
          <p:cNvPr id="6" name="TextBox 5"/>
          <p:cNvSpPr txBox="1"/>
          <p:nvPr/>
        </p:nvSpPr>
        <p:spPr>
          <a:xfrm>
            <a:off x="5011028" y="3874564"/>
            <a:ext cx="3706586" cy="645160"/>
          </a:xfrm>
          <a:prstGeom prst="rect">
            <a:avLst/>
          </a:prstGeom>
          <a:noFill/>
        </p:spPr>
        <p:txBody>
          <a:bodyPr wrap="square" rtlCol="0">
            <a:spAutoFit/>
          </a:bodyPr>
          <a:lstStyle/>
          <a:p>
            <a:r>
              <a:rPr lang="en-IN" sz="1800" b="1" dirty="0">
                <a:solidFill>
                  <a:schemeClr val="bg1"/>
                </a:solidFill>
                <a:latin typeface="Bell MT" panose="02020503060305020303" pitchFamily="18" charset="0"/>
              </a:rPr>
              <a:t>GUDIED BY</a:t>
            </a:r>
            <a:endParaRPr lang="en-IN" sz="1800" b="1" dirty="0">
              <a:solidFill>
                <a:schemeClr val="bg1"/>
              </a:solidFill>
              <a:latin typeface="Bell MT" panose="02020503060305020303" pitchFamily="18" charset="0"/>
            </a:endParaRPr>
          </a:p>
          <a:p>
            <a:r>
              <a:rPr lang="en-IN" sz="1800" b="1" dirty="0">
                <a:solidFill>
                  <a:schemeClr val="bg1"/>
                </a:solidFill>
                <a:latin typeface="Bell MT" panose="02020503060305020303" pitchFamily="18" charset="0"/>
              </a:rPr>
              <a:t>DR.R.YUVARANI</a:t>
            </a:r>
            <a:endParaRPr lang="en-IN" sz="1800" b="1" dirty="0">
              <a:solidFill>
                <a:schemeClr val="bg1"/>
              </a:solidFill>
              <a:latin typeface="Bell MT" panose="02020503060305020303" pitchFamily="18" charset="0"/>
            </a:endParaRPr>
          </a:p>
        </p:txBody>
      </p:sp>
      <p:pic>
        <p:nvPicPr>
          <p:cNvPr id="7" name="Picture 6"/>
          <p:cNvPicPr>
            <a:picLocks noChangeAspect="1"/>
          </p:cNvPicPr>
          <p:nvPr/>
        </p:nvPicPr>
        <p:blipFill>
          <a:blip r:embed="rId1"/>
          <a:stretch>
            <a:fillRect/>
          </a:stretch>
        </p:blipFill>
        <p:spPr>
          <a:xfrm>
            <a:off x="346972" y="2047945"/>
            <a:ext cx="3930191" cy="21497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6"/>
                                        </p:tgtEl>
                                        <p:attrNameLst>
                                          <p:attrName>style.visibility</p:attrName>
                                        </p:attrNameLst>
                                      </p:cBhvr>
                                      <p:to>
                                        <p:strVal val="visible"/>
                                      </p:to>
                                    </p:set>
                                    <p:anim calcmode="lin" valueType="num">
                                      <p:cBhvr additive="base">
                                        <p:cTn id="7" dur="1000"/>
                                        <p:tgtEl>
                                          <p:spTgt spid="8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05"/>
          <p:cNvSpPr txBox="1">
            <a:spLocks noGrp="1"/>
          </p:cNvSpPr>
          <p:nvPr>
            <p:ph type="ctrTitle"/>
          </p:nvPr>
        </p:nvSpPr>
        <p:spPr>
          <a:xfrm flipH="1">
            <a:off x="2359650" y="1431225"/>
            <a:ext cx="4424700" cy="9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2400" dirty="0">
                <a:solidFill>
                  <a:schemeClr val="accent5">
                    <a:lumMod val="50000"/>
                  </a:schemeClr>
                </a:solidFill>
              </a:rPr>
              <a:t>CONCLUSION</a:t>
            </a:r>
            <a:endParaRPr sz="2400" dirty="0">
              <a:solidFill>
                <a:schemeClr val="accent5">
                  <a:lumMod val="50000"/>
                </a:schemeClr>
              </a:solidFill>
            </a:endParaRPr>
          </a:p>
        </p:txBody>
      </p:sp>
      <p:cxnSp>
        <p:nvCxnSpPr>
          <p:cNvPr id="859" name="Google Shape;859;p105"/>
          <p:cNvCxnSpPr/>
          <p:nvPr/>
        </p:nvCxnSpPr>
        <p:spPr>
          <a:xfrm flipH="1" flipV="1">
            <a:off x="955221" y="2173884"/>
            <a:ext cx="7682593" cy="39731"/>
          </a:xfrm>
          <a:prstGeom prst="straightConnector1">
            <a:avLst/>
          </a:prstGeom>
          <a:noFill/>
          <a:ln w="28575" cap="flat" cmpd="sng">
            <a:solidFill>
              <a:schemeClr val="lt1"/>
            </a:solidFill>
            <a:prstDash val="solid"/>
            <a:round/>
            <a:headEnd type="none" w="med" len="med"/>
            <a:tailEnd type="none" w="med" len="med"/>
          </a:ln>
        </p:spPr>
      </p:cxnSp>
      <p:sp>
        <p:nvSpPr>
          <p:cNvPr id="2" name="TextBox 1"/>
          <p:cNvSpPr txBox="1"/>
          <p:nvPr/>
        </p:nvSpPr>
        <p:spPr>
          <a:xfrm>
            <a:off x="767444" y="2253346"/>
            <a:ext cx="8188778" cy="1814830"/>
          </a:xfrm>
          <a:prstGeom prst="rect">
            <a:avLst/>
          </a:prstGeom>
          <a:noFill/>
        </p:spPr>
        <p:txBody>
          <a:bodyPr wrap="square" rtlCol="0">
            <a:spAutoFit/>
          </a:bodyPr>
          <a:lstStyle/>
          <a:p>
            <a:pPr algn="just"/>
            <a:r>
              <a:rPr lang="en-US" b="0" i="0" dirty="0">
                <a:solidFill>
                  <a:schemeClr val="bg1"/>
                </a:solidFill>
                <a:effectLst/>
                <a:latin typeface="Bell MT" panose="02020503060305020303" pitchFamily="18" charset="0"/>
                <a:cs typeface="Bell MT" panose="02020503060305020303" pitchFamily="18" charset="0"/>
              </a:rPr>
              <a:t>CPU scheduling strategies play a vital role in optimizing system performance and resource utilization in modern operating systems. Through various algorithms like round-robin, shortest job next, priority scheduling, and multi-level queue scheduling, operating systems manage the execution of processes efficiently. Each strategy comes with its advantages and limitations, addressing different system requirements and priorities. By considering factors such as fairness, responsiveness, and throughput, CPU schedulers strive to strike a balance that maximizes overall system performance and user satisfaction. As technology evolves, CPU scheduling strategies continue to adapt, ensuring the effective utilization of computational resources in diverse computing environments.</a:t>
            </a:r>
            <a:endParaRPr lang="en-IN" dirty="0">
              <a:solidFill>
                <a:schemeClr val="bg1"/>
              </a:solidFill>
              <a:latin typeface="Bell MT" panose="02020503060305020303" pitchFamily="18" charset="0"/>
              <a:cs typeface="Bell MT" panose="020205030603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7"/>
                                        </p:tgtEl>
                                        <p:attrNameLst>
                                          <p:attrName>style.visibility</p:attrName>
                                        </p:attrNameLst>
                                      </p:cBhvr>
                                      <p:to>
                                        <p:strVal val="visible"/>
                                      </p:to>
                                    </p:set>
                                    <p:animEffect transition="in" filter="fade">
                                      <p:cBhvr>
                                        <p:cTn id="7" dur="1000"/>
                                        <p:tgtEl>
                                          <p:spTgt spid="8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859"/>
                                        </p:tgtEl>
                                        <p:attrNameLst>
                                          <p:attrName>ppt_x</p:attrName>
                                        </p:attrNameLst>
                                      </p:cBhvr>
                                      <p:tavLst>
                                        <p:tav tm="0">
                                          <p:val>
                                            <p:strVal val="#ppt_x"/>
                                          </p:val>
                                        </p:tav>
                                        <p:tav tm="100000">
                                          <p:val>
                                            <p:strVal val="#ppt_x-1"/>
                                          </p:val>
                                        </p:tav>
                                      </p:tavLst>
                                    </p:anim>
                                    <p:set>
                                      <p:cBhvr>
                                        <p:cTn id="12" dur="1" fill="hold">
                                          <p:stCondLst>
                                            <p:cond delay="1000"/>
                                          </p:stCondLst>
                                        </p:cTn>
                                        <p:tgtEl>
                                          <p:spTgt spid="8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5756" y="544405"/>
            <a:ext cx="4327071" cy="2554545"/>
          </a:xfrm>
          <a:prstGeom prst="rect">
            <a:avLst/>
          </a:prstGeom>
          <a:noFill/>
        </p:spPr>
        <p:txBody>
          <a:bodyPr wrap="square" rtlCol="0">
            <a:spAutoFit/>
          </a:bodyPr>
          <a:lstStyle/>
          <a:p>
            <a:r>
              <a:rPr lang="en-IN" sz="8000" dirty="0">
                <a:solidFill>
                  <a:schemeClr val="accent5">
                    <a:lumMod val="50000"/>
                  </a:schemeClr>
                </a:solidFill>
                <a:latin typeface="Squada One" panose="02000000000000000000" charset="0"/>
              </a:rPr>
              <a:t>             THANK YOU  </a:t>
            </a:r>
            <a:endParaRPr lang="en-IN" sz="8000" dirty="0">
              <a:solidFill>
                <a:schemeClr val="accent5">
                  <a:lumMod val="50000"/>
                </a:schemeClr>
              </a:solidFill>
              <a:latin typeface="Squada One" panose="02000000000000000000" charset="0"/>
            </a:endParaRPr>
          </a:p>
        </p:txBody>
      </p:sp>
      <p:grpSp>
        <p:nvGrpSpPr>
          <p:cNvPr id="985" name="Google Shape;4621;p169"/>
          <p:cNvGrpSpPr/>
          <p:nvPr/>
        </p:nvGrpSpPr>
        <p:grpSpPr>
          <a:xfrm>
            <a:off x="6071887" y="1634573"/>
            <a:ext cx="1608187" cy="1464377"/>
            <a:chOff x="2127141" y="3043500"/>
            <a:chExt cx="422629" cy="408027"/>
          </a:xfrm>
        </p:grpSpPr>
        <p:grpSp>
          <p:nvGrpSpPr>
            <p:cNvPr id="986" name="Google Shape;4622;p169"/>
            <p:cNvGrpSpPr/>
            <p:nvPr/>
          </p:nvGrpSpPr>
          <p:grpSpPr>
            <a:xfrm>
              <a:off x="2127141" y="3048223"/>
              <a:ext cx="418743" cy="403304"/>
              <a:chOff x="2101363" y="3048223"/>
              <a:chExt cx="418743" cy="403304"/>
            </a:xfrm>
          </p:grpSpPr>
          <p:sp>
            <p:nvSpPr>
              <p:cNvPr id="989" name="Google Shape;4623;p169"/>
              <p:cNvSpPr/>
              <p:nvPr/>
            </p:nvSpPr>
            <p:spPr>
              <a:xfrm>
                <a:off x="2101363" y="3048223"/>
                <a:ext cx="418743" cy="403304"/>
              </a:xfrm>
              <a:custGeom>
                <a:avLst/>
                <a:gdLst/>
                <a:ahLst/>
                <a:cxnLst/>
                <a:rect l="l" t="t" r="r" b="b"/>
                <a:pathLst>
                  <a:path w="8245" h="7941" extrusionOk="0">
                    <a:moveTo>
                      <a:pt x="4278" y="1"/>
                    </a:moveTo>
                    <a:cubicBezTo>
                      <a:pt x="2677" y="1"/>
                      <a:pt x="1227" y="967"/>
                      <a:pt x="614" y="2453"/>
                    </a:cubicBezTo>
                    <a:cubicBezTo>
                      <a:pt x="1" y="3932"/>
                      <a:pt x="340" y="5641"/>
                      <a:pt x="1472" y="6773"/>
                    </a:cubicBezTo>
                    <a:cubicBezTo>
                      <a:pt x="2235" y="7536"/>
                      <a:pt x="3250" y="7940"/>
                      <a:pt x="4283" y="7940"/>
                    </a:cubicBezTo>
                    <a:cubicBezTo>
                      <a:pt x="4793" y="7940"/>
                      <a:pt x="5308" y="7842"/>
                      <a:pt x="5800" y="7639"/>
                    </a:cubicBezTo>
                    <a:cubicBezTo>
                      <a:pt x="7278" y="7019"/>
                      <a:pt x="8245" y="5576"/>
                      <a:pt x="8245" y="3968"/>
                    </a:cubicBezTo>
                    <a:cubicBezTo>
                      <a:pt x="8245" y="1782"/>
                      <a:pt x="6470" y="1"/>
                      <a:pt x="4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4624;p169"/>
              <p:cNvSpPr/>
              <p:nvPr/>
            </p:nvSpPr>
            <p:spPr>
              <a:xfrm>
                <a:off x="2119755" y="3068670"/>
                <a:ext cx="397728" cy="333674"/>
              </a:xfrm>
              <a:custGeom>
                <a:avLst/>
                <a:gdLst/>
                <a:ahLst/>
                <a:cxnLst/>
                <a:rect l="l" t="t" r="r" b="b"/>
                <a:pathLst>
                  <a:path w="7884" h="6570" extrusionOk="0">
                    <a:moveTo>
                      <a:pt x="4054" y="193"/>
                    </a:moveTo>
                    <a:cubicBezTo>
                      <a:pt x="4007" y="193"/>
                      <a:pt x="3974" y="204"/>
                      <a:pt x="3974" y="210"/>
                    </a:cubicBezTo>
                    <a:cubicBezTo>
                      <a:pt x="4039" y="253"/>
                      <a:pt x="4104" y="282"/>
                      <a:pt x="4176" y="296"/>
                    </a:cubicBezTo>
                    <a:cubicBezTo>
                      <a:pt x="4227" y="296"/>
                      <a:pt x="4270" y="275"/>
                      <a:pt x="4306" y="246"/>
                    </a:cubicBezTo>
                    <a:cubicBezTo>
                      <a:pt x="4320" y="231"/>
                      <a:pt x="4155" y="195"/>
                      <a:pt x="4090" y="195"/>
                    </a:cubicBezTo>
                    <a:cubicBezTo>
                      <a:pt x="4077" y="194"/>
                      <a:pt x="4065" y="193"/>
                      <a:pt x="4054" y="193"/>
                    </a:cubicBezTo>
                    <a:close/>
                    <a:moveTo>
                      <a:pt x="5083" y="223"/>
                    </a:moveTo>
                    <a:cubicBezTo>
                      <a:pt x="5048" y="223"/>
                      <a:pt x="5009" y="252"/>
                      <a:pt x="5013" y="296"/>
                    </a:cubicBezTo>
                    <a:cubicBezTo>
                      <a:pt x="5026" y="307"/>
                      <a:pt x="5037" y="311"/>
                      <a:pt x="5047" y="311"/>
                    </a:cubicBezTo>
                    <a:cubicBezTo>
                      <a:pt x="5074" y="311"/>
                      <a:pt x="5095" y="281"/>
                      <a:pt x="5128" y="281"/>
                    </a:cubicBezTo>
                    <a:cubicBezTo>
                      <a:pt x="5130" y="281"/>
                      <a:pt x="5133" y="281"/>
                      <a:pt x="5135" y="282"/>
                    </a:cubicBezTo>
                    <a:cubicBezTo>
                      <a:pt x="5135" y="241"/>
                      <a:pt x="5110" y="223"/>
                      <a:pt x="5083" y="223"/>
                    </a:cubicBezTo>
                    <a:close/>
                    <a:moveTo>
                      <a:pt x="6040" y="274"/>
                    </a:moveTo>
                    <a:cubicBezTo>
                      <a:pt x="6036" y="274"/>
                      <a:pt x="6033" y="274"/>
                      <a:pt x="6030" y="275"/>
                    </a:cubicBezTo>
                    <a:cubicBezTo>
                      <a:pt x="5979" y="275"/>
                      <a:pt x="5929" y="296"/>
                      <a:pt x="5922" y="311"/>
                    </a:cubicBezTo>
                    <a:lnTo>
                      <a:pt x="5929" y="311"/>
                    </a:lnTo>
                    <a:cubicBezTo>
                      <a:pt x="5929" y="322"/>
                      <a:pt x="6015" y="334"/>
                      <a:pt x="6067" y="334"/>
                    </a:cubicBezTo>
                    <a:cubicBezTo>
                      <a:pt x="6078" y="334"/>
                      <a:pt x="6088" y="334"/>
                      <a:pt x="6095" y="332"/>
                    </a:cubicBezTo>
                    <a:cubicBezTo>
                      <a:pt x="6129" y="325"/>
                      <a:pt x="6092" y="274"/>
                      <a:pt x="6040" y="274"/>
                    </a:cubicBezTo>
                    <a:close/>
                    <a:moveTo>
                      <a:pt x="3882" y="235"/>
                    </a:moveTo>
                    <a:cubicBezTo>
                      <a:pt x="3854" y="235"/>
                      <a:pt x="3811" y="262"/>
                      <a:pt x="3823" y="275"/>
                    </a:cubicBezTo>
                    <a:cubicBezTo>
                      <a:pt x="3824" y="279"/>
                      <a:pt x="3823" y="281"/>
                      <a:pt x="3819" y="281"/>
                    </a:cubicBezTo>
                    <a:cubicBezTo>
                      <a:pt x="3810" y="281"/>
                      <a:pt x="3785" y="268"/>
                      <a:pt x="3761" y="268"/>
                    </a:cubicBezTo>
                    <a:cubicBezTo>
                      <a:pt x="3752" y="268"/>
                      <a:pt x="3744" y="270"/>
                      <a:pt x="3736" y="275"/>
                    </a:cubicBezTo>
                    <a:cubicBezTo>
                      <a:pt x="3693" y="296"/>
                      <a:pt x="3686" y="368"/>
                      <a:pt x="3707" y="368"/>
                    </a:cubicBezTo>
                    <a:cubicBezTo>
                      <a:pt x="3722" y="376"/>
                      <a:pt x="3736" y="433"/>
                      <a:pt x="3736" y="440"/>
                    </a:cubicBezTo>
                    <a:cubicBezTo>
                      <a:pt x="3736" y="445"/>
                      <a:pt x="3742" y="446"/>
                      <a:pt x="3751" y="446"/>
                    </a:cubicBezTo>
                    <a:cubicBezTo>
                      <a:pt x="3773" y="446"/>
                      <a:pt x="3813" y="436"/>
                      <a:pt x="3823" y="426"/>
                    </a:cubicBezTo>
                    <a:cubicBezTo>
                      <a:pt x="3824" y="426"/>
                      <a:pt x="3825" y="425"/>
                      <a:pt x="3826" y="425"/>
                    </a:cubicBezTo>
                    <a:cubicBezTo>
                      <a:pt x="3844" y="425"/>
                      <a:pt x="3843" y="484"/>
                      <a:pt x="3823" y="498"/>
                    </a:cubicBezTo>
                    <a:cubicBezTo>
                      <a:pt x="3808" y="520"/>
                      <a:pt x="3830" y="556"/>
                      <a:pt x="3852" y="563"/>
                    </a:cubicBezTo>
                    <a:cubicBezTo>
                      <a:pt x="3873" y="563"/>
                      <a:pt x="3902" y="614"/>
                      <a:pt x="3924" y="614"/>
                    </a:cubicBezTo>
                    <a:cubicBezTo>
                      <a:pt x="3938" y="606"/>
                      <a:pt x="3974" y="527"/>
                      <a:pt x="3989" y="498"/>
                    </a:cubicBezTo>
                    <a:cubicBezTo>
                      <a:pt x="3991" y="487"/>
                      <a:pt x="4002" y="484"/>
                      <a:pt x="4017" y="484"/>
                    </a:cubicBezTo>
                    <a:cubicBezTo>
                      <a:pt x="4041" y="484"/>
                      <a:pt x="4074" y="494"/>
                      <a:pt x="4097" y="498"/>
                    </a:cubicBezTo>
                    <a:cubicBezTo>
                      <a:pt x="4098" y="498"/>
                      <a:pt x="4099" y="498"/>
                      <a:pt x="4099" y="498"/>
                    </a:cubicBezTo>
                    <a:cubicBezTo>
                      <a:pt x="4126" y="498"/>
                      <a:pt x="4139" y="389"/>
                      <a:pt x="4104" y="368"/>
                    </a:cubicBezTo>
                    <a:cubicBezTo>
                      <a:pt x="4068" y="354"/>
                      <a:pt x="4025" y="361"/>
                      <a:pt x="4010" y="347"/>
                    </a:cubicBezTo>
                    <a:cubicBezTo>
                      <a:pt x="3996" y="332"/>
                      <a:pt x="3981" y="325"/>
                      <a:pt x="3960" y="318"/>
                    </a:cubicBezTo>
                    <a:cubicBezTo>
                      <a:pt x="3938" y="318"/>
                      <a:pt x="3924" y="246"/>
                      <a:pt x="3895" y="239"/>
                    </a:cubicBezTo>
                    <a:cubicBezTo>
                      <a:pt x="3891" y="236"/>
                      <a:pt x="3887" y="235"/>
                      <a:pt x="3882" y="235"/>
                    </a:cubicBezTo>
                    <a:close/>
                    <a:moveTo>
                      <a:pt x="2056" y="87"/>
                    </a:moveTo>
                    <a:cubicBezTo>
                      <a:pt x="2048" y="87"/>
                      <a:pt x="1883" y="181"/>
                      <a:pt x="1731" y="260"/>
                    </a:cubicBezTo>
                    <a:cubicBezTo>
                      <a:pt x="1558" y="376"/>
                      <a:pt x="1392" y="505"/>
                      <a:pt x="1241" y="650"/>
                    </a:cubicBezTo>
                    <a:cubicBezTo>
                      <a:pt x="1284" y="650"/>
                      <a:pt x="1356" y="642"/>
                      <a:pt x="1385" y="635"/>
                    </a:cubicBezTo>
                    <a:lnTo>
                      <a:pt x="1392" y="635"/>
                    </a:lnTo>
                    <a:cubicBezTo>
                      <a:pt x="1435" y="628"/>
                      <a:pt x="1515" y="614"/>
                      <a:pt x="1522" y="599"/>
                    </a:cubicBezTo>
                    <a:cubicBezTo>
                      <a:pt x="1529" y="585"/>
                      <a:pt x="1529" y="563"/>
                      <a:pt x="1522" y="549"/>
                    </a:cubicBezTo>
                    <a:lnTo>
                      <a:pt x="1544" y="549"/>
                    </a:lnTo>
                    <a:cubicBezTo>
                      <a:pt x="1565" y="549"/>
                      <a:pt x="1594" y="448"/>
                      <a:pt x="1616" y="426"/>
                    </a:cubicBezTo>
                    <a:cubicBezTo>
                      <a:pt x="1659" y="397"/>
                      <a:pt x="1709" y="368"/>
                      <a:pt x="1767" y="354"/>
                    </a:cubicBezTo>
                    <a:cubicBezTo>
                      <a:pt x="1796" y="325"/>
                      <a:pt x="1832" y="296"/>
                      <a:pt x="1868" y="275"/>
                    </a:cubicBezTo>
                    <a:cubicBezTo>
                      <a:pt x="1890" y="267"/>
                      <a:pt x="1926" y="217"/>
                      <a:pt x="1919" y="210"/>
                    </a:cubicBezTo>
                    <a:cubicBezTo>
                      <a:pt x="1919" y="195"/>
                      <a:pt x="1991" y="152"/>
                      <a:pt x="2027" y="138"/>
                    </a:cubicBezTo>
                    <a:cubicBezTo>
                      <a:pt x="2056" y="123"/>
                      <a:pt x="2070" y="87"/>
                      <a:pt x="2056" y="87"/>
                    </a:cubicBezTo>
                    <a:close/>
                    <a:moveTo>
                      <a:pt x="5316" y="498"/>
                    </a:moveTo>
                    <a:cubicBezTo>
                      <a:pt x="5301" y="498"/>
                      <a:pt x="5287" y="520"/>
                      <a:pt x="5287" y="520"/>
                    </a:cubicBezTo>
                    <a:cubicBezTo>
                      <a:pt x="5280" y="527"/>
                      <a:pt x="5135" y="563"/>
                      <a:pt x="5092" y="585"/>
                    </a:cubicBezTo>
                    <a:cubicBezTo>
                      <a:pt x="5056" y="599"/>
                      <a:pt x="5013" y="628"/>
                      <a:pt x="4984" y="657"/>
                    </a:cubicBezTo>
                    <a:cubicBezTo>
                      <a:pt x="4962" y="671"/>
                      <a:pt x="4933" y="815"/>
                      <a:pt x="4919" y="837"/>
                    </a:cubicBezTo>
                    <a:cubicBezTo>
                      <a:pt x="4912" y="852"/>
                      <a:pt x="4970" y="909"/>
                      <a:pt x="4991" y="924"/>
                    </a:cubicBezTo>
                    <a:cubicBezTo>
                      <a:pt x="5006" y="927"/>
                      <a:pt x="5018" y="929"/>
                      <a:pt x="5030" y="929"/>
                    </a:cubicBezTo>
                    <a:cubicBezTo>
                      <a:pt x="5042" y="929"/>
                      <a:pt x="5052" y="927"/>
                      <a:pt x="5063" y="924"/>
                    </a:cubicBezTo>
                    <a:cubicBezTo>
                      <a:pt x="5063" y="880"/>
                      <a:pt x="5056" y="830"/>
                      <a:pt x="5042" y="787"/>
                    </a:cubicBezTo>
                    <a:cubicBezTo>
                      <a:pt x="5020" y="758"/>
                      <a:pt x="5135" y="700"/>
                      <a:pt x="5171" y="664"/>
                    </a:cubicBezTo>
                    <a:lnTo>
                      <a:pt x="5164" y="664"/>
                    </a:lnTo>
                    <a:cubicBezTo>
                      <a:pt x="5200" y="635"/>
                      <a:pt x="5323" y="592"/>
                      <a:pt x="5337" y="556"/>
                    </a:cubicBezTo>
                    <a:cubicBezTo>
                      <a:pt x="5345" y="534"/>
                      <a:pt x="5337" y="513"/>
                      <a:pt x="5316" y="498"/>
                    </a:cubicBezTo>
                    <a:close/>
                    <a:moveTo>
                      <a:pt x="3092" y="1109"/>
                    </a:moveTo>
                    <a:cubicBezTo>
                      <a:pt x="3084" y="1109"/>
                      <a:pt x="3071" y="1162"/>
                      <a:pt x="3058" y="1169"/>
                    </a:cubicBezTo>
                    <a:cubicBezTo>
                      <a:pt x="3042" y="1179"/>
                      <a:pt x="3054" y="1186"/>
                      <a:pt x="3064" y="1186"/>
                    </a:cubicBezTo>
                    <a:cubicBezTo>
                      <a:pt x="3067" y="1186"/>
                      <a:pt x="3071" y="1185"/>
                      <a:pt x="3073" y="1183"/>
                    </a:cubicBezTo>
                    <a:cubicBezTo>
                      <a:pt x="3073" y="1183"/>
                      <a:pt x="3074" y="1183"/>
                      <a:pt x="3074" y="1183"/>
                    </a:cubicBezTo>
                    <a:lnTo>
                      <a:pt x="3074" y="1183"/>
                    </a:lnTo>
                    <a:cubicBezTo>
                      <a:pt x="3079" y="1183"/>
                      <a:pt x="3072" y="1220"/>
                      <a:pt x="3065" y="1234"/>
                    </a:cubicBezTo>
                    <a:cubicBezTo>
                      <a:pt x="3051" y="1248"/>
                      <a:pt x="3123" y="1263"/>
                      <a:pt x="3130" y="1284"/>
                    </a:cubicBezTo>
                    <a:cubicBezTo>
                      <a:pt x="3142" y="1302"/>
                      <a:pt x="3159" y="1315"/>
                      <a:pt x="3181" y="1315"/>
                    </a:cubicBezTo>
                    <a:cubicBezTo>
                      <a:pt x="3185" y="1315"/>
                      <a:pt x="3190" y="1314"/>
                      <a:pt x="3195" y="1313"/>
                    </a:cubicBezTo>
                    <a:cubicBezTo>
                      <a:pt x="3217" y="1313"/>
                      <a:pt x="3275" y="1284"/>
                      <a:pt x="3289" y="1284"/>
                    </a:cubicBezTo>
                    <a:cubicBezTo>
                      <a:pt x="3311" y="1277"/>
                      <a:pt x="3325" y="1183"/>
                      <a:pt x="3318" y="1169"/>
                    </a:cubicBezTo>
                    <a:cubicBezTo>
                      <a:pt x="3311" y="1147"/>
                      <a:pt x="3217" y="1147"/>
                      <a:pt x="3195" y="1147"/>
                    </a:cubicBezTo>
                    <a:cubicBezTo>
                      <a:pt x="3159" y="1140"/>
                      <a:pt x="3130" y="1126"/>
                      <a:pt x="3094" y="1111"/>
                    </a:cubicBezTo>
                    <a:cubicBezTo>
                      <a:pt x="3094" y="1110"/>
                      <a:pt x="3093" y="1109"/>
                      <a:pt x="3092" y="1109"/>
                    </a:cubicBezTo>
                    <a:close/>
                    <a:moveTo>
                      <a:pt x="1228" y="1247"/>
                    </a:moveTo>
                    <a:cubicBezTo>
                      <a:pt x="1212" y="1247"/>
                      <a:pt x="1181" y="1271"/>
                      <a:pt x="1169" y="1284"/>
                    </a:cubicBezTo>
                    <a:cubicBezTo>
                      <a:pt x="1154" y="1299"/>
                      <a:pt x="1169" y="1364"/>
                      <a:pt x="1197" y="1364"/>
                    </a:cubicBezTo>
                    <a:cubicBezTo>
                      <a:pt x="1218" y="1364"/>
                      <a:pt x="1256" y="1283"/>
                      <a:pt x="1285" y="1283"/>
                    </a:cubicBezTo>
                    <a:cubicBezTo>
                      <a:pt x="1287" y="1283"/>
                      <a:pt x="1289" y="1283"/>
                      <a:pt x="1291" y="1284"/>
                    </a:cubicBezTo>
                    <a:cubicBezTo>
                      <a:pt x="1318" y="1301"/>
                      <a:pt x="1337" y="1309"/>
                      <a:pt x="1342" y="1309"/>
                    </a:cubicBezTo>
                    <a:cubicBezTo>
                      <a:pt x="1343" y="1309"/>
                      <a:pt x="1343" y="1308"/>
                      <a:pt x="1342" y="1306"/>
                    </a:cubicBezTo>
                    <a:cubicBezTo>
                      <a:pt x="1306" y="1284"/>
                      <a:pt x="1270" y="1263"/>
                      <a:pt x="1233" y="1248"/>
                    </a:cubicBezTo>
                    <a:cubicBezTo>
                      <a:pt x="1232" y="1247"/>
                      <a:pt x="1230" y="1247"/>
                      <a:pt x="1228" y="1247"/>
                    </a:cubicBezTo>
                    <a:close/>
                    <a:moveTo>
                      <a:pt x="2928" y="0"/>
                    </a:moveTo>
                    <a:cubicBezTo>
                      <a:pt x="2863" y="15"/>
                      <a:pt x="2806" y="22"/>
                      <a:pt x="2748" y="29"/>
                    </a:cubicBezTo>
                    <a:cubicBezTo>
                      <a:pt x="2676" y="29"/>
                      <a:pt x="2604" y="29"/>
                      <a:pt x="2532" y="37"/>
                    </a:cubicBezTo>
                    <a:cubicBezTo>
                      <a:pt x="2503" y="51"/>
                      <a:pt x="2481" y="101"/>
                      <a:pt x="2488" y="123"/>
                    </a:cubicBezTo>
                    <a:cubicBezTo>
                      <a:pt x="2496" y="145"/>
                      <a:pt x="2359" y="145"/>
                      <a:pt x="2323" y="145"/>
                    </a:cubicBezTo>
                    <a:cubicBezTo>
                      <a:pt x="2214" y="159"/>
                      <a:pt x="2106" y="181"/>
                      <a:pt x="2005" y="224"/>
                    </a:cubicBezTo>
                    <a:cubicBezTo>
                      <a:pt x="1948" y="253"/>
                      <a:pt x="1904" y="332"/>
                      <a:pt x="1919" y="332"/>
                    </a:cubicBezTo>
                    <a:cubicBezTo>
                      <a:pt x="1940" y="339"/>
                      <a:pt x="1890" y="383"/>
                      <a:pt x="1854" y="390"/>
                    </a:cubicBezTo>
                    <a:cubicBezTo>
                      <a:pt x="1825" y="404"/>
                      <a:pt x="1753" y="412"/>
                      <a:pt x="1738" y="426"/>
                    </a:cubicBezTo>
                    <a:cubicBezTo>
                      <a:pt x="1717" y="440"/>
                      <a:pt x="1753" y="455"/>
                      <a:pt x="1760" y="469"/>
                    </a:cubicBezTo>
                    <a:cubicBezTo>
                      <a:pt x="1761" y="470"/>
                      <a:pt x="1762" y="471"/>
                      <a:pt x="1764" y="471"/>
                    </a:cubicBezTo>
                    <a:cubicBezTo>
                      <a:pt x="1771" y="471"/>
                      <a:pt x="1782" y="464"/>
                      <a:pt x="1794" y="464"/>
                    </a:cubicBezTo>
                    <a:cubicBezTo>
                      <a:pt x="1799" y="464"/>
                      <a:pt x="1805" y="466"/>
                      <a:pt x="1810" y="469"/>
                    </a:cubicBezTo>
                    <a:cubicBezTo>
                      <a:pt x="1839" y="477"/>
                      <a:pt x="1875" y="484"/>
                      <a:pt x="1904" y="491"/>
                    </a:cubicBezTo>
                    <a:cubicBezTo>
                      <a:pt x="1926" y="498"/>
                      <a:pt x="1854" y="505"/>
                      <a:pt x="1818" y="513"/>
                    </a:cubicBezTo>
                    <a:cubicBezTo>
                      <a:pt x="1782" y="513"/>
                      <a:pt x="1789" y="577"/>
                      <a:pt x="1818" y="592"/>
                    </a:cubicBezTo>
                    <a:cubicBezTo>
                      <a:pt x="1838" y="597"/>
                      <a:pt x="1880" y="602"/>
                      <a:pt x="1906" y="602"/>
                    </a:cubicBezTo>
                    <a:cubicBezTo>
                      <a:pt x="1916" y="602"/>
                      <a:pt x="1924" y="601"/>
                      <a:pt x="1926" y="599"/>
                    </a:cubicBezTo>
                    <a:cubicBezTo>
                      <a:pt x="1928" y="596"/>
                      <a:pt x="1933" y="594"/>
                      <a:pt x="1941" y="594"/>
                    </a:cubicBezTo>
                    <a:cubicBezTo>
                      <a:pt x="1966" y="594"/>
                      <a:pt x="2014" y="608"/>
                      <a:pt x="2041" y="614"/>
                    </a:cubicBezTo>
                    <a:cubicBezTo>
                      <a:pt x="2077" y="614"/>
                      <a:pt x="2099" y="700"/>
                      <a:pt x="2113" y="722"/>
                    </a:cubicBezTo>
                    <a:cubicBezTo>
                      <a:pt x="2121" y="758"/>
                      <a:pt x="2128" y="787"/>
                      <a:pt x="2121" y="823"/>
                    </a:cubicBezTo>
                    <a:cubicBezTo>
                      <a:pt x="2121" y="841"/>
                      <a:pt x="2167" y="869"/>
                      <a:pt x="2185" y="869"/>
                    </a:cubicBezTo>
                    <a:cubicBezTo>
                      <a:pt x="2189" y="869"/>
                      <a:pt x="2192" y="868"/>
                      <a:pt x="2193" y="866"/>
                    </a:cubicBezTo>
                    <a:cubicBezTo>
                      <a:pt x="2195" y="864"/>
                      <a:pt x="2196" y="863"/>
                      <a:pt x="2198" y="863"/>
                    </a:cubicBezTo>
                    <a:cubicBezTo>
                      <a:pt x="2205" y="863"/>
                      <a:pt x="2197" y="895"/>
                      <a:pt x="2178" y="895"/>
                    </a:cubicBezTo>
                    <a:cubicBezTo>
                      <a:pt x="2149" y="895"/>
                      <a:pt x="2171" y="967"/>
                      <a:pt x="2200" y="974"/>
                    </a:cubicBezTo>
                    <a:cubicBezTo>
                      <a:pt x="2229" y="989"/>
                      <a:pt x="2207" y="1032"/>
                      <a:pt x="2193" y="1046"/>
                    </a:cubicBezTo>
                    <a:cubicBezTo>
                      <a:pt x="2171" y="1061"/>
                      <a:pt x="2186" y="1104"/>
                      <a:pt x="2164" y="1118"/>
                    </a:cubicBezTo>
                    <a:cubicBezTo>
                      <a:pt x="2149" y="1133"/>
                      <a:pt x="2229" y="1277"/>
                      <a:pt x="2229" y="1349"/>
                    </a:cubicBezTo>
                    <a:cubicBezTo>
                      <a:pt x="2229" y="1429"/>
                      <a:pt x="2272" y="1486"/>
                      <a:pt x="2294" y="1486"/>
                    </a:cubicBezTo>
                    <a:cubicBezTo>
                      <a:pt x="2308" y="1486"/>
                      <a:pt x="2373" y="1501"/>
                      <a:pt x="2380" y="1515"/>
                    </a:cubicBezTo>
                    <a:cubicBezTo>
                      <a:pt x="2384" y="1518"/>
                      <a:pt x="2388" y="1520"/>
                      <a:pt x="2392" y="1520"/>
                    </a:cubicBezTo>
                    <a:cubicBezTo>
                      <a:pt x="2407" y="1520"/>
                      <a:pt x="2425" y="1505"/>
                      <a:pt x="2431" y="1493"/>
                    </a:cubicBezTo>
                    <a:cubicBezTo>
                      <a:pt x="2452" y="1472"/>
                      <a:pt x="2474" y="1443"/>
                      <a:pt x="2488" y="1414"/>
                    </a:cubicBezTo>
                    <a:cubicBezTo>
                      <a:pt x="2517" y="1349"/>
                      <a:pt x="2539" y="1284"/>
                      <a:pt x="2553" y="1219"/>
                    </a:cubicBezTo>
                    <a:cubicBezTo>
                      <a:pt x="2557" y="1209"/>
                      <a:pt x="2577" y="1207"/>
                      <a:pt x="2598" y="1207"/>
                    </a:cubicBezTo>
                    <a:cubicBezTo>
                      <a:pt x="2608" y="1207"/>
                      <a:pt x="2618" y="1207"/>
                      <a:pt x="2627" y="1207"/>
                    </a:cubicBezTo>
                    <a:cubicBezTo>
                      <a:pt x="2636" y="1207"/>
                      <a:pt x="2644" y="1207"/>
                      <a:pt x="2647" y="1205"/>
                    </a:cubicBezTo>
                    <a:cubicBezTo>
                      <a:pt x="2669" y="1183"/>
                      <a:pt x="2698" y="1169"/>
                      <a:pt x="2719" y="1147"/>
                    </a:cubicBezTo>
                    <a:cubicBezTo>
                      <a:pt x="2734" y="1133"/>
                      <a:pt x="2835" y="1097"/>
                      <a:pt x="2863" y="1075"/>
                    </a:cubicBezTo>
                    <a:cubicBezTo>
                      <a:pt x="2892" y="1054"/>
                      <a:pt x="2936" y="967"/>
                      <a:pt x="2950" y="953"/>
                    </a:cubicBezTo>
                    <a:cubicBezTo>
                      <a:pt x="2972" y="931"/>
                      <a:pt x="2943" y="938"/>
                      <a:pt x="2914" y="924"/>
                    </a:cubicBezTo>
                    <a:cubicBezTo>
                      <a:pt x="2892" y="916"/>
                      <a:pt x="2892" y="888"/>
                      <a:pt x="2907" y="873"/>
                    </a:cubicBezTo>
                    <a:cubicBezTo>
                      <a:pt x="2943" y="873"/>
                      <a:pt x="2986" y="880"/>
                      <a:pt x="3022" y="895"/>
                    </a:cubicBezTo>
                    <a:cubicBezTo>
                      <a:pt x="3027" y="897"/>
                      <a:pt x="3032" y="898"/>
                      <a:pt x="3037" y="898"/>
                    </a:cubicBezTo>
                    <a:cubicBezTo>
                      <a:pt x="3066" y="898"/>
                      <a:pt x="3099" y="871"/>
                      <a:pt x="3087" y="859"/>
                    </a:cubicBezTo>
                    <a:cubicBezTo>
                      <a:pt x="3074" y="846"/>
                      <a:pt x="3071" y="843"/>
                      <a:pt x="3075" y="843"/>
                    </a:cubicBezTo>
                    <a:cubicBezTo>
                      <a:pt x="3077" y="843"/>
                      <a:pt x="3081" y="844"/>
                      <a:pt x="3087" y="844"/>
                    </a:cubicBezTo>
                    <a:cubicBezTo>
                      <a:pt x="3088" y="845"/>
                      <a:pt x="3088" y="845"/>
                      <a:pt x="3088" y="845"/>
                    </a:cubicBezTo>
                    <a:cubicBezTo>
                      <a:pt x="3095" y="845"/>
                      <a:pt x="3101" y="800"/>
                      <a:pt x="3094" y="787"/>
                    </a:cubicBezTo>
                    <a:cubicBezTo>
                      <a:pt x="3080" y="779"/>
                      <a:pt x="3174" y="707"/>
                      <a:pt x="3159" y="650"/>
                    </a:cubicBezTo>
                    <a:cubicBezTo>
                      <a:pt x="3145" y="585"/>
                      <a:pt x="3181" y="520"/>
                      <a:pt x="3210" y="520"/>
                    </a:cubicBezTo>
                    <a:cubicBezTo>
                      <a:pt x="3231" y="513"/>
                      <a:pt x="3224" y="448"/>
                      <a:pt x="3195" y="440"/>
                    </a:cubicBezTo>
                    <a:cubicBezTo>
                      <a:pt x="3166" y="433"/>
                      <a:pt x="3195" y="426"/>
                      <a:pt x="3202" y="412"/>
                    </a:cubicBezTo>
                    <a:cubicBezTo>
                      <a:pt x="3224" y="390"/>
                      <a:pt x="3224" y="354"/>
                      <a:pt x="3224" y="325"/>
                    </a:cubicBezTo>
                    <a:cubicBezTo>
                      <a:pt x="3217" y="311"/>
                      <a:pt x="3267" y="296"/>
                      <a:pt x="3282" y="282"/>
                    </a:cubicBezTo>
                    <a:cubicBezTo>
                      <a:pt x="3303" y="260"/>
                      <a:pt x="3332" y="246"/>
                      <a:pt x="3368" y="239"/>
                    </a:cubicBezTo>
                    <a:cubicBezTo>
                      <a:pt x="3387" y="239"/>
                      <a:pt x="3395" y="194"/>
                      <a:pt x="3382" y="188"/>
                    </a:cubicBezTo>
                    <a:lnTo>
                      <a:pt x="3383" y="188"/>
                    </a:lnTo>
                    <a:cubicBezTo>
                      <a:pt x="3383" y="188"/>
                      <a:pt x="3382" y="188"/>
                      <a:pt x="3382" y="188"/>
                    </a:cubicBezTo>
                    <a:lnTo>
                      <a:pt x="3382" y="188"/>
                    </a:lnTo>
                    <a:cubicBezTo>
                      <a:pt x="3381" y="188"/>
                      <a:pt x="3380" y="187"/>
                      <a:pt x="3379" y="187"/>
                    </a:cubicBezTo>
                    <a:cubicBezTo>
                      <a:pt x="3378" y="187"/>
                      <a:pt x="3377" y="188"/>
                      <a:pt x="3376" y="188"/>
                    </a:cubicBezTo>
                    <a:lnTo>
                      <a:pt x="3376" y="188"/>
                    </a:lnTo>
                    <a:cubicBezTo>
                      <a:pt x="3343" y="187"/>
                      <a:pt x="3316" y="180"/>
                      <a:pt x="3289" y="166"/>
                    </a:cubicBezTo>
                    <a:cubicBezTo>
                      <a:pt x="3263" y="156"/>
                      <a:pt x="3232" y="149"/>
                      <a:pt x="3201" y="149"/>
                    </a:cubicBezTo>
                    <a:cubicBezTo>
                      <a:pt x="3190" y="149"/>
                      <a:pt x="3178" y="150"/>
                      <a:pt x="3166" y="152"/>
                    </a:cubicBezTo>
                    <a:cubicBezTo>
                      <a:pt x="3164" y="153"/>
                      <a:pt x="3162" y="154"/>
                      <a:pt x="3160" y="154"/>
                    </a:cubicBezTo>
                    <a:cubicBezTo>
                      <a:pt x="3142" y="154"/>
                      <a:pt x="3162" y="94"/>
                      <a:pt x="3195" y="87"/>
                    </a:cubicBezTo>
                    <a:cubicBezTo>
                      <a:pt x="3231" y="80"/>
                      <a:pt x="3202" y="29"/>
                      <a:pt x="3159" y="29"/>
                    </a:cubicBezTo>
                    <a:cubicBezTo>
                      <a:pt x="3128" y="29"/>
                      <a:pt x="3055" y="13"/>
                      <a:pt x="3021" y="13"/>
                    </a:cubicBezTo>
                    <a:cubicBezTo>
                      <a:pt x="3015" y="13"/>
                      <a:pt x="3011" y="14"/>
                      <a:pt x="3008" y="15"/>
                    </a:cubicBezTo>
                    <a:cubicBezTo>
                      <a:pt x="3005" y="16"/>
                      <a:pt x="3001" y="16"/>
                      <a:pt x="2997" y="16"/>
                    </a:cubicBezTo>
                    <a:cubicBezTo>
                      <a:pt x="2974" y="16"/>
                      <a:pt x="2941" y="0"/>
                      <a:pt x="2928" y="0"/>
                    </a:cubicBezTo>
                    <a:close/>
                    <a:moveTo>
                      <a:pt x="3202" y="1760"/>
                    </a:moveTo>
                    <a:cubicBezTo>
                      <a:pt x="3196" y="1760"/>
                      <a:pt x="3170" y="1811"/>
                      <a:pt x="3155" y="1811"/>
                    </a:cubicBezTo>
                    <a:cubicBezTo>
                      <a:pt x="3154" y="1811"/>
                      <a:pt x="3153" y="1811"/>
                      <a:pt x="3152" y="1811"/>
                    </a:cubicBezTo>
                    <a:cubicBezTo>
                      <a:pt x="3151" y="1810"/>
                      <a:pt x="3150" y="1810"/>
                      <a:pt x="3150" y="1810"/>
                    </a:cubicBezTo>
                    <a:cubicBezTo>
                      <a:pt x="3137" y="1810"/>
                      <a:pt x="3130" y="1863"/>
                      <a:pt x="3130" y="1883"/>
                    </a:cubicBezTo>
                    <a:cubicBezTo>
                      <a:pt x="3135" y="1897"/>
                      <a:pt x="3157" y="1902"/>
                      <a:pt x="3178" y="1902"/>
                    </a:cubicBezTo>
                    <a:cubicBezTo>
                      <a:pt x="3190" y="1902"/>
                      <a:pt x="3202" y="1900"/>
                      <a:pt x="3210" y="1897"/>
                    </a:cubicBezTo>
                    <a:cubicBezTo>
                      <a:pt x="3231" y="1897"/>
                      <a:pt x="3246" y="1876"/>
                      <a:pt x="3246" y="1861"/>
                    </a:cubicBezTo>
                    <a:cubicBezTo>
                      <a:pt x="3246" y="1840"/>
                      <a:pt x="3217" y="1760"/>
                      <a:pt x="3202" y="1760"/>
                    </a:cubicBezTo>
                    <a:close/>
                    <a:moveTo>
                      <a:pt x="7826" y="2633"/>
                    </a:moveTo>
                    <a:cubicBezTo>
                      <a:pt x="7804" y="2647"/>
                      <a:pt x="7782" y="2662"/>
                      <a:pt x="7775" y="2669"/>
                    </a:cubicBezTo>
                    <a:cubicBezTo>
                      <a:pt x="7761" y="2676"/>
                      <a:pt x="7667" y="2734"/>
                      <a:pt x="7638" y="2756"/>
                    </a:cubicBezTo>
                    <a:lnTo>
                      <a:pt x="7638" y="2763"/>
                    </a:lnTo>
                    <a:cubicBezTo>
                      <a:pt x="7624" y="2777"/>
                      <a:pt x="7609" y="2799"/>
                      <a:pt x="7616" y="2821"/>
                    </a:cubicBezTo>
                    <a:lnTo>
                      <a:pt x="7609" y="2821"/>
                    </a:lnTo>
                    <a:cubicBezTo>
                      <a:pt x="7595" y="2821"/>
                      <a:pt x="7595" y="2885"/>
                      <a:pt x="7609" y="2893"/>
                    </a:cubicBezTo>
                    <a:cubicBezTo>
                      <a:pt x="7611" y="2894"/>
                      <a:pt x="7612" y="2895"/>
                      <a:pt x="7614" y="2895"/>
                    </a:cubicBezTo>
                    <a:cubicBezTo>
                      <a:pt x="7632" y="2895"/>
                      <a:pt x="7668" y="2841"/>
                      <a:pt x="7681" y="2835"/>
                    </a:cubicBezTo>
                    <a:cubicBezTo>
                      <a:pt x="7703" y="2821"/>
                      <a:pt x="7725" y="2813"/>
                      <a:pt x="7753" y="2813"/>
                    </a:cubicBezTo>
                    <a:cubicBezTo>
                      <a:pt x="7775" y="2813"/>
                      <a:pt x="7804" y="2806"/>
                      <a:pt x="7833" y="2792"/>
                    </a:cubicBezTo>
                    <a:cubicBezTo>
                      <a:pt x="7840" y="2784"/>
                      <a:pt x="7847" y="2777"/>
                      <a:pt x="7854" y="2763"/>
                    </a:cubicBezTo>
                    <a:cubicBezTo>
                      <a:pt x="7847" y="2720"/>
                      <a:pt x="7833" y="2676"/>
                      <a:pt x="7826" y="2633"/>
                    </a:cubicBezTo>
                    <a:close/>
                    <a:moveTo>
                      <a:pt x="1255" y="3160"/>
                    </a:moveTo>
                    <a:cubicBezTo>
                      <a:pt x="1248" y="3160"/>
                      <a:pt x="1241" y="3181"/>
                      <a:pt x="1241" y="3203"/>
                    </a:cubicBezTo>
                    <a:cubicBezTo>
                      <a:pt x="1242" y="3208"/>
                      <a:pt x="1246" y="3210"/>
                      <a:pt x="1250" y="3210"/>
                    </a:cubicBezTo>
                    <a:cubicBezTo>
                      <a:pt x="1265" y="3210"/>
                      <a:pt x="1291" y="3187"/>
                      <a:pt x="1291" y="3181"/>
                    </a:cubicBezTo>
                    <a:cubicBezTo>
                      <a:pt x="1291" y="3167"/>
                      <a:pt x="1262" y="3160"/>
                      <a:pt x="1255" y="3160"/>
                    </a:cubicBezTo>
                    <a:close/>
                    <a:moveTo>
                      <a:pt x="1169" y="3167"/>
                    </a:moveTo>
                    <a:cubicBezTo>
                      <a:pt x="1154" y="3167"/>
                      <a:pt x="1147" y="3188"/>
                      <a:pt x="1147" y="3196"/>
                    </a:cubicBezTo>
                    <a:cubicBezTo>
                      <a:pt x="1147" y="3210"/>
                      <a:pt x="1154" y="3217"/>
                      <a:pt x="1161" y="3217"/>
                    </a:cubicBezTo>
                    <a:cubicBezTo>
                      <a:pt x="1162" y="3218"/>
                      <a:pt x="1162" y="3218"/>
                      <a:pt x="1163" y="3218"/>
                    </a:cubicBezTo>
                    <a:cubicBezTo>
                      <a:pt x="1170" y="3218"/>
                      <a:pt x="1182" y="3173"/>
                      <a:pt x="1169" y="3167"/>
                    </a:cubicBezTo>
                    <a:close/>
                    <a:moveTo>
                      <a:pt x="7326" y="3164"/>
                    </a:moveTo>
                    <a:cubicBezTo>
                      <a:pt x="7324" y="3164"/>
                      <a:pt x="7322" y="3165"/>
                      <a:pt x="7321" y="3167"/>
                    </a:cubicBezTo>
                    <a:cubicBezTo>
                      <a:pt x="7306" y="3188"/>
                      <a:pt x="7314" y="3246"/>
                      <a:pt x="7321" y="3261"/>
                    </a:cubicBezTo>
                    <a:cubicBezTo>
                      <a:pt x="7324" y="3267"/>
                      <a:pt x="7329" y="3271"/>
                      <a:pt x="7334" y="3271"/>
                    </a:cubicBezTo>
                    <a:cubicBezTo>
                      <a:pt x="7341" y="3271"/>
                      <a:pt x="7349" y="3265"/>
                      <a:pt x="7357" y="3253"/>
                    </a:cubicBezTo>
                    <a:lnTo>
                      <a:pt x="7357" y="3261"/>
                    </a:lnTo>
                    <a:cubicBezTo>
                      <a:pt x="7370" y="3241"/>
                      <a:pt x="7342" y="3164"/>
                      <a:pt x="7326" y="3164"/>
                    </a:cubicBezTo>
                    <a:close/>
                    <a:moveTo>
                      <a:pt x="1337" y="3231"/>
                    </a:moveTo>
                    <a:cubicBezTo>
                      <a:pt x="1324" y="3231"/>
                      <a:pt x="1313" y="3255"/>
                      <a:pt x="1313" y="3268"/>
                    </a:cubicBezTo>
                    <a:cubicBezTo>
                      <a:pt x="1313" y="3282"/>
                      <a:pt x="1320" y="3289"/>
                      <a:pt x="1334" y="3289"/>
                    </a:cubicBezTo>
                    <a:cubicBezTo>
                      <a:pt x="1340" y="3289"/>
                      <a:pt x="1351" y="3314"/>
                      <a:pt x="1368" y="3314"/>
                    </a:cubicBezTo>
                    <a:cubicBezTo>
                      <a:pt x="1371" y="3314"/>
                      <a:pt x="1374" y="3313"/>
                      <a:pt x="1378" y="3311"/>
                    </a:cubicBezTo>
                    <a:lnTo>
                      <a:pt x="1385" y="3311"/>
                    </a:lnTo>
                    <a:cubicBezTo>
                      <a:pt x="1407" y="3304"/>
                      <a:pt x="1407" y="3275"/>
                      <a:pt x="1392" y="3275"/>
                    </a:cubicBezTo>
                    <a:cubicBezTo>
                      <a:pt x="1385" y="3275"/>
                      <a:pt x="1356" y="3239"/>
                      <a:pt x="1342" y="3232"/>
                    </a:cubicBezTo>
                    <a:cubicBezTo>
                      <a:pt x="1340" y="3231"/>
                      <a:pt x="1339" y="3231"/>
                      <a:pt x="1337" y="3231"/>
                    </a:cubicBezTo>
                    <a:close/>
                    <a:moveTo>
                      <a:pt x="1188" y="3443"/>
                    </a:moveTo>
                    <a:cubicBezTo>
                      <a:pt x="1164" y="3443"/>
                      <a:pt x="1125" y="3459"/>
                      <a:pt x="1125" y="3470"/>
                    </a:cubicBezTo>
                    <a:lnTo>
                      <a:pt x="1133" y="3470"/>
                    </a:lnTo>
                    <a:cubicBezTo>
                      <a:pt x="1133" y="3472"/>
                      <a:pt x="1139" y="3473"/>
                      <a:pt x="1148" y="3473"/>
                    </a:cubicBezTo>
                    <a:cubicBezTo>
                      <a:pt x="1166" y="3473"/>
                      <a:pt x="1195" y="3470"/>
                      <a:pt x="1205" y="3470"/>
                    </a:cubicBezTo>
                    <a:cubicBezTo>
                      <a:pt x="1219" y="3470"/>
                      <a:pt x="1219" y="3455"/>
                      <a:pt x="1205" y="3448"/>
                    </a:cubicBezTo>
                    <a:cubicBezTo>
                      <a:pt x="1201" y="3445"/>
                      <a:pt x="1195" y="3443"/>
                      <a:pt x="1188" y="3443"/>
                    </a:cubicBezTo>
                    <a:close/>
                    <a:moveTo>
                      <a:pt x="1088" y="3251"/>
                    </a:moveTo>
                    <a:cubicBezTo>
                      <a:pt x="1074" y="3251"/>
                      <a:pt x="1060" y="3251"/>
                      <a:pt x="1046" y="3253"/>
                    </a:cubicBezTo>
                    <a:cubicBezTo>
                      <a:pt x="1010" y="3253"/>
                      <a:pt x="981" y="3275"/>
                      <a:pt x="959" y="3304"/>
                    </a:cubicBezTo>
                    <a:cubicBezTo>
                      <a:pt x="955" y="3313"/>
                      <a:pt x="978" y="3319"/>
                      <a:pt x="1001" y="3319"/>
                    </a:cubicBezTo>
                    <a:cubicBezTo>
                      <a:pt x="1016" y="3319"/>
                      <a:pt x="1030" y="3317"/>
                      <a:pt x="1039" y="3311"/>
                    </a:cubicBezTo>
                    <a:cubicBezTo>
                      <a:pt x="1082" y="3311"/>
                      <a:pt x="1125" y="3318"/>
                      <a:pt x="1169" y="3347"/>
                    </a:cubicBezTo>
                    <a:cubicBezTo>
                      <a:pt x="1183" y="3369"/>
                      <a:pt x="1219" y="3376"/>
                      <a:pt x="1248" y="3376"/>
                    </a:cubicBezTo>
                    <a:cubicBezTo>
                      <a:pt x="1250" y="3375"/>
                      <a:pt x="1252" y="3375"/>
                      <a:pt x="1253" y="3375"/>
                    </a:cubicBezTo>
                    <a:cubicBezTo>
                      <a:pt x="1275" y="3375"/>
                      <a:pt x="1263" y="3420"/>
                      <a:pt x="1270" y="3434"/>
                    </a:cubicBezTo>
                    <a:cubicBezTo>
                      <a:pt x="1277" y="3448"/>
                      <a:pt x="1342" y="3462"/>
                      <a:pt x="1356" y="3470"/>
                    </a:cubicBezTo>
                    <a:cubicBezTo>
                      <a:pt x="1359" y="3472"/>
                      <a:pt x="1362" y="3473"/>
                      <a:pt x="1365" y="3473"/>
                    </a:cubicBezTo>
                    <a:cubicBezTo>
                      <a:pt x="1380" y="3473"/>
                      <a:pt x="1404" y="3454"/>
                      <a:pt x="1422" y="3454"/>
                    </a:cubicBezTo>
                    <a:cubicBezTo>
                      <a:pt x="1424" y="3454"/>
                      <a:pt x="1426" y="3455"/>
                      <a:pt x="1428" y="3455"/>
                    </a:cubicBezTo>
                    <a:cubicBezTo>
                      <a:pt x="1457" y="3455"/>
                      <a:pt x="1421" y="3361"/>
                      <a:pt x="1378" y="3361"/>
                    </a:cubicBezTo>
                    <a:cubicBezTo>
                      <a:pt x="1334" y="3361"/>
                      <a:pt x="1298" y="3325"/>
                      <a:pt x="1284" y="3318"/>
                    </a:cubicBezTo>
                    <a:cubicBezTo>
                      <a:pt x="1262" y="3304"/>
                      <a:pt x="1233" y="3289"/>
                      <a:pt x="1212" y="3275"/>
                    </a:cubicBezTo>
                    <a:cubicBezTo>
                      <a:pt x="1169" y="3259"/>
                      <a:pt x="1129" y="3251"/>
                      <a:pt x="1088" y="3251"/>
                    </a:cubicBezTo>
                    <a:close/>
                    <a:moveTo>
                      <a:pt x="1558" y="3426"/>
                    </a:moveTo>
                    <a:cubicBezTo>
                      <a:pt x="1544" y="3426"/>
                      <a:pt x="1500" y="3455"/>
                      <a:pt x="1500" y="3470"/>
                    </a:cubicBezTo>
                    <a:lnTo>
                      <a:pt x="1508" y="3470"/>
                    </a:lnTo>
                    <a:cubicBezTo>
                      <a:pt x="1508" y="3473"/>
                      <a:pt x="1517" y="3474"/>
                      <a:pt x="1530" y="3474"/>
                    </a:cubicBezTo>
                    <a:cubicBezTo>
                      <a:pt x="1547" y="3474"/>
                      <a:pt x="1568" y="3471"/>
                      <a:pt x="1572" y="3462"/>
                    </a:cubicBezTo>
                    <a:cubicBezTo>
                      <a:pt x="1580" y="3441"/>
                      <a:pt x="1580" y="3426"/>
                      <a:pt x="1558" y="3426"/>
                    </a:cubicBezTo>
                    <a:close/>
                    <a:moveTo>
                      <a:pt x="7411" y="3397"/>
                    </a:moveTo>
                    <a:cubicBezTo>
                      <a:pt x="7372" y="3397"/>
                      <a:pt x="7379" y="3506"/>
                      <a:pt x="7400" y="3520"/>
                    </a:cubicBezTo>
                    <a:cubicBezTo>
                      <a:pt x="7402" y="3522"/>
                      <a:pt x="7404" y="3523"/>
                      <a:pt x="7406" y="3523"/>
                    </a:cubicBezTo>
                    <a:cubicBezTo>
                      <a:pt x="7423" y="3523"/>
                      <a:pt x="7452" y="3481"/>
                      <a:pt x="7465" y="3455"/>
                    </a:cubicBezTo>
                    <a:lnTo>
                      <a:pt x="7465" y="3462"/>
                    </a:lnTo>
                    <a:cubicBezTo>
                      <a:pt x="7472" y="3434"/>
                      <a:pt x="7451" y="3412"/>
                      <a:pt x="7415" y="3398"/>
                    </a:cubicBezTo>
                    <a:cubicBezTo>
                      <a:pt x="7413" y="3397"/>
                      <a:pt x="7412" y="3397"/>
                      <a:pt x="7411" y="3397"/>
                    </a:cubicBezTo>
                    <a:close/>
                    <a:moveTo>
                      <a:pt x="7575" y="3591"/>
                    </a:moveTo>
                    <a:cubicBezTo>
                      <a:pt x="7560" y="3591"/>
                      <a:pt x="7537" y="3616"/>
                      <a:pt x="7537" y="3636"/>
                    </a:cubicBezTo>
                    <a:cubicBezTo>
                      <a:pt x="7537" y="3664"/>
                      <a:pt x="7487" y="3672"/>
                      <a:pt x="7472" y="3693"/>
                    </a:cubicBezTo>
                    <a:cubicBezTo>
                      <a:pt x="7465" y="3708"/>
                      <a:pt x="7465" y="3722"/>
                      <a:pt x="7472" y="3722"/>
                    </a:cubicBezTo>
                    <a:cubicBezTo>
                      <a:pt x="7487" y="3722"/>
                      <a:pt x="7537" y="3773"/>
                      <a:pt x="7544" y="3780"/>
                    </a:cubicBezTo>
                    <a:lnTo>
                      <a:pt x="7544" y="3787"/>
                    </a:lnTo>
                    <a:cubicBezTo>
                      <a:pt x="7545" y="3788"/>
                      <a:pt x="7546" y="3788"/>
                      <a:pt x="7547" y="3788"/>
                    </a:cubicBezTo>
                    <a:cubicBezTo>
                      <a:pt x="7559" y="3788"/>
                      <a:pt x="7597" y="3758"/>
                      <a:pt x="7624" y="3751"/>
                    </a:cubicBezTo>
                    <a:cubicBezTo>
                      <a:pt x="7653" y="3751"/>
                      <a:pt x="7674" y="3672"/>
                      <a:pt x="7653" y="3664"/>
                    </a:cubicBezTo>
                    <a:cubicBezTo>
                      <a:pt x="7631" y="3657"/>
                      <a:pt x="7602" y="3599"/>
                      <a:pt x="7580" y="3592"/>
                    </a:cubicBezTo>
                    <a:cubicBezTo>
                      <a:pt x="7579" y="3592"/>
                      <a:pt x="7577" y="3591"/>
                      <a:pt x="7575" y="3591"/>
                    </a:cubicBezTo>
                    <a:close/>
                    <a:moveTo>
                      <a:pt x="6089" y="3796"/>
                    </a:moveTo>
                    <a:cubicBezTo>
                      <a:pt x="6078" y="3796"/>
                      <a:pt x="6064" y="3806"/>
                      <a:pt x="6051" y="3823"/>
                    </a:cubicBezTo>
                    <a:lnTo>
                      <a:pt x="6051" y="3838"/>
                    </a:lnTo>
                    <a:cubicBezTo>
                      <a:pt x="6038" y="3863"/>
                      <a:pt x="6112" y="3912"/>
                      <a:pt x="6133" y="3912"/>
                    </a:cubicBezTo>
                    <a:cubicBezTo>
                      <a:pt x="6135" y="3912"/>
                      <a:pt x="6137" y="3911"/>
                      <a:pt x="6138" y="3910"/>
                    </a:cubicBezTo>
                    <a:cubicBezTo>
                      <a:pt x="6138" y="3874"/>
                      <a:pt x="6131" y="3838"/>
                      <a:pt x="6109" y="3809"/>
                    </a:cubicBezTo>
                    <a:cubicBezTo>
                      <a:pt x="6103" y="3800"/>
                      <a:pt x="6097" y="3796"/>
                      <a:pt x="6089" y="3796"/>
                    </a:cubicBezTo>
                    <a:close/>
                    <a:moveTo>
                      <a:pt x="6580" y="3970"/>
                    </a:moveTo>
                    <a:cubicBezTo>
                      <a:pt x="6579" y="3970"/>
                      <a:pt x="6581" y="3973"/>
                      <a:pt x="6585" y="3982"/>
                    </a:cubicBezTo>
                    <a:lnTo>
                      <a:pt x="6585" y="3975"/>
                    </a:lnTo>
                    <a:cubicBezTo>
                      <a:pt x="6582" y="3972"/>
                      <a:pt x="6580" y="3970"/>
                      <a:pt x="6580" y="3970"/>
                    </a:cubicBezTo>
                    <a:close/>
                    <a:moveTo>
                      <a:pt x="7745" y="4112"/>
                    </a:moveTo>
                    <a:cubicBezTo>
                      <a:pt x="7702" y="4112"/>
                      <a:pt x="7662" y="4132"/>
                      <a:pt x="7667" y="4176"/>
                    </a:cubicBezTo>
                    <a:lnTo>
                      <a:pt x="7667" y="4184"/>
                    </a:lnTo>
                    <a:cubicBezTo>
                      <a:pt x="7681" y="4193"/>
                      <a:pt x="7701" y="4198"/>
                      <a:pt x="7722" y="4198"/>
                    </a:cubicBezTo>
                    <a:cubicBezTo>
                      <a:pt x="7766" y="4198"/>
                      <a:pt x="7814" y="4177"/>
                      <a:pt x="7818" y="4133"/>
                    </a:cubicBezTo>
                    <a:cubicBezTo>
                      <a:pt x="7799" y="4119"/>
                      <a:pt x="7772" y="4112"/>
                      <a:pt x="7745" y="4112"/>
                    </a:cubicBezTo>
                    <a:close/>
                    <a:moveTo>
                      <a:pt x="7883" y="4198"/>
                    </a:moveTo>
                    <a:lnTo>
                      <a:pt x="7847" y="4220"/>
                    </a:lnTo>
                    <a:cubicBezTo>
                      <a:pt x="7839" y="4224"/>
                      <a:pt x="7816" y="4228"/>
                      <a:pt x="7797" y="4228"/>
                    </a:cubicBezTo>
                    <a:cubicBezTo>
                      <a:pt x="7783" y="4228"/>
                      <a:pt x="7771" y="4226"/>
                      <a:pt x="7768" y="4220"/>
                    </a:cubicBezTo>
                    <a:cubicBezTo>
                      <a:pt x="7767" y="4218"/>
                      <a:pt x="7766" y="4217"/>
                      <a:pt x="7764" y="4217"/>
                    </a:cubicBezTo>
                    <a:cubicBezTo>
                      <a:pt x="7757" y="4217"/>
                      <a:pt x="7744" y="4249"/>
                      <a:pt x="7732" y="4249"/>
                    </a:cubicBezTo>
                    <a:cubicBezTo>
                      <a:pt x="7725" y="4255"/>
                      <a:pt x="7730" y="4279"/>
                      <a:pt x="7742" y="4279"/>
                    </a:cubicBezTo>
                    <a:cubicBezTo>
                      <a:pt x="7743" y="4279"/>
                      <a:pt x="7745" y="4278"/>
                      <a:pt x="7746" y="4277"/>
                    </a:cubicBezTo>
                    <a:cubicBezTo>
                      <a:pt x="7749" y="4277"/>
                      <a:pt x="7751" y="4276"/>
                      <a:pt x="7754" y="4276"/>
                    </a:cubicBezTo>
                    <a:cubicBezTo>
                      <a:pt x="7778" y="4276"/>
                      <a:pt x="7823" y="4302"/>
                      <a:pt x="7862" y="4328"/>
                    </a:cubicBezTo>
                    <a:cubicBezTo>
                      <a:pt x="7869" y="4285"/>
                      <a:pt x="7876" y="4241"/>
                      <a:pt x="7883" y="4198"/>
                    </a:cubicBezTo>
                    <a:close/>
                    <a:moveTo>
                      <a:pt x="7454" y="4111"/>
                    </a:moveTo>
                    <a:cubicBezTo>
                      <a:pt x="7417" y="4111"/>
                      <a:pt x="7343" y="4214"/>
                      <a:pt x="7357" y="4270"/>
                    </a:cubicBezTo>
                    <a:cubicBezTo>
                      <a:pt x="7366" y="4311"/>
                      <a:pt x="7378" y="4323"/>
                      <a:pt x="7387" y="4323"/>
                    </a:cubicBezTo>
                    <a:cubicBezTo>
                      <a:pt x="7393" y="4323"/>
                      <a:pt x="7397" y="4319"/>
                      <a:pt x="7400" y="4314"/>
                    </a:cubicBezTo>
                    <a:cubicBezTo>
                      <a:pt x="7401" y="4312"/>
                      <a:pt x="7403" y="4312"/>
                      <a:pt x="7406" y="4312"/>
                    </a:cubicBezTo>
                    <a:cubicBezTo>
                      <a:pt x="7421" y="4312"/>
                      <a:pt x="7460" y="4328"/>
                      <a:pt x="7472" y="4328"/>
                    </a:cubicBezTo>
                    <a:cubicBezTo>
                      <a:pt x="7475" y="4329"/>
                      <a:pt x="7477" y="4330"/>
                      <a:pt x="7479" y="4330"/>
                    </a:cubicBezTo>
                    <a:cubicBezTo>
                      <a:pt x="7486" y="4330"/>
                      <a:pt x="7484" y="4317"/>
                      <a:pt x="7472" y="4299"/>
                    </a:cubicBezTo>
                    <a:cubicBezTo>
                      <a:pt x="7458" y="4263"/>
                      <a:pt x="7465" y="4227"/>
                      <a:pt x="7487" y="4198"/>
                    </a:cubicBezTo>
                    <a:cubicBezTo>
                      <a:pt x="7501" y="4198"/>
                      <a:pt x="7487" y="4119"/>
                      <a:pt x="7458" y="4112"/>
                    </a:cubicBezTo>
                    <a:cubicBezTo>
                      <a:pt x="7457" y="4111"/>
                      <a:pt x="7455" y="4111"/>
                      <a:pt x="7454" y="4111"/>
                    </a:cubicBezTo>
                    <a:close/>
                    <a:moveTo>
                      <a:pt x="7262" y="3924"/>
                    </a:moveTo>
                    <a:cubicBezTo>
                      <a:pt x="7238" y="3924"/>
                      <a:pt x="7161" y="4091"/>
                      <a:pt x="7104" y="4119"/>
                    </a:cubicBezTo>
                    <a:cubicBezTo>
                      <a:pt x="7054" y="4155"/>
                      <a:pt x="7025" y="4220"/>
                      <a:pt x="7039" y="4285"/>
                    </a:cubicBezTo>
                    <a:cubicBezTo>
                      <a:pt x="7054" y="4306"/>
                      <a:pt x="7176" y="4321"/>
                      <a:pt x="7198" y="4335"/>
                    </a:cubicBezTo>
                    <a:cubicBezTo>
                      <a:pt x="7205" y="4342"/>
                      <a:pt x="7212" y="4345"/>
                      <a:pt x="7218" y="4345"/>
                    </a:cubicBezTo>
                    <a:cubicBezTo>
                      <a:pt x="7233" y="4345"/>
                      <a:pt x="7246" y="4333"/>
                      <a:pt x="7256" y="4328"/>
                    </a:cubicBezTo>
                    <a:cubicBezTo>
                      <a:pt x="7263" y="4328"/>
                      <a:pt x="7263" y="4321"/>
                      <a:pt x="7256" y="4314"/>
                    </a:cubicBezTo>
                    <a:cubicBezTo>
                      <a:pt x="7256" y="4314"/>
                      <a:pt x="7299" y="4263"/>
                      <a:pt x="7306" y="4234"/>
                    </a:cubicBezTo>
                    <a:cubicBezTo>
                      <a:pt x="7314" y="4198"/>
                      <a:pt x="7321" y="4155"/>
                      <a:pt x="7321" y="4126"/>
                    </a:cubicBezTo>
                    <a:cubicBezTo>
                      <a:pt x="7321" y="4097"/>
                      <a:pt x="7335" y="4018"/>
                      <a:pt x="7335" y="3996"/>
                    </a:cubicBezTo>
                    <a:cubicBezTo>
                      <a:pt x="7342" y="3982"/>
                      <a:pt x="7292" y="3931"/>
                      <a:pt x="7263" y="3924"/>
                    </a:cubicBezTo>
                    <a:cubicBezTo>
                      <a:pt x="7263" y="3924"/>
                      <a:pt x="7262" y="3924"/>
                      <a:pt x="7262" y="3924"/>
                    </a:cubicBezTo>
                    <a:close/>
                    <a:moveTo>
                      <a:pt x="6627" y="3964"/>
                    </a:moveTo>
                    <a:cubicBezTo>
                      <a:pt x="6623" y="3964"/>
                      <a:pt x="6608" y="3990"/>
                      <a:pt x="6596" y="3990"/>
                    </a:cubicBezTo>
                    <a:cubicBezTo>
                      <a:pt x="6595" y="3990"/>
                      <a:pt x="6593" y="3990"/>
                      <a:pt x="6592" y="3989"/>
                    </a:cubicBezTo>
                    <a:lnTo>
                      <a:pt x="6592" y="3989"/>
                    </a:lnTo>
                    <a:lnTo>
                      <a:pt x="6650" y="4032"/>
                    </a:lnTo>
                    <a:cubicBezTo>
                      <a:pt x="6708" y="4068"/>
                      <a:pt x="6809" y="4328"/>
                      <a:pt x="6830" y="4342"/>
                    </a:cubicBezTo>
                    <a:cubicBezTo>
                      <a:pt x="6833" y="4345"/>
                      <a:pt x="6835" y="4346"/>
                      <a:pt x="6838" y="4346"/>
                    </a:cubicBezTo>
                    <a:cubicBezTo>
                      <a:pt x="6859" y="4346"/>
                      <a:pt x="6886" y="4274"/>
                      <a:pt x="6874" y="4241"/>
                    </a:cubicBezTo>
                    <a:lnTo>
                      <a:pt x="6874" y="4241"/>
                    </a:lnTo>
                    <a:lnTo>
                      <a:pt x="6874" y="4256"/>
                    </a:lnTo>
                    <a:cubicBezTo>
                      <a:pt x="6845" y="4198"/>
                      <a:pt x="6801" y="4148"/>
                      <a:pt x="6751" y="4112"/>
                    </a:cubicBezTo>
                    <a:lnTo>
                      <a:pt x="6737" y="4083"/>
                    </a:lnTo>
                    <a:lnTo>
                      <a:pt x="6715" y="4047"/>
                    </a:lnTo>
                    <a:cubicBezTo>
                      <a:pt x="6693" y="4003"/>
                      <a:pt x="6636" y="3975"/>
                      <a:pt x="6628" y="3967"/>
                    </a:cubicBezTo>
                    <a:cubicBezTo>
                      <a:pt x="6628" y="3965"/>
                      <a:pt x="6628" y="3964"/>
                      <a:pt x="6627" y="3964"/>
                    </a:cubicBezTo>
                    <a:close/>
                    <a:moveTo>
                      <a:pt x="6966" y="4409"/>
                    </a:moveTo>
                    <a:cubicBezTo>
                      <a:pt x="6938" y="4409"/>
                      <a:pt x="6911" y="4422"/>
                      <a:pt x="6895" y="4443"/>
                    </a:cubicBezTo>
                    <a:cubicBezTo>
                      <a:pt x="6895" y="4458"/>
                      <a:pt x="7068" y="4487"/>
                      <a:pt x="7126" y="4508"/>
                    </a:cubicBezTo>
                    <a:cubicBezTo>
                      <a:pt x="7162" y="4517"/>
                      <a:pt x="7189" y="4523"/>
                      <a:pt x="7203" y="4523"/>
                    </a:cubicBezTo>
                    <a:cubicBezTo>
                      <a:pt x="7212" y="4523"/>
                      <a:pt x="7215" y="4521"/>
                      <a:pt x="7213" y="4515"/>
                    </a:cubicBezTo>
                    <a:cubicBezTo>
                      <a:pt x="7198" y="4508"/>
                      <a:pt x="7039" y="4429"/>
                      <a:pt x="6996" y="4414"/>
                    </a:cubicBezTo>
                    <a:cubicBezTo>
                      <a:pt x="6987" y="4411"/>
                      <a:pt x="6976" y="4409"/>
                      <a:pt x="6966" y="4409"/>
                    </a:cubicBezTo>
                    <a:close/>
                    <a:moveTo>
                      <a:pt x="5022" y="4679"/>
                    </a:moveTo>
                    <a:cubicBezTo>
                      <a:pt x="5012" y="4679"/>
                      <a:pt x="4989" y="4710"/>
                      <a:pt x="4984" y="4732"/>
                    </a:cubicBezTo>
                    <a:cubicBezTo>
                      <a:pt x="4977" y="4761"/>
                      <a:pt x="4890" y="4818"/>
                      <a:pt x="4876" y="4840"/>
                    </a:cubicBezTo>
                    <a:cubicBezTo>
                      <a:pt x="4854" y="4883"/>
                      <a:pt x="4847" y="4919"/>
                      <a:pt x="4847" y="4963"/>
                    </a:cubicBezTo>
                    <a:cubicBezTo>
                      <a:pt x="4847" y="4999"/>
                      <a:pt x="4840" y="5028"/>
                      <a:pt x="4832" y="5056"/>
                    </a:cubicBezTo>
                    <a:cubicBezTo>
                      <a:pt x="4832" y="5107"/>
                      <a:pt x="4840" y="5157"/>
                      <a:pt x="4854" y="5208"/>
                    </a:cubicBezTo>
                    <a:cubicBezTo>
                      <a:pt x="4854" y="5237"/>
                      <a:pt x="4919" y="5258"/>
                      <a:pt x="4933" y="5258"/>
                    </a:cubicBezTo>
                    <a:cubicBezTo>
                      <a:pt x="4970" y="5222"/>
                      <a:pt x="4998" y="5179"/>
                      <a:pt x="5013" y="5129"/>
                    </a:cubicBezTo>
                    <a:cubicBezTo>
                      <a:pt x="5020" y="5100"/>
                      <a:pt x="5020" y="5064"/>
                      <a:pt x="5027" y="5035"/>
                    </a:cubicBezTo>
                    <a:cubicBezTo>
                      <a:pt x="5027" y="5013"/>
                      <a:pt x="5027" y="4999"/>
                      <a:pt x="5042" y="4984"/>
                    </a:cubicBezTo>
                    <a:cubicBezTo>
                      <a:pt x="5056" y="4963"/>
                      <a:pt x="5063" y="4941"/>
                      <a:pt x="5063" y="4912"/>
                    </a:cubicBezTo>
                    <a:cubicBezTo>
                      <a:pt x="5056" y="4840"/>
                      <a:pt x="5042" y="4761"/>
                      <a:pt x="5027" y="4689"/>
                    </a:cubicBezTo>
                    <a:cubicBezTo>
                      <a:pt x="5027" y="4682"/>
                      <a:pt x="5025" y="4679"/>
                      <a:pt x="5022" y="4679"/>
                    </a:cubicBezTo>
                    <a:close/>
                    <a:moveTo>
                      <a:pt x="6304" y="475"/>
                    </a:moveTo>
                    <a:cubicBezTo>
                      <a:pt x="6286" y="475"/>
                      <a:pt x="6252" y="494"/>
                      <a:pt x="6246" y="513"/>
                    </a:cubicBezTo>
                    <a:cubicBezTo>
                      <a:pt x="6246" y="541"/>
                      <a:pt x="6167" y="556"/>
                      <a:pt x="6160" y="570"/>
                    </a:cubicBezTo>
                    <a:cubicBezTo>
                      <a:pt x="6152" y="582"/>
                      <a:pt x="6141" y="588"/>
                      <a:pt x="6130" y="588"/>
                    </a:cubicBezTo>
                    <a:cubicBezTo>
                      <a:pt x="6121" y="588"/>
                      <a:pt x="6112" y="584"/>
                      <a:pt x="6102" y="577"/>
                    </a:cubicBezTo>
                    <a:cubicBezTo>
                      <a:pt x="6101" y="577"/>
                      <a:pt x="6100" y="577"/>
                      <a:pt x="6098" y="577"/>
                    </a:cubicBezTo>
                    <a:cubicBezTo>
                      <a:pt x="6082" y="577"/>
                      <a:pt x="6019" y="607"/>
                      <a:pt x="5986" y="614"/>
                    </a:cubicBezTo>
                    <a:cubicBezTo>
                      <a:pt x="5943" y="621"/>
                      <a:pt x="5907" y="635"/>
                      <a:pt x="5871" y="650"/>
                    </a:cubicBezTo>
                    <a:cubicBezTo>
                      <a:pt x="5842" y="671"/>
                      <a:pt x="5821" y="686"/>
                      <a:pt x="5806" y="715"/>
                    </a:cubicBezTo>
                    <a:cubicBezTo>
                      <a:pt x="5792" y="736"/>
                      <a:pt x="5763" y="751"/>
                      <a:pt x="5741" y="758"/>
                    </a:cubicBezTo>
                    <a:cubicBezTo>
                      <a:pt x="5727" y="765"/>
                      <a:pt x="5727" y="830"/>
                      <a:pt x="5748" y="844"/>
                    </a:cubicBezTo>
                    <a:cubicBezTo>
                      <a:pt x="5752" y="846"/>
                      <a:pt x="5754" y="846"/>
                      <a:pt x="5753" y="846"/>
                    </a:cubicBezTo>
                    <a:cubicBezTo>
                      <a:pt x="5750" y="846"/>
                      <a:pt x="5708" y="834"/>
                      <a:pt x="5691" y="823"/>
                    </a:cubicBezTo>
                    <a:cubicBezTo>
                      <a:pt x="5687" y="821"/>
                      <a:pt x="5683" y="820"/>
                      <a:pt x="5679" y="820"/>
                    </a:cubicBezTo>
                    <a:cubicBezTo>
                      <a:pt x="5656" y="820"/>
                      <a:pt x="5639" y="854"/>
                      <a:pt x="5633" y="866"/>
                    </a:cubicBezTo>
                    <a:cubicBezTo>
                      <a:pt x="5631" y="869"/>
                      <a:pt x="5629" y="871"/>
                      <a:pt x="5626" y="871"/>
                    </a:cubicBezTo>
                    <a:cubicBezTo>
                      <a:pt x="5615" y="871"/>
                      <a:pt x="5599" y="854"/>
                      <a:pt x="5604" y="837"/>
                    </a:cubicBezTo>
                    <a:cubicBezTo>
                      <a:pt x="5604" y="822"/>
                      <a:pt x="5570" y="810"/>
                      <a:pt x="5549" y="810"/>
                    </a:cubicBezTo>
                    <a:cubicBezTo>
                      <a:pt x="5541" y="810"/>
                      <a:pt x="5534" y="811"/>
                      <a:pt x="5532" y="815"/>
                    </a:cubicBezTo>
                    <a:cubicBezTo>
                      <a:pt x="5530" y="819"/>
                      <a:pt x="5527" y="820"/>
                      <a:pt x="5522" y="820"/>
                    </a:cubicBezTo>
                    <a:cubicBezTo>
                      <a:pt x="5506" y="820"/>
                      <a:pt x="5478" y="807"/>
                      <a:pt x="5467" y="801"/>
                    </a:cubicBezTo>
                    <a:cubicBezTo>
                      <a:pt x="5467" y="801"/>
                      <a:pt x="5466" y="801"/>
                      <a:pt x="5465" y="801"/>
                    </a:cubicBezTo>
                    <a:cubicBezTo>
                      <a:pt x="5446" y="801"/>
                      <a:pt x="5372" y="874"/>
                      <a:pt x="5345" y="895"/>
                    </a:cubicBezTo>
                    <a:cubicBezTo>
                      <a:pt x="5296" y="925"/>
                      <a:pt x="5243" y="940"/>
                      <a:pt x="5194" y="940"/>
                    </a:cubicBezTo>
                    <a:cubicBezTo>
                      <a:pt x="5184" y="940"/>
                      <a:pt x="5174" y="939"/>
                      <a:pt x="5164" y="938"/>
                    </a:cubicBezTo>
                    <a:cubicBezTo>
                      <a:pt x="5162" y="937"/>
                      <a:pt x="5159" y="936"/>
                      <a:pt x="5157" y="936"/>
                    </a:cubicBezTo>
                    <a:cubicBezTo>
                      <a:pt x="5132" y="936"/>
                      <a:pt x="5116" y="996"/>
                      <a:pt x="5135" y="1003"/>
                    </a:cubicBezTo>
                    <a:lnTo>
                      <a:pt x="5042" y="1003"/>
                    </a:lnTo>
                    <a:cubicBezTo>
                      <a:pt x="4977" y="1017"/>
                      <a:pt x="4912" y="1039"/>
                      <a:pt x="4854" y="1075"/>
                    </a:cubicBezTo>
                    <a:cubicBezTo>
                      <a:pt x="4847" y="1080"/>
                      <a:pt x="4839" y="1082"/>
                      <a:pt x="4831" y="1082"/>
                    </a:cubicBezTo>
                    <a:cubicBezTo>
                      <a:pt x="4816" y="1082"/>
                      <a:pt x="4804" y="1073"/>
                      <a:pt x="4804" y="1054"/>
                    </a:cubicBezTo>
                    <a:cubicBezTo>
                      <a:pt x="4804" y="1039"/>
                      <a:pt x="4753" y="1025"/>
                      <a:pt x="4739" y="1017"/>
                    </a:cubicBezTo>
                    <a:cubicBezTo>
                      <a:pt x="4738" y="1017"/>
                      <a:pt x="4738" y="1017"/>
                      <a:pt x="4738" y="1017"/>
                    </a:cubicBezTo>
                    <a:cubicBezTo>
                      <a:pt x="4729" y="1017"/>
                      <a:pt x="4702" y="1105"/>
                      <a:pt x="4681" y="1126"/>
                    </a:cubicBezTo>
                    <a:cubicBezTo>
                      <a:pt x="4679" y="1127"/>
                      <a:pt x="4677" y="1127"/>
                      <a:pt x="4674" y="1127"/>
                    </a:cubicBezTo>
                    <a:cubicBezTo>
                      <a:pt x="4648" y="1127"/>
                      <a:pt x="4619" y="1052"/>
                      <a:pt x="4573" y="1032"/>
                    </a:cubicBezTo>
                    <a:cubicBezTo>
                      <a:pt x="4515" y="1017"/>
                      <a:pt x="4429" y="967"/>
                      <a:pt x="4400" y="960"/>
                    </a:cubicBezTo>
                    <a:cubicBezTo>
                      <a:pt x="4364" y="938"/>
                      <a:pt x="4335" y="916"/>
                      <a:pt x="4313" y="888"/>
                    </a:cubicBezTo>
                    <a:cubicBezTo>
                      <a:pt x="4277" y="866"/>
                      <a:pt x="4241" y="859"/>
                      <a:pt x="4205" y="859"/>
                    </a:cubicBezTo>
                    <a:cubicBezTo>
                      <a:pt x="4162" y="873"/>
                      <a:pt x="4118" y="888"/>
                      <a:pt x="4082" y="916"/>
                    </a:cubicBezTo>
                    <a:cubicBezTo>
                      <a:pt x="4068" y="931"/>
                      <a:pt x="4032" y="931"/>
                      <a:pt x="4025" y="938"/>
                    </a:cubicBezTo>
                    <a:cubicBezTo>
                      <a:pt x="4017" y="945"/>
                      <a:pt x="3931" y="1025"/>
                      <a:pt x="3902" y="1054"/>
                    </a:cubicBezTo>
                    <a:cubicBezTo>
                      <a:pt x="3859" y="1104"/>
                      <a:pt x="3823" y="1154"/>
                      <a:pt x="3794" y="1212"/>
                    </a:cubicBezTo>
                    <a:cubicBezTo>
                      <a:pt x="3779" y="1234"/>
                      <a:pt x="3758" y="1241"/>
                      <a:pt x="3736" y="1248"/>
                    </a:cubicBezTo>
                    <a:cubicBezTo>
                      <a:pt x="3722" y="1248"/>
                      <a:pt x="3715" y="1277"/>
                      <a:pt x="3715" y="1284"/>
                    </a:cubicBezTo>
                    <a:cubicBezTo>
                      <a:pt x="3715" y="1299"/>
                      <a:pt x="3621" y="1349"/>
                      <a:pt x="3606" y="1392"/>
                    </a:cubicBezTo>
                    <a:cubicBezTo>
                      <a:pt x="3606" y="1450"/>
                      <a:pt x="3606" y="1515"/>
                      <a:pt x="3621" y="1573"/>
                    </a:cubicBezTo>
                    <a:cubicBezTo>
                      <a:pt x="3621" y="1609"/>
                      <a:pt x="3657" y="1681"/>
                      <a:pt x="3678" y="1681"/>
                    </a:cubicBezTo>
                    <a:cubicBezTo>
                      <a:pt x="3707" y="1681"/>
                      <a:pt x="3693" y="1739"/>
                      <a:pt x="3686" y="1753"/>
                    </a:cubicBezTo>
                    <a:cubicBezTo>
                      <a:pt x="3678" y="1775"/>
                      <a:pt x="3707" y="1789"/>
                      <a:pt x="3700" y="1804"/>
                    </a:cubicBezTo>
                    <a:cubicBezTo>
                      <a:pt x="3700" y="1818"/>
                      <a:pt x="3635" y="1840"/>
                      <a:pt x="3614" y="1847"/>
                    </a:cubicBezTo>
                    <a:cubicBezTo>
                      <a:pt x="3585" y="1861"/>
                      <a:pt x="3563" y="1890"/>
                      <a:pt x="3556" y="1919"/>
                    </a:cubicBezTo>
                    <a:cubicBezTo>
                      <a:pt x="3556" y="1933"/>
                      <a:pt x="3484" y="1941"/>
                      <a:pt x="3462" y="1962"/>
                    </a:cubicBezTo>
                    <a:cubicBezTo>
                      <a:pt x="3469" y="1948"/>
                      <a:pt x="3477" y="1926"/>
                      <a:pt x="3484" y="1919"/>
                    </a:cubicBezTo>
                    <a:cubicBezTo>
                      <a:pt x="3491" y="1890"/>
                      <a:pt x="3484" y="1869"/>
                      <a:pt x="3469" y="1847"/>
                    </a:cubicBezTo>
                    <a:cubicBezTo>
                      <a:pt x="3455" y="1840"/>
                      <a:pt x="3455" y="1724"/>
                      <a:pt x="3440" y="1695"/>
                    </a:cubicBezTo>
                    <a:cubicBezTo>
                      <a:pt x="3419" y="1667"/>
                      <a:pt x="3397" y="1645"/>
                      <a:pt x="3368" y="1623"/>
                    </a:cubicBezTo>
                    <a:cubicBezTo>
                      <a:pt x="3361" y="1616"/>
                      <a:pt x="3376" y="1580"/>
                      <a:pt x="3383" y="1573"/>
                    </a:cubicBezTo>
                    <a:cubicBezTo>
                      <a:pt x="3388" y="1562"/>
                      <a:pt x="3355" y="1556"/>
                      <a:pt x="3331" y="1556"/>
                    </a:cubicBezTo>
                    <a:cubicBezTo>
                      <a:pt x="3322" y="1556"/>
                      <a:pt x="3315" y="1556"/>
                      <a:pt x="3311" y="1558"/>
                    </a:cubicBezTo>
                    <a:cubicBezTo>
                      <a:pt x="3296" y="1566"/>
                      <a:pt x="3289" y="1681"/>
                      <a:pt x="3282" y="1717"/>
                    </a:cubicBezTo>
                    <a:cubicBezTo>
                      <a:pt x="3282" y="1746"/>
                      <a:pt x="3296" y="1775"/>
                      <a:pt x="3318" y="1796"/>
                    </a:cubicBezTo>
                    <a:cubicBezTo>
                      <a:pt x="3332" y="1796"/>
                      <a:pt x="3325" y="1854"/>
                      <a:pt x="3303" y="1854"/>
                    </a:cubicBezTo>
                    <a:cubicBezTo>
                      <a:pt x="3282" y="1861"/>
                      <a:pt x="3267" y="1941"/>
                      <a:pt x="3275" y="1962"/>
                    </a:cubicBezTo>
                    <a:cubicBezTo>
                      <a:pt x="3289" y="1977"/>
                      <a:pt x="3260" y="2020"/>
                      <a:pt x="3246" y="2027"/>
                    </a:cubicBezTo>
                    <a:cubicBezTo>
                      <a:pt x="3243" y="2030"/>
                      <a:pt x="3252" y="2030"/>
                      <a:pt x="3266" y="2030"/>
                    </a:cubicBezTo>
                    <a:cubicBezTo>
                      <a:pt x="3295" y="2030"/>
                      <a:pt x="3344" y="2027"/>
                      <a:pt x="3368" y="2027"/>
                    </a:cubicBezTo>
                    <a:cubicBezTo>
                      <a:pt x="3412" y="2027"/>
                      <a:pt x="3448" y="2042"/>
                      <a:pt x="3440" y="2049"/>
                    </a:cubicBezTo>
                    <a:cubicBezTo>
                      <a:pt x="3440" y="2049"/>
                      <a:pt x="3361" y="2063"/>
                      <a:pt x="3347" y="2078"/>
                    </a:cubicBezTo>
                    <a:cubicBezTo>
                      <a:pt x="3332" y="2099"/>
                      <a:pt x="3282" y="2135"/>
                      <a:pt x="3275" y="2150"/>
                    </a:cubicBezTo>
                    <a:cubicBezTo>
                      <a:pt x="3260" y="2164"/>
                      <a:pt x="3289" y="2193"/>
                      <a:pt x="3311" y="2193"/>
                    </a:cubicBezTo>
                    <a:cubicBezTo>
                      <a:pt x="3312" y="2193"/>
                      <a:pt x="3313" y="2193"/>
                      <a:pt x="3314" y="2193"/>
                    </a:cubicBezTo>
                    <a:cubicBezTo>
                      <a:pt x="3335" y="2193"/>
                      <a:pt x="3362" y="2266"/>
                      <a:pt x="3376" y="2280"/>
                    </a:cubicBezTo>
                    <a:cubicBezTo>
                      <a:pt x="3397" y="2294"/>
                      <a:pt x="3383" y="2337"/>
                      <a:pt x="3376" y="2345"/>
                    </a:cubicBezTo>
                    <a:cubicBezTo>
                      <a:pt x="3374" y="2348"/>
                      <a:pt x="3365" y="2350"/>
                      <a:pt x="3353" y="2350"/>
                    </a:cubicBezTo>
                    <a:cubicBezTo>
                      <a:pt x="3326" y="2350"/>
                      <a:pt x="3281" y="2343"/>
                      <a:pt x="3247" y="2343"/>
                    </a:cubicBezTo>
                    <a:cubicBezTo>
                      <a:pt x="3238" y="2343"/>
                      <a:pt x="3231" y="2343"/>
                      <a:pt x="3224" y="2345"/>
                    </a:cubicBezTo>
                    <a:cubicBezTo>
                      <a:pt x="3188" y="2352"/>
                      <a:pt x="3138" y="2438"/>
                      <a:pt x="3138" y="2467"/>
                    </a:cubicBezTo>
                    <a:cubicBezTo>
                      <a:pt x="3138" y="2518"/>
                      <a:pt x="3138" y="2568"/>
                      <a:pt x="3145" y="2619"/>
                    </a:cubicBezTo>
                    <a:cubicBezTo>
                      <a:pt x="3152" y="2640"/>
                      <a:pt x="3239" y="2655"/>
                      <a:pt x="3253" y="2669"/>
                    </a:cubicBezTo>
                    <a:cubicBezTo>
                      <a:pt x="3258" y="2674"/>
                      <a:pt x="3272" y="2676"/>
                      <a:pt x="3289" y="2676"/>
                    </a:cubicBezTo>
                    <a:cubicBezTo>
                      <a:pt x="3307" y="2676"/>
                      <a:pt x="3328" y="2674"/>
                      <a:pt x="3343" y="2674"/>
                    </a:cubicBezTo>
                    <a:cubicBezTo>
                      <a:pt x="3351" y="2674"/>
                      <a:pt x="3358" y="2675"/>
                      <a:pt x="3361" y="2676"/>
                    </a:cubicBezTo>
                    <a:cubicBezTo>
                      <a:pt x="3362" y="2677"/>
                      <a:pt x="3362" y="2677"/>
                      <a:pt x="3363" y="2677"/>
                    </a:cubicBezTo>
                    <a:cubicBezTo>
                      <a:pt x="3380" y="2677"/>
                      <a:pt x="3434" y="2596"/>
                      <a:pt x="3440" y="2561"/>
                    </a:cubicBezTo>
                    <a:cubicBezTo>
                      <a:pt x="3455" y="2518"/>
                      <a:pt x="3534" y="2446"/>
                      <a:pt x="3556" y="2417"/>
                    </a:cubicBezTo>
                    <a:cubicBezTo>
                      <a:pt x="3570" y="2388"/>
                      <a:pt x="3664" y="2388"/>
                      <a:pt x="3686" y="2373"/>
                    </a:cubicBezTo>
                    <a:cubicBezTo>
                      <a:pt x="3687" y="2372"/>
                      <a:pt x="3689" y="2372"/>
                      <a:pt x="3690" y="2372"/>
                    </a:cubicBezTo>
                    <a:cubicBezTo>
                      <a:pt x="3705" y="2372"/>
                      <a:pt x="3694" y="2449"/>
                      <a:pt x="3707" y="2489"/>
                    </a:cubicBezTo>
                    <a:cubicBezTo>
                      <a:pt x="3711" y="2510"/>
                      <a:pt x="3734" y="2521"/>
                      <a:pt x="3755" y="2521"/>
                    </a:cubicBezTo>
                    <a:cubicBezTo>
                      <a:pt x="3776" y="2521"/>
                      <a:pt x="3794" y="2510"/>
                      <a:pt x="3787" y="2489"/>
                    </a:cubicBezTo>
                    <a:cubicBezTo>
                      <a:pt x="3781" y="2456"/>
                      <a:pt x="3792" y="2440"/>
                      <a:pt x="3798" y="2440"/>
                    </a:cubicBezTo>
                    <a:cubicBezTo>
                      <a:pt x="3800" y="2440"/>
                      <a:pt x="3801" y="2442"/>
                      <a:pt x="3801" y="2446"/>
                    </a:cubicBezTo>
                    <a:cubicBezTo>
                      <a:pt x="3808" y="2460"/>
                      <a:pt x="3895" y="2496"/>
                      <a:pt x="3902" y="2518"/>
                    </a:cubicBezTo>
                    <a:cubicBezTo>
                      <a:pt x="3916" y="2539"/>
                      <a:pt x="3916" y="2590"/>
                      <a:pt x="3895" y="2590"/>
                    </a:cubicBezTo>
                    <a:cubicBezTo>
                      <a:pt x="3880" y="2590"/>
                      <a:pt x="3880" y="2647"/>
                      <a:pt x="3895" y="2655"/>
                    </a:cubicBezTo>
                    <a:cubicBezTo>
                      <a:pt x="3896" y="2655"/>
                      <a:pt x="3897" y="2655"/>
                      <a:pt x="3898" y="2655"/>
                    </a:cubicBezTo>
                    <a:cubicBezTo>
                      <a:pt x="3919" y="2655"/>
                      <a:pt x="3946" y="2589"/>
                      <a:pt x="3967" y="2583"/>
                    </a:cubicBezTo>
                    <a:cubicBezTo>
                      <a:pt x="3989" y="2568"/>
                      <a:pt x="4003" y="2525"/>
                      <a:pt x="3996" y="2525"/>
                    </a:cubicBezTo>
                    <a:cubicBezTo>
                      <a:pt x="3984" y="2519"/>
                      <a:pt x="4002" y="2493"/>
                      <a:pt x="4017" y="2493"/>
                    </a:cubicBezTo>
                    <a:cubicBezTo>
                      <a:pt x="4020" y="2493"/>
                      <a:pt x="4022" y="2494"/>
                      <a:pt x="4025" y="2496"/>
                    </a:cubicBezTo>
                    <a:cubicBezTo>
                      <a:pt x="4003" y="2446"/>
                      <a:pt x="3974" y="2409"/>
                      <a:pt x="3945" y="2373"/>
                    </a:cubicBezTo>
                    <a:cubicBezTo>
                      <a:pt x="3932" y="2360"/>
                      <a:pt x="3927" y="2354"/>
                      <a:pt x="3928" y="2354"/>
                    </a:cubicBezTo>
                    <a:lnTo>
                      <a:pt x="3928" y="2354"/>
                    </a:lnTo>
                    <a:cubicBezTo>
                      <a:pt x="3931" y="2354"/>
                      <a:pt x="3955" y="2373"/>
                      <a:pt x="3996" y="2409"/>
                    </a:cubicBezTo>
                    <a:lnTo>
                      <a:pt x="4046" y="2474"/>
                    </a:lnTo>
                    <a:cubicBezTo>
                      <a:pt x="4054" y="2482"/>
                      <a:pt x="4068" y="2518"/>
                      <a:pt x="4075" y="2532"/>
                    </a:cubicBezTo>
                    <a:lnTo>
                      <a:pt x="4082" y="2546"/>
                    </a:lnTo>
                    <a:cubicBezTo>
                      <a:pt x="4097" y="2583"/>
                      <a:pt x="4097" y="2619"/>
                      <a:pt x="4097" y="2647"/>
                    </a:cubicBezTo>
                    <a:cubicBezTo>
                      <a:pt x="4111" y="2676"/>
                      <a:pt x="4133" y="2691"/>
                      <a:pt x="4155" y="2698"/>
                    </a:cubicBezTo>
                    <a:cubicBezTo>
                      <a:pt x="4183" y="2698"/>
                      <a:pt x="4198" y="2705"/>
                      <a:pt x="4191" y="2712"/>
                    </a:cubicBezTo>
                    <a:cubicBezTo>
                      <a:pt x="4191" y="2712"/>
                      <a:pt x="4205" y="2756"/>
                      <a:pt x="4227" y="2756"/>
                    </a:cubicBezTo>
                    <a:cubicBezTo>
                      <a:pt x="4248" y="2756"/>
                      <a:pt x="4255" y="2698"/>
                      <a:pt x="4234" y="2698"/>
                    </a:cubicBezTo>
                    <a:cubicBezTo>
                      <a:pt x="4212" y="2698"/>
                      <a:pt x="4219" y="2611"/>
                      <a:pt x="4212" y="2583"/>
                    </a:cubicBezTo>
                    <a:cubicBezTo>
                      <a:pt x="4212" y="2546"/>
                      <a:pt x="4234" y="2518"/>
                      <a:pt x="4241" y="2518"/>
                    </a:cubicBezTo>
                    <a:cubicBezTo>
                      <a:pt x="4248" y="2518"/>
                      <a:pt x="4241" y="2590"/>
                      <a:pt x="4241" y="2604"/>
                    </a:cubicBezTo>
                    <a:cubicBezTo>
                      <a:pt x="4241" y="2633"/>
                      <a:pt x="4248" y="2655"/>
                      <a:pt x="4255" y="2676"/>
                    </a:cubicBezTo>
                    <a:lnTo>
                      <a:pt x="4284" y="2698"/>
                    </a:lnTo>
                    <a:lnTo>
                      <a:pt x="4328" y="2734"/>
                    </a:lnTo>
                    <a:cubicBezTo>
                      <a:pt x="4353" y="2726"/>
                      <a:pt x="4381" y="2723"/>
                      <a:pt x="4408" y="2723"/>
                    </a:cubicBezTo>
                    <a:cubicBezTo>
                      <a:pt x="4457" y="2723"/>
                      <a:pt x="4498" y="2734"/>
                      <a:pt x="4493" y="2748"/>
                    </a:cubicBezTo>
                    <a:cubicBezTo>
                      <a:pt x="4493" y="2755"/>
                      <a:pt x="4505" y="2758"/>
                      <a:pt x="4518" y="2758"/>
                    </a:cubicBezTo>
                    <a:cubicBezTo>
                      <a:pt x="4534" y="2758"/>
                      <a:pt x="4551" y="2753"/>
                      <a:pt x="4551" y="2741"/>
                    </a:cubicBezTo>
                    <a:cubicBezTo>
                      <a:pt x="4553" y="2732"/>
                      <a:pt x="4555" y="2729"/>
                      <a:pt x="4556" y="2729"/>
                    </a:cubicBezTo>
                    <a:cubicBezTo>
                      <a:pt x="4558" y="2729"/>
                      <a:pt x="4558" y="2746"/>
                      <a:pt x="4558" y="2756"/>
                    </a:cubicBezTo>
                    <a:cubicBezTo>
                      <a:pt x="4558" y="2777"/>
                      <a:pt x="4508" y="2835"/>
                      <a:pt x="4501" y="2864"/>
                    </a:cubicBezTo>
                    <a:cubicBezTo>
                      <a:pt x="4498" y="2878"/>
                      <a:pt x="4469" y="2884"/>
                      <a:pt x="4431" y="2884"/>
                    </a:cubicBezTo>
                    <a:cubicBezTo>
                      <a:pt x="4375" y="2884"/>
                      <a:pt x="4298" y="2872"/>
                      <a:pt x="4255" y="2864"/>
                    </a:cubicBezTo>
                    <a:cubicBezTo>
                      <a:pt x="4248" y="2863"/>
                      <a:pt x="4240" y="2863"/>
                      <a:pt x="4231" y="2863"/>
                    </a:cubicBezTo>
                    <a:cubicBezTo>
                      <a:pt x="4161" y="2863"/>
                      <a:pt x="4075" y="2888"/>
                      <a:pt x="4075" y="2907"/>
                    </a:cubicBezTo>
                    <a:cubicBezTo>
                      <a:pt x="4075" y="2910"/>
                      <a:pt x="4073" y="2911"/>
                      <a:pt x="4070" y="2911"/>
                    </a:cubicBezTo>
                    <a:cubicBezTo>
                      <a:pt x="4047" y="2911"/>
                      <a:pt x="3953" y="2854"/>
                      <a:pt x="3909" y="2835"/>
                    </a:cubicBezTo>
                    <a:cubicBezTo>
                      <a:pt x="3859" y="2813"/>
                      <a:pt x="3816" y="2734"/>
                      <a:pt x="3801" y="2727"/>
                    </a:cubicBezTo>
                    <a:cubicBezTo>
                      <a:pt x="3794" y="2720"/>
                      <a:pt x="3816" y="2691"/>
                      <a:pt x="3801" y="2676"/>
                    </a:cubicBezTo>
                    <a:cubicBezTo>
                      <a:pt x="3797" y="2667"/>
                      <a:pt x="3754" y="2661"/>
                      <a:pt x="3713" y="2661"/>
                    </a:cubicBezTo>
                    <a:cubicBezTo>
                      <a:pt x="3688" y="2661"/>
                      <a:pt x="3663" y="2664"/>
                      <a:pt x="3650" y="2669"/>
                    </a:cubicBezTo>
                    <a:cubicBezTo>
                      <a:pt x="3614" y="2684"/>
                      <a:pt x="3440" y="2698"/>
                      <a:pt x="3397" y="2720"/>
                    </a:cubicBezTo>
                    <a:cubicBezTo>
                      <a:pt x="3379" y="2727"/>
                      <a:pt x="3359" y="2730"/>
                      <a:pt x="3339" y="2730"/>
                    </a:cubicBezTo>
                    <a:cubicBezTo>
                      <a:pt x="3318" y="2730"/>
                      <a:pt x="3296" y="2727"/>
                      <a:pt x="3275" y="2720"/>
                    </a:cubicBezTo>
                    <a:cubicBezTo>
                      <a:pt x="3253" y="2720"/>
                      <a:pt x="3210" y="2770"/>
                      <a:pt x="3181" y="2784"/>
                    </a:cubicBezTo>
                    <a:cubicBezTo>
                      <a:pt x="3145" y="2835"/>
                      <a:pt x="3123" y="2900"/>
                      <a:pt x="3116" y="2965"/>
                    </a:cubicBezTo>
                    <a:lnTo>
                      <a:pt x="3087" y="3022"/>
                    </a:lnTo>
                    <a:lnTo>
                      <a:pt x="3065" y="3066"/>
                    </a:lnTo>
                    <a:cubicBezTo>
                      <a:pt x="3008" y="3131"/>
                      <a:pt x="2957" y="3203"/>
                      <a:pt x="2921" y="3282"/>
                    </a:cubicBezTo>
                    <a:cubicBezTo>
                      <a:pt x="2900" y="3390"/>
                      <a:pt x="2892" y="3491"/>
                      <a:pt x="2892" y="3599"/>
                    </a:cubicBezTo>
                    <a:cubicBezTo>
                      <a:pt x="2907" y="3686"/>
                      <a:pt x="2936" y="3780"/>
                      <a:pt x="2972" y="3859"/>
                    </a:cubicBezTo>
                    <a:cubicBezTo>
                      <a:pt x="3015" y="3924"/>
                      <a:pt x="3073" y="3975"/>
                      <a:pt x="3130" y="4018"/>
                    </a:cubicBezTo>
                    <a:cubicBezTo>
                      <a:pt x="3195" y="4032"/>
                      <a:pt x="3260" y="4039"/>
                      <a:pt x="3325" y="4039"/>
                    </a:cubicBezTo>
                    <a:cubicBezTo>
                      <a:pt x="3368" y="4032"/>
                      <a:pt x="3404" y="4003"/>
                      <a:pt x="3419" y="3960"/>
                    </a:cubicBezTo>
                    <a:lnTo>
                      <a:pt x="3477" y="3967"/>
                    </a:lnTo>
                    <a:lnTo>
                      <a:pt x="3498" y="3967"/>
                    </a:lnTo>
                    <a:cubicBezTo>
                      <a:pt x="3498" y="3996"/>
                      <a:pt x="3585" y="4025"/>
                      <a:pt x="3606" y="4032"/>
                    </a:cubicBezTo>
                    <a:cubicBezTo>
                      <a:pt x="3621" y="4036"/>
                      <a:pt x="3635" y="4038"/>
                      <a:pt x="3650" y="4038"/>
                    </a:cubicBezTo>
                    <a:cubicBezTo>
                      <a:pt x="3664" y="4038"/>
                      <a:pt x="3678" y="4036"/>
                      <a:pt x="3693" y="4032"/>
                    </a:cubicBezTo>
                    <a:cubicBezTo>
                      <a:pt x="3707" y="4032"/>
                      <a:pt x="3729" y="4176"/>
                      <a:pt x="3715" y="4213"/>
                    </a:cubicBezTo>
                    <a:cubicBezTo>
                      <a:pt x="3722" y="4292"/>
                      <a:pt x="3736" y="4371"/>
                      <a:pt x="3758" y="4451"/>
                    </a:cubicBezTo>
                    <a:cubicBezTo>
                      <a:pt x="3772" y="4494"/>
                      <a:pt x="3823" y="4616"/>
                      <a:pt x="3823" y="4660"/>
                    </a:cubicBezTo>
                    <a:cubicBezTo>
                      <a:pt x="3816" y="4739"/>
                      <a:pt x="3808" y="4818"/>
                      <a:pt x="3787" y="4898"/>
                    </a:cubicBezTo>
                    <a:cubicBezTo>
                      <a:pt x="3808" y="4984"/>
                      <a:pt x="3830" y="5064"/>
                      <a:pt x="3873" y="5143"/>
                    </a:cubicBezTo>
                    <a:cubicBezTo>
                      <a:pt x="3888" y="5201"/>
                      <a:pt x="3902" y="5258"/>
                      <a:pt x="3902" y="5323"/>
                    </a:cubicBezTo>
                    <a:cubicBezTo>
                      <a:pt x="3902" y="5345"/>
                      <a:pt x="3981" y="5496"/>
                      <a:pt x="3996" y="5554"/>
                    </a:cubicBezTo>
                    <a:cubicBezTo>
                      <a:pt x="4005" y="5590"/>
                      <a:pt x="4088" y="5607"/>
                      <a:pt x="4163" y="5607"/>
                    </a:cubicBezTo>
                    <a:cubicBezTo>
                      <a:pt x="4207" y="5607"/>
                      <a:pt x="4248" y="5601"/>
                      <a:pt x="4270" y="5590"/>
                    </a:cubicBezTo>
                    <a:cubicBezTo>
                      <a:pt x="4328" y="5532"/>
                      <a:pt x="4378" y="5468"/>
                      <a:pt x="4436" y="5410"/>
                    </a:cubicBezTo>
                    <a:cubicBezTo>
                      <a:pt x="4457" y="5359"/>
                      <a:pt x="4479" y="5309"/>
                      <a:pt x="4486" y="5258"/>
                    </a:cubicBezTo>
                    <a:cubicBezTo>
                      <a:pt x="4501" y="5237"/>
                      <a:pt x="4522" y="5215"/>
                      <a:pt x="4551" y="5201"/>
                    </a:cubicBezTo>
                    <a:cubicBezTo>
                      <a:pt x="4566" y="5193"/>
                      <a:pt x="4623" y="4984"/>
                      <a:pt x="4667" y="4934"/>
                    </a:cubicBezTo>
                    <a:cubicBezTo>
                      <a:pt x="4724" y="4818"/>
                      <a:pt x="4753" y="4696"/>
                      <a:pt x="4753" y="4573"/>
                    </a:cubicBezTo>
                    <a:cubicBezTo>
                      <a:pt x="4760" y="4487"/>
                      <a:pt x="4768" y="4393"/>
                      <a:pt x="4796" y="4306"/>
                    </a:cubicBezTo>
                    <a:cubicBezTo>
                      <a:pt x="4818" y="4263"/>
                      <a:pt x="4847" y="4220"/>
                      <a:pt x="4883" y="4191"/>
                    </a:cubicBezTo>
                    <a:cubicBezTo>
                      <a:pt x="4941" y="4112"/>
                      <a:pt x="4991" y="4032"/>
                      <a:pt x="5042" y="3953"/>
                    </a:cubicBezTo>
                    <a:cubicBezTo>
                      <a:pt x="5078" y="3888"/>
                      <a:pt x="5099" y="3816"/>
                      <a:pt x="5107" y="3737"/>
                    </a:cubicBezTo>
                    <a:cubicBezTo>
                      <a:pt x="5101" y="3714"/>
                      <a:pt x="5051" y="3696"/>
                      <a:pt x="5023" y="3696"/>
                    </a:cubicBezTo>
                    <a:cubicBezTo>
                      <a:pt x="5015" y="3696"/>
                      <a:pt x="5009" y="3697"/>
                      <a:pt x="5006" y="3700"/>
                    </a:cubicBezTo>
                    <a:cubicBezTo>
                      <a:pt x="4977" y="3722"/>
                      <a:pt x="4933" y="3729"/>
                      <a:pt x="4897" y="3729"/>
                    </a:cubicBezTo>
                    <a:cubicBezTo>
                      <a:pt x="4876" y="3729"/>
                      <a:pt x="4825" y="3607"/>
                      <a:pt x="4789" y="3578"/>
                    </a:cubicBezTo>
                    <a:cubicBezTo>
                      <a:pt x="4760" y="3556"/>
                      <a:pt x="4731" y="3419"/>
                      <a:pt x="4710" y="3390"/>
                    </a:cubicBezTo>
                    <a:cubicBezTo>
                      <a:pt x="4681" y="3354"/>
                      <a:pt x="4652" y="3311"/>
                      <a:pt x="4623" y="3282"/>
                    </a:cubicBezTo>
                    <a:cubicBezTo>
                      <a:pt x="4602" y="3261"/>
                      <a:pt x="4602" y="3188"/>
                      <a:pt x="4594" y="3167"/>
                    </a:cubicBezTo>
                    <a:cubicBezTo>
                      <a:pt x="4594" y="3164"/>
                      <a:pt x="4596" y="3163"/>
                      <a:pt x="4598" y="3163"/>
                    </a:cubicBezTo>
                    <a:cubicBezTo>
                      <a:pt x="4607" y="3163"/>
                      <a:pt x="4632" y="3186"/>
                      <a:pt x="4638" y="3210"/>
                    </a:cubicBezTo>
                    <a:cubicBezTo>
                      <a:pt x="4667" y="3282"/>
                      <a:pt x="4710" y="3340"/>
                      <a:pt x="4753" y="3405"/>
                    </a:cubicBezTo>
                    <a:cubicBezTo>
                      <a:pt x="4775" y="3441"/>
                      <a:pt x="4847" y="3571"/>
                      <a:pt x="4861" y="3614"/>
                    </a:cubicBezTo>
                    <a:cubicBezTo>
                      <a:pt x="4870" y="3629"/>
                      <a:pt x="4900" y="3634"/>
                      <a:pt x="4936" y="3634"/>
                    </a:cubicBezTo>
                    <a:cubicBezTo>
                      <a:pt x="4989" y="3634"/>
                      <a:pt x="5055" y="3623"/>
                      <a:pt x="5085" y="3614"/>
                    </a:cubicBezTo>
                    <a:cubicBezTo>
                      <a:pt x="5128" y="3592"/>
                      <a:pt x="5164" y="3571"/>
                      <a:pt x="5200" y="3535"/>
                    </a:cubicBezTo>
                    <a:cubicBezTo>
                      <a:pt x="5200" y="3520"/>
                      <a:pt x="5280" y="3484"/>
                      <a:pt x="5301" y="3470"/>
                    </a:cubicBezTo>
                    <a:cubicBezTo>
                      <a:pt x="5323" y="3448"/>
                      <a:pt x="5345" y="3354"/>
                      <a:pt x="5359" y="3340"/>
                    </a:cubicBezTo>
                    <a:cubicBezTo>
                      <a:pt x="5373" y="3325"/>
                      <a:pt x="5345" y="3239"/>
                      <a:pt x="5330" y="3210"/>
                    </a:cubicBezTo>
                    <a:cubicBezTo>
                      <a:pt x="5301" y="3188"/>
                      <a:pt x="5258" y="3174"/>
                      <a:pt x="5215" y="3174"/>
                    </a:cubicBezTo>
                    <a:cubicBezTo>
                      <a:pt x="5213" y="3175"/>
                      <a:pt x="5212" y="3176"/>
                      <a:pt x="5210" y="3176"/>
                    </a:cubicBezTo>
                    <a:cubicBezTo>
                      <a:pt x="5194" y="3176"/>
                      <a:pt x="5164" y="3114"/>
                      <a:pt x="5157" y="3095"/>
                    </a:cubicBezTo>
                    <a:cubicBezTo>
                      <a:pt x="5143" y="3066"/>
                      <a:pt x="5085" y="3037"/>
                      <a:pt x="5078" y="3015"/>
                    </a:cubicBezTo>
                    <a:cubicBezTo>
                      <a:pt x="5070" y="3001"/>
                      <a:pt x="5092" y="2972"/>
                      <a:pt x="5099" y="2965"/>
                    </a:cubicBezTo>
                    <a:cubicBezTo>
                      <a:pt x="5157" y="2994"/>
                      <a:pt x="5208" y="3030"/>
                      <a:pt x="5251" y="3080"/>
                    </a:cubicBezTo>
                    <a:cubicBezTo>
                      <a:pt x="5287" y="3116"/>
                      <a:pt x="5308" y="3160"/>
                      <a:pt x="5330" y="3203"/>
                    </a:cubicBezTo>
                    <a:cubicBezTo>
                      <a:pt x="5348" y="3210"/>
                      <a:pt x="5368" y="3214"/>
                      <a:pt x="5388" y="3214"/>
                    </a:cubicBezTo>
                    <a:cubicBezTo>
                      <a:pt x="5408" y="3214"/>
                      <a:pt x="5427" y="3210"/>
                      <a:pt x="5446" y="3203"/>
                    </a:cubicBezTo>
                    <a:cubicBezTo>
                      <a:pt x="5452" y="3196"/>
                      <a:pt x="5460" y="3193"/>
                      <a:pt x="5468" y="3193"/>
                    </a:cubicBezTo>
                    <a:cubicBezTo>
                      <a:pt x="5478" y="3193"/>
                      <a:pt x="5488" y="3198"/>
                      <a:pt x="5496" y="3210"/>
                    </a:cubicBezTo>
                    <a:lnTo>
                      <a:pt x="5525" y="3203"/>
                    </a:lnTo>
                    <a:lnTo>
                      <a:pt x="5619" y="3188"/>
                    </a:lnTo>
                    <a:cubicBezTo>
                      <a:pt x="5647" y="3217"/>
                      <a:pt x="5669" y="3253"/>
                      <a:pt x="5676" y="3289"/>
                    </a:cubicBezTo>
                    <a:cubicBezTo>
                      <a:pt x="5684" y="3318"/>
                      <a:pt x="5698" y="3340"/>
                      <a:pt x="5727" y="3347"/>
                    </a:cubicBezTo>
                    <a:cubicBezTo>
                      <a:pt x="5741" y="3347"/>
                      <a:pt x="5756" y="3412"/>
                      <a:pt x="5763" y="3434"/>
                    </a:cubicBezTo>
                    <a:cubicBezTo>
                      <a:pt x="5763" y="3448"/>
                      <a:pt x="5821" y="3542"/>
                      <a:pt x="5835" y="3578"/>
                    </a:cubicBezTo>
                    <a:cubicBezTo>
                      <a:pt x="5849" y="3628"/>
                      <a:pt x="5878" y="3679"/>
                      <a:pt x="5907" y="3722"/>
                    </a:cubicBezTo>
                    <a:cubicBezTo>
                      <a:pt x="5914" y="3751"/>
                      <a:pt x="5922" y="3787"/>
                      <a:pt x="5922" y="3816"/>
                    </a:cubicBezTo>
                    <a:cubicBezTo>
                      <a:pt x="5929" y="3845"/>
                      <a:pt x="5958" y="3859"/>
                      <a:pt x="5979" y="3866"/>
                    </a:cubicBezTo>
                    <a:cubicBezTo>
                      <a:pt x="6001" y="3866"/>
                      <a:pt x="6051" y="3722"/>
                      <a:pt x="6059" y="3672"/>
                    </a:cubicBezTo>
                    <a:cubicBezTo>
                      <a:pt x="6066" y="3636"/>
                      <a:pt x="6087" y="3607"/>
                      <a:pt x="6116" y="3585"/>
                    </a:cubicBezTo>
                    <a:cubicBezTo>
                      <a:pt x="6123" y="3585"/>
                      <a:pt x="6131" y="3556"/>
                      <a:pt x="6131" y="3542"/>
                    </a:cubicBezTo>
                    <a:cubicBezTo>
                      <a:pt x="6131" y="3535"/>
                      <a:pt x="6188" y="3535"/>
                      <a:pt x="6196" y="3520"/>
                    </a:cubicBezTo>
                    <a:cubicBezTo>
                      <a:pt x="6196" y="3506"/>
                      <a:pt x="6217" y="3412"/>
                      <a:pt x="6232" y="3398"/>
                    </a:cubicBezTo>
                    <a:cubicBezTo>
                      <a:pt x="6268" y="3376"/>
                      <a:pt x="6311" y="3347"/>
                      <a:pt x="6347" y="3333"/>
                    </a:cubicBezTo>
                    <a:cubicBezTo>
                      <a:pt x="6350" y="3331"/>
                      <a:pt x="6354" y="3330"/>
                      <a:pt x="6358" y="3330"/>
                    </a:cubicBezTo>
                    <a:cubicBezTo>
                      <a:pt x="6389" y="3330"/>
                      <a:pt x="6442" y="3379"/>
                      <a:pt x="6455" y="3405"/>
                    </a:cubicBezTo>
                    <a:cubicBezTo>
                      <a:pt x="6470" y="3434"/>
                      <a:pt x="6477" y="3470"/>
                      <a:pt x="6477" y="3506"/>
                    </a:cubicBezTo>
                    <a:cubicBezTo>
                      <a:pt x="6470" y="3513"/>
                      <a:pt x="6506" y="3571"/>
                      <a:pt x="6542" y="3571"/>
                    </a:cubicBezTo>
                    <a:cubicBezTo>
                      <a:pt x="6578" y="3571"/>
                      <a:pt x="6585" y="3614"/>
                      <a:pt x="6585" y="3628"/>
                    </a:cubicBezTo>
                    <a:cubicBezTo>
                      <a:pt x="6592" y="3643"/>
                      <a:pt x="6636" y="3686"/>
                      <a:pt x="6643" y="3708"/>
                    </a:cubicBezTo>
                    <a:cubicBezTo>
                      <a:pt x="6650" y="3737"/>
                      <a:pt x="6650" y="3773"/>
                      <a:pt x="6643" y="3801"/>
                    </a:cubicBezTo>
                    <a:cubicBezTo>
                      <a:pt x="6636" y="3838"/>
                      <a:pt x="6636" y="3874"/>
                      <a:pt x="6643" y="3902"/>
                    </a:cubicBezTo>
                    <a:cubicBezTo>
                      <a:pt x="6686" y="3967"/>
                      <a:pt x="6737" y="4018"/>
                      <a:pt x="6794" y="4061"/>
                    </a:cubicBezTo>
                    <a:cubicBezTo>
                      <a:pt x="6800" y="4066"/>
                      <a:pt x="6805" y="4069"/>
                      <a:pt x="6809" y="4069"/>
                    </a:cubicBezTo>
                    <a:cubicBezTo>
                      <a:pt x="6836" y="4069"/>
                      <a:pt x="6849" y="3992"/>
                      <a:pt x="6830" y="3967"/>
                    </a:cubicBezTo>
                    <a:cubicBezTo>
                      <a:pt x="6809" y="3938"/>
                      <a:pt x="6744" y="3866"/>
                      <a:pt x="6729" y="3845"/>
                    </a:cubicBezTo>
                    <a:cubicBezTo>
                      <a:pt x="6708" y="3809"/>
                      <a:pt x="6708" y="3758"/>
                      <a:pt x="6715" y="3715"/>
                    </a:cubicBezTo>
                    <a:cubicBezTo>
                      <a:pt x="6716" y="3710"/>
                      <a:pt x="6720" y="3708"/>
                      <a:pt x="6725" y="3708"/>
                    </a:cubicBezTo>
                    <a:cubicBezTo>
                      <a:pt x="6743" y="3708"/>
                      <a:pt x="6777" y="3733"/>
                      <a:pt x="6794" y="3744"/>
                    </a:cubicBezTo>
                    <a:cubicBezTo>
                      <a:pt x="6816" y="3765"/>
                      <a:pt x="6838" y="3787"/>
                      <a:pt x="6852" y="3816"/>
                    </a:cubicBezTo>
                    <a:cubicBezTo>
                      <a:pt x="6852" y="3817"/>
                      <a:pt x="6853" y="3818"/>
                      <a:pt x="6854" y="3818"/>
                    </a:cubicBezTo>
                    <a:cubicBezTo>
                      <a:pt x="6873" y="3818"/>
                      <a:pt x="6990" y="3744"/>
                      <a:pt x="6996" y="3664"/>
                    </a:cubicBezTo>
                    <a:cubicBezTo>
                      <a:pt x="7003" y="3592"/>
                      <a:pt x="7025" y="3527"/>
                      <a:pt x="7047" y="3462"/>
                    </a:cubicBezTo>
                    <a:cubicBezTo>
                      <a:pt x="7054" y="3441"/>
                      <a:pt x="7039" y="3405"/>
                      <a:pt x="7025" y="3405"/>
                    </a:cubicBezTo>
                    <a:cubicBezTo>
                      <a:pt x="7011" y="3405"/>
                      <a:pt x="7047" y="3340"/>
                      <a:pt x="7083" y="3340"/>
                    </a:cubicBezTo>
                    <a:cubicBezTo>
                      <a:pt x="7084" y="3340"/>
                      <a:pt x="7086" y="3340"/>
                      <a:pt x="7087" y="3340"/>
                    </a:cubicBezTo>
                    <a:cubicBezTo>
                      <a:pt x="7132" y="3340"/>
                      <a:pt x="7220" y="3237"/>
                      <a:pt x="7241" y="3196"/>
                    </a:cubicBezTo>
                    <a:cubicBezTo>
                      <a:pt x="7256" y="3167"/>
                      <a:pt x="7285" y="3138"/>
                      <a:pt x="7314" y="3116"/>
                    </a:cubicBezTo>
                    <a:cubicBezTo>
                      <a:pt x="7335" y="3073"/>
                      <a:pt x="7342" y="3022"/>
                      <a:pt x="7357" y="2972"/>
                    </a:cubicBezTo>
                    <a:cubicBezTo>
                      <a:pt x="7350" y="2929"/>
                      <a:pt x="7342" y="2885"/>
                      <a:pt x="7328" y="2849"/>
                    </a:cubicBezTo>
                    <a:cubicBezTo>
                      <a:pt x="7314" y="2813"/>
                      <a:pt x="7299" y="2784"/>
                      <a:pt x="7285" y="2763"/>
                    </a:cubicBezTo>
                    <a:cubicBezTo>
                      <a:pt x="7270" y="2734"/>
                      <a:pt x="7270" y="2705"/>
                      <a:pt x="7270" y="2676"/>
                    </a:cubicBezTo>
                    <a:cubicBezTo>
                      <a:pt x="7277" y="2669"/>
                      <a:pt x="7314" y="2655"/>
                      <a:pt x="7314" y="2647"/>
                    </a:cubicBezTo>
                    <a:cubicBezTo>
                      <a:pt x="7321" y="2640"/>
                      <a:pt x="7357" y="2597"/>
                      <a:pt x="7357" y="2575"/>
                    </a:cubicBezTo>
                    <a:cubicBezTo>
                      <a:pt x="7357" y="2571"/>
                      <a:pt x="7358" y="2569"/>
                      <a:pt x="7359" y="2569"/>
                    </a:cubicBezTo>
                    <a:cubicBezTo>
                      <a:pt x="7365" y="2569"/>
                      <a:pt x="7383" y="2601"/>
                      <a:pt x="7400" y="2619"/>
                    </a:cubicBezTo>
                    <a:cubicBezTo>
                      <a:pt x="7422" y="2633"/>
                      <a:pt x="7436" y="2734"/>
                      <a:pt x="7465" y="2741"/>
                    </a:cubicBezTo>
                    <a:cubicBezTo>
                      <a:pt x="7466" y="2742"/>
                      <a:pt x="7468" y="2742"/>
                      <a:pt x="7469" y="2742"/>
                    </a:cubicBezTo>
                    <a:cubicBezTo>
                      <a:pt x="7497" y="2742"/>
                      <a:pt x="7580" y="2629"/>
                      <a:pt x="7566" y="2561"/>
                    </a:cubicBezTo>
                    <a:cubicBezTo>
                      <a:pt x="7559" y="2496"/>
                      <a:pt x="7573" y="2431"/>
                      <a:pt x="7616" y="2381"/>
                    </a:cubicBezTo>
                    <a:cubicBezTo>
                      <a:pt x="7653" y="2352"/>
                      <a:pt x="7681" y="2316"/>
                      <a:pt x="7703" y="2272"/>
                    </a:cubicBezTo>
                    <a:cubicBezTo>
                      <a:pt x="7501" y="1688"/>
                      <a:pt x="7169" y="1162"/>
                      <a:pt x="6722" y="729"/>
                    </a:cubicBezTo>
                    <a:lnTo>
                      <a:pt x="6708" y="729"/>
                    </a:lnTo>
                    <a:lnTo>
                      <a:pt x="6679" y="722"/>
                    </a:lnTo>
                    <a:cubicBezTo>
                      <a:pt x="6621" y="707"/>
                      <a:pt x="6585" y="650"/>
                      <a:pt x="6592" y="628"/>
                    </a:cubicBezTo>
                    <a:cubicBezTo>
                      <a:pt x="6600" y="621"/>
                      <a:pt x="6600" y="614"/>
                      <a:pt x="6592" y="606"/>
                    </a:cubicBezTo>
                    <a:cubicBezTo>
                      <a:pt x="6563" y="577"/>
                      <a:pt x="6527" y="549"/>
                      <a:pt x="6499" y="520"/>
                    </a:cubicBezTo>
                    <a:lnTo>
                      <a:pt x="6434" y="520"/>
                    </a:lnTo>
                    <a:cubicBezTo>
                      <a:pt x="6390" y="513"/>
                      <a:pt x="6347" y="498"/>
                      <a:pt x="6311" y="477"/>
                    </a:cubicBezTo>
                    <a:cubicBezTo>
                      <a:pt x="6309" y="476"/>
                      <a:pt x="6307" y="475"/>
                      <a:pt x="6304" y="475"/>
                    </a:cubicBezTo>
                    <a:close/>
                    <a:moveTo>
                      <a:pt x="7761" y="4631"/>
                    </a:moveTo>
                    <a:cubicBezTo>
                      <a:pt x="7703" y="4631"/>
                      <a:pt x="7638" y="4660"/>
                      <a:pt x="7638" y="4681"/>
                    </a:cubicBezTo>
                    <a:cubicBezTo>
                      <a:pt x="7638" y="4696"/>
                      <a:pt x="7566" y="4732"/>
                      <a:pt x="7537" y="4739"/>
                    </a:cubicBezTo>
                    <a:cubicBezTo>
                      <a:pt x="7508" y="4768"/>
                      <a:pt x="7479" y="4804"/>
                      <a:pt x="7458" y="4847"/>
                    </a:cubicBezTo>
                    <a:cubicBezTo>
                      <a:pt x="7451" y="4869"/>
                      <a:pt x="7393" y="4862"/>
                      <a:pt x="7371" y="4876"/>
                    </a:cubicBezTo>
                    <a:cubicBezTo>
                      <a:pt x="7350" y="4883"/>
                      <a:pt x="7306" y="4919"/>
                      <a:pt x="7306" y="4941"/>
                    </a:cubicBezTo>
                    <a:cubicBezTo>
                      <a:pt x="7306" y="4951"/>
                      <a:pt x="7303" y="4956"/>
                      <a:pt x="7298" y="4956"/>
                    </a:cubicBezTo>
                    <a:cubicBezTo>
                      <a:pt x="7293" y="4956"/>
                      <a:pt x="7285" y="4949"/>
                      <a:pt x="7277" y="4934"/>
                    </a:cubicBezTo>
                    <a:lnTo>
                      <a:pt x="7249" y="4963"/>
                    </a:lnTo>
                    <a:lnTo>
                      <a:pt x="7213" y="5006"/>
                    </a:lnTo>
                    <a:cubicBezTo>
                      <a:pt x="7191" y="5056"/>
                      <a:pt x="7155" y="5107"/>
                      <a:pt x="7104" y="5150"/>
                    </a:cubicBezTo>
                    <a:cubicBezTo>
                      <a:pt x="7083" y="5150"/>
                      <a:pt x="7083" y="5258"/>
                      <a:pt x="7083" y="5302"/>
                    </a:cubicBezTo>
                    <a:cubicBezTo>
                      <a:pt x="7083" y="5345"/>
                      <a:pt x="7090" y="5388"/>
                      <a:pt x="7119" y="5424"/>
                    </a:cubicBezTo>
                    <a:lnTo>
                      <a:pt x="7119" y="5460"/>
                    </a:lnTo>
                    <a:lnTo>
                      <a:pt x="7126" y="5525"/>
                    </a:lnTo>
                    <a:cubicBezTo>
                      <a:pt x="7119" y="5568"/>
                      <a:pt x="7133" y="5605"/>
                      <a:pt x="7169" y="5633"/>
                    </a:cubicBezTo>
                    <a:cubicBezTo>
                      <a:pt x="7213" y="5633"/>
                      <a:pt x="7263" y="5626"/>
                      <a:pt x="7314" y="5605"/>
                    </a:cubicBezTo>
                    <a:cubicBezTo>
                      <a:pt x="7328" y="5605"/>
                      <a:pt x="7350" y="5597"/>
                      <a:pt x="7364" y="5583"/>
                    </a:cubicBezTo>
                    <a:cubicBezTo>
                      <a:pt x="7544" y="5287"/>
                      <a:pt x="7689" y="4970"/>
                      <a:pt x="7782" y="4638"/>
                    </a:cubicBezTo>
                    <a:lnTo>
                      <a:pt x="7761" y="4631"/>
                    </a:lnTo>
                    <a:close/>
                    <a:moveTo>
                      <a:pt x="1953" y="6300"/>
                    </a:moveTo>
                    <a:cubicBezTo>
                      <a:pt x="1938" y="6300"/>
                      <a:pt x="1922" y="6314"/>
                      <a:pt x="1926" y="6340"/>
                    </a:cubicBezTo>
                    <a:lnTo>
                      <a:pt x="1976" y="6340"/>
                    </a:lnTo>
                    <a:cubicBezTo>
                      <a:pt x="1980" y="6312"/>
                      <a:pt x="1966" y="6300"/>
                      <a:pt x="1953" y="6300"/>
                    </a:cubicBezTo>
                    <a:close/>
                    <a:moveTo>
                      <a:pt x="1281" y="692"/>
                    </a:moveTo>
                    <a:cubicBezTo>
                      <a:pt x="1257" y="692"/>
                      <a:pt x="1183" y="782"/>
                      <a:pt x="1183" y="837"/>
                    </a:cubicBezTo>
                    <a:cubicBezTo>
                      <a:pt x="1176" y="888"/>
                      <a:pt x="1197" y="938"/>
                      <a:pt x="1226" y="974"/>
                    </a:cubicBezTo>
                    <a:cubicBezTo>
                      <a:pt x="1241" y="974"/>
                      <a:pt x="1226" y="1032"/>
                      <a:pt x="1212" y="1046"/>
                    </a:cubicBezTo>
                    <a:cubicBezTo>
                      <a:pt x="1208" y="1049"/>
                      <a:pt x="1203" y="1050"/>
                      <a:pt x="1199" y="1050"/>
                    </a:cubicBezTo>
                    <a:cubicBezTo>
                      <a:pt x="1181" y="1050"/>
                      <a:pt x="1163" y="1029"/>
                      <a:pt x="1169" y="1017"/>
                    </a:cubicBezTo>
                    <a:cubicBezTo>
                      <a:pt x="1183" y="1003"/>
                      <a:pt x="1133" y="931"/>
                      <a:pt x="1118" y="909"/>
                    </a:cubicBezTo>
                    <a:cubicBezTo>
                      <a:pt x="1089" y="880"/>
                      <a:pt x="1060" y="866"/>
                      <a:pt x="1024" y="859"/>
                    </a:cubicBezTo>
                    <a:cubicBezTo>
                      <a:pt x="1010" y="873"/>
                      <a:pt x="988" y="895"/>
                      <a:pt x="974" y="916"/>
                    </a:cubicBezTo>
                    <a:cubicBezTo>
                      <a:pt x="981" y="938"/>
                      <a:pt x="988" y="967"/>
                      <a:pt x="981" y="996"/>
                    </a:cubicBezTo>
                    <a:cubicBezTo>
                      <a:pt x="972" y="1018"/>
                      <a:pt x="957" y="1030"/>
                      <a:pt x="946" y="1030"/>
                    </a:cubicBezTo>
                    <a:cubicBezTo>
                      <a:pt x="939" y="1030"/>
                      <a:pt x="933" y="1026"/>
                      <a:pt x="931" y="1017"/>
                    </a:cubicBezTo>
                    <a:cubicBezTo>
                      <a:pt x="931" y="1003"/>
                      <a:pt x="916" y="1003"/>
                      <a:pt x="894" y="1003"/>
                    </a:cubicBezTo>
                    <a:cubicBezTo>
                      <a:pt x="404" y="1594"/>
                      <a:pt x="94" y="2316"/>
                      <a:pt x="0" y="3080"/>
                    </a:cubicBezTo>
                    <a:cubicBezTo>
                      <a:pt x="22" y="3095"/>
                      <a:pt x="36" y="3123"/>
                      <a:pt x="51" y="3145"/>
                    </a:cubicBezTo>
                    <a:cubicBezTo>
                      <a:pt x="58" y="3181"/>
                      <a:pt x="123" y="3203"/>
                      <a:pt x="130" y="3210"/>
                    </a:cubicBezTo>
                    <a:cubicBezTo>
                      <a:pt x="131" y="3210"/>
                      <a:pt x="131" y="3211"/>
                      <a:pt x="132" y="3211"/>
                    </a:cubicBezTo>
                    <a:cubicBezTo>
                      <a:pt x="144" y="3211"/>
                      <a:pt x="144" y="3144"/>
                      <a:pt x="137" y="3123"/>
                    </a:cubicBezTo>
                    <a:cubicBezTo>
                      <a:pt x="132" y="3104"/>
                      <a:pt x="140" y="3095"/>
                      <a:pt x="146" y="3095"/>
                    </a:cubicBezTo>
                    <a:cubicBezTo>
                      <a:pt x="149" y="3095"/>
                      <a:pt x="152" y="3097"/>
                      <a:pt x="152" y="3102"/>
                    </a:cubicBezTo>
                    <a:cubicBezTo>
                      <a:pt x="173" y="3138"/>
                      <a:pt x="202" y="3174"/>
                      <a:pt x="231" y="3203"/>
                    </a:cubicBezTo>
                    <a:cubicBezTo>
                      <a:pt x="245" y="3232"/>
                      <a:pt x="267" y="3383"/>
                      <a:pt x="289" y="3412"/>
                    </a:cubicBezTo>
                    <a:cubicBezTo>
                      <a:pt x="361" y="3470"/>
                      <a:pt x="447" y="3506"/>
                      <a:pt x="534" y="3527"/>
                    </a:cubicBezTo>
                    <a:cubicBezTo>
                      <a:pt x="592" y="3542"/>
                      <a:pt x="635" y="3571"/>
                      <a:pt x="671" y="3614"/>
                    </a:cubicBezTo>
                    <a:cubicBezTo>
                      <a:pt x="685" y="3636"/>
                      <a:pt x="757" y="3643"/>
                      <a:pt x="779" y="3650"/>
                    </a:cubicBezTo>
                    <a:cubicBezTo>
                      <a:pt x="794" y="3657"/>
                      <a:pt x="830" y="3708"/>
                      <a:pt x="844" y="3722"/>
                    </a:cubicBezTo>
                    <a:cubicBezTo>
                      <a:pt x="858" y="3729"/>
                      <a:pt x="873" y="3751"/>
                      <a:pt x="873" y="3765"/>
                    </a:cubicBezTo>
                    <a:cubicBezTo>
                      <a:pt x="873" y="3780"/>
                      <a:pt x="974" y="3816"/>
                      <a:pt x="995" y="3838"/>
                    </a:cubicBezTo>
                    <a:cubicBezTo>
                      <a:pt x="1008" y="3850"/>
                      <a:pt x="1023" y="3858"/>
                      <a:pt x="1038" y="3858"/>
                    </a:cubicBezTo>
                    <a:cubicBezTo>
                      <a:pt x="1048" y="3858"/>
                      <a:pt x="1059" y="3854"/>
                      <a:pt x="1068" y="3845"/>
                    </a:cubicBezTo>
                    <a:cubicBezTo>
                      <a:pt x="1068" y="3844"/>
                      <a:pt x="1068" y="3844"/>
                      <a:pt x="1069" y="3844"/>
                    </a:cubicBezTo>
                    <a:cubicBezTo>
                      <a:pt x="1077" y="3844"/>
                      <a:pt x="1097" y="3904"/>
                      <a:pt x="1104" y="3924"/>
                    </a:cubicBezTo>
                    <a:cubicBezTo>
                      <a:pt x="1118" y="3953"/>
                      <a:pt x="1118" y="3982"/>
                      <a:pt x="1111" y="4003"/>
                    </a:cubicBezTo>
                    <a:cubicBezTo>
                      <a:pt x="1096" y="4054"/>
                      <a:pt x="1089" y="4090"/>
                      <a:pt x="1075" y="4133"/>
                    </a:cubicBezTo>
                    <a:cubicBezTo>
                      <a:pt x="1046" y="4198"/>
                      <a:pt x="1032" y="4263"/>
                      <a:pt x="1024" y="4328"/>
                    </a:cubicBezTo>
                    <a:cubicBezTo>
                      <a:pt x="1046" y="4364"/>
                      <a:pt x="1068" y="4400"/>
                      <a:pt x="1104" y="4422"/>
                    </a:cubicBezTo>
                    <a:cubicBezTo>
                      <a:pt x="1118" y="4429"/>
                      <a:pt x="1118" y="4458"/>
                      <a:pt x="1104" y="4465"/>
                    </a:cubicBezTo>
                    <a:cubicBezTo>
                      <a:pt x="1082" y="4465"/>
                      <a:pt x="1089" y="4609"/>
                      <a:pt x="1133" y="4624"/>
                    </a:cubicBezTo>
                    <a:cubicBezTo>
                      <a:pt x="1169" y="4653"/>
                      <a:pt x="1190" y="4689"/>
                      <a:pt x="1190" y="4739"/>
                    </a:cubicBezTo>
                    <a:cubicBezTo>
                      <a:pt x="1183" y="4746"/>
                      <a:pt x="1255" y="4818"/>
                      <a:pt x="1284" y="4847"/>
                    </a:cubicBezTo>
                    <a:cubicBezTo>
                      <a:pt x="1320" y="4898"/>
                      <a:pt x="1356" y="4963"/>
                      <a:pt x="1378" y="5028"/>
                    </a:cubicBezTo>
                    <a:cubicBezTo>
                      <a:pt x="1385" y="5064"/>
                      <a:pt x="1385" y="5107"/>
                      <a:pt x="1378" y="5143"/>
                    </a:cubicBezTo>
                    <a:cubicBezTo>
                      <a:pt x="1378" y="5157"/>
                      <a:pt x="1392" y="5193"/>
                      <a:pt x="1399" y="5208"/>
                    </a:cubicBezTo>
                    <a:cubicBezTo>
                      <a:pt x="1385" y="5266"/>
                      <a:pt x="1378" y="5323"/>
                      <a:pt x="1385" y="5388"/>
                    </a:cubicBezTo>
                    <a:cubicBezTo>
                      <a:pt x="1392" y="5431"/>
                      <a:pt x="1327" y="5583"/>
                      <a:pt x="1327" y="5655"/>
                    </a:cubicBezTo>
                    <a:cubicBezTo>
                      <a:pt x="1327" y="5731"/>
                      <a:pt x="1361" y="5821"/>
                      <a:pt x="1376" y="5821"/>
                    </a:cubicBezTo>
                    <a:cubicBezTo>
                      <a:pt x="1377" y="5821"/>
                      <a:pt x="1377" y="5821"/>
                      <a:pt x="1378" y="5821"/>
                    </a:cubicBezTo>
                    <a:cubicBezTo>
                      <a:pt x="1378" y="5821"/>
                      <a:pt x="1378" y="5820"/>
                      <a:pt x="1379" y="5820"/>
                    </a:cubicBezTo>
                    <a:cubicBezTo>
                      <a:pt x="1386" y="5820"/>
                      <a:pt x="1391" y="5886"/>
                      <a:pt x="1378" y="5893"/>
                    </a:cubicBezTo>
                    <a:cubicBezTo>
                      <a:pt x="1356" y="5900"/>
                      <a:pt x="1327" y="5958"/>
                      <a:pt x="1342" y="5965"/>
                    </a:cubicBezTo>
                    <a:cubicBezTo>
                      <a:pt x="1349" y="5965"/>
                      <a:pt x="1342" y="6023"/>
                      <a:pt x="1342" y="6045"/>
                    </a:cubicBezTo>
                    <a:cubicBezTo>
                      <a:pt x="1342" y="6066"/>
                      <a:pt x="1363" y="6218"/>
                      <a:pt x="1363" y="6261"/>
                    </a:cubicBezTo>
                    <a:cubicBezTo>
                      <a:pt x="1385" y="6311"/>
                      <a:pt x="1407" y="6369"/>
                      <a:pt x="1435" y="6420"/>
                    </a:cubicBezTo>
                    <a:cubicBezTo>
                      <a:pt x="1450" y="6448"/>
                      <a:pt x="1457" y="6506"/>
                      <a:pt x="1464" y="6521"/>
                    </a:cubicBezTo>
                    <a:cubicBezTo>
                      <a:pt x="1464" y="6528"/>
                      <a:pt x="1471" y="6528"/>
                      <a:pt x="1471" y="6535"/>
                    </a:cubicBezTo>
                    <a:cubicBezTo>
                      <a:pt x="1493" y="6542"/>
                      <a:pt x="1515" y="6549"/>
                      <a:pt x="1529" y="6564"/>
                    </a:cubicBezTo>
                    <a:cubicBezTo>
                      <a:pt x="1551" y="6567"/>
                      <a:pt x="1572" y="6569"/>
                      <a:pt x="1594" y="6569"/>
                    </a:cubicBezTo>
                    <a:cubicBezTo>
                      <a:pt x="1616" y="6569"/>
                      <a:pt x="1637" y="6567"/>
                      <a:pt x="1659" y="6564"/>
                    </a:cubicBezTo>
                    <a:cubicBezTo>
                      <a:pt x="1681" y="6557"/>
                      <a:pt x="1659" y="6528"/>
                      <a:pt x="1645" y="6521"/>
                    </a:cubicBezTo>
                    <a:cubicBezTo>
                      <a:pt x="1637" y="6506"/>
                      <a:pt x="1623" y="6434"/>
                      <a:pt x="1609" y="6427"/>
                    </a:cubicBezTo>
                    <a:cubicBezTo>
                      <a:pt x="1594" y="6391"/>
                      <a:pt x="1587" y="6355"/>
                      <a:pt x="1601" y="6319"/>
                    </a:cubicBezTo>
                    <a:cubicBezTo>
                      <a:pt x="1616" y="6297"/>
                      <a:pt x="1666" y="6268"/>
                      <a:pt x="1666" y="6254"/>
                    </a:cubicBezTo>
                    <a:cubicBezTo>
                      <a:pt x="1673" y="6232"/>
                      <a:pt x="1673" y="6160"/>
                      <a:pt x="1659" y="6153"/>
                    </a:cubicBezTo>
                    <a:cubicBezTo>
                      <a:pt x="1652" y="6138"/>
                      <a:pt x="1659" y="6052"/>
                      <a:pt x="1659" y="6001"/>
                    </a:cubicBezTo>
                    <a:cubicBezTo>
                      <a:pt x="1652" y="5958"/>
                      <a:pt x="1731" y="5915"/>
                      <a:pt x="1738" y="5886"/>
                    </a:cubicBezTo>
                    <a:cubicBezTo>
                      <a:pt x="1746" y="5850"/>
                      <a:pt x="1839" y="5807"/>
                      <a:pt x="1861" y="5792"/>
                    </a:cubicBezTo>
                    <a:cubicBezTo>
                      <a:pt x="1890" y="5749"/>
                      <a:pt x="1897" y="5698"/>
                      <a:pt x="1890" y="5648"/>
                    </a:cubicBezTo>
                    <a:cubicBezTo>
                      <a:pt x="1883" y="5626"/>
                      <a:pt x="1926" y="5612"/>
                      <a:pt x="1948" y="5612"/>
                    </a:cubicBezTo>
                    <a:cubicBezTo>
                      <a:pt x="1962" y="5605"/>
                      <a:pt x="1984" y="5605"/>
                      <a:pt x="1998" y="5597"/>
                    </a:cubicBezTo>
                    <a:cubicBezTo>
                      <a:pt x="2005" y="5597"/>
                      <a:pt x="2034" y="5554"/>
                      <a:pt x="2041" y="5540"/>
                    </a:cubicBezTo>
                    <a:cubicBezTo>
                      <a:pt x="2056" y="5532"/>
                      <a:pt x="2085" y="5424"/>
                      <a:pt x="2106" y="5403"/>
                    </a:cubicBezTo>
                    <a:cubicBezTo>
                      <a:pt x="2128" y="5374"/>
                      <a:pt x="2149" y="5338"/>
                      <a:pt x="2149" y="5302"/>
                    </a:cubicBezTo>
                    <a:cubicBezTo>
                      <a:pt x="2164" y="5273"/>
                      <a:pt x="2178" y="5237"/>
                      <a:pt x="2200" y="5215"/>
                    </a:cubicBezTo>
                    <a:cubicBezTo>
                      <a:pt x="2236" y="5186"/>
                      <a:pt x="2272" y="5165"/>
                      <a:pt x="2315" y="5150"/>
                    </a:cubicBezTo>
                    <a:cubicBezTo>
                      <a:pt x="2344" y="5085"/>
                      <a:pt x="2359" y="5013"/>
                      <a:pt x="2366" y="4948"/>
                    </a:cubicBezTo>
                    <a:cubicBezTo>
                      <a:pt x="2366" y="4898"/>
                      <a:pt x="2395" y="4826"/>
                      <a:pt x="2395" y="4811"/>
                    </a:cubicBezTo>
                    <a:cubicBezTo>
                      <a:pt x="2402" y="4797"/>
                      <a:pt x="2431" y="4775"/>
                      <a:pt x="2431" y="4775"/>
                    </a:cubicBezTo>
                    <a:cubicBezTo>
                      <a:pt x="2438" y="4768"/>
                      <a:pt x="2460" y="4703"/>
                      <a:pt x="2474" y="4681"/>
                    </a:cubicBezTo>
                    <a:cubicBezTo>
                      <a:pt x="2496" y="4653"/>
                      <a:pt x="2517" y="4624"/>
                      <a:pt x="2539" y="4595"/>
                    </a:cubicBezTo>
                    <a:cubicBezTo>
                      <a:pt x="2539" y="4566"/>
                      <a:pt x="2546" y="4537"/>
                      <a:pt x="2553" y="4515"/>
                    </a:cubicBezTo>
                    <a:lnTo>
                      <a:pt x="2553" y="4422"/>
                    </a:lnTo>
                    <a:cubicBezTo>
                      <a:pt x="2540" y="4381"/>
                      <a:pt x="2495" y="4334"/>
                      <a:pt x="2483" y="4334"/>
                    </a:cubicBezTo>
                    <a:cubicBezTo>
                      <a:pt x="2482" y="4334"/>
                      <a:pt x="2482" y="4335"/>
                      <a:pt x="2481" y="4335"/>
                    </a:cubicBezTo>
                    <a:cubicBezTo>
                      <a:pt x="2480" y="4336"/>
                      <a:pt x="2479" y="4336"/>
                      <a:pt x="2478" y="4336"/>
                    </a:cubicBezTo>
                    <a:cubicBezTo>
                      <a:pt x="2459" y="4336"/>
                      <a:pt x="2407" y="4291"/>
                      <a:pt x="2380" y="4285"/>
                    </a:cubicBezTo>
                    <a:cubicBezTo>
                      <a:pt x="2344" y="4270"/>
                      <a:pt x="2308" y="4270"/>
                      <a:pt x="2265" y="4263"/>
                    </a:cubicBezTo>
                    <a:cubicBezTo>
                      <a:pt x="2250" y="4263"/>
                      <a:pt x="2186" y="4213"/>
                      <a:pt x="2157" y="4205"/>
                    </a:cubicBezTo>
                    <a:cubicBezTo>
                      <a:pt x="2135" y="4198"/>
                      <a:pt x="2063" y="4184"/>
                      <a:pt x="2048" y="4176"/>
                    </a:cubicBezTo>
                    <a:cubicBezTo>
                      <a:pt x="2034" y="4169"/>
                      <a:pt x="2020" y="4061"/>
                      <a:pt x="1962" y="4025"/>
                    </a:cubicBezTo>
                    <a:cubicBezTo>
                      <a:pt x="1897" y="3989"/>
                      <a:pt x="1839" y="3946"/>
                      <a:pt x="1796" y="3888"/>
                    </a:cubicBezTo>
                    <a:cubicBezTo>
                      <a:pt x="1782" y="3859"/>
                      <a:pt x="1673" y="3794"/>
                      <a:pt x="1637" y="3780"/>
                    </a:cubicBezTo>
                    <a:cubicBezTo>
                      <a:pt x="1609" y="3758"/>
                      <a:pt x="1580" y="3758"/>
                      <a:pt x="1551" y="3758"/>
                    </a:cubicBezTo>
                    <a:cubicBezTo>
                      <a:pt x="1550" y="3759"/>
                      <a:pt x="1550" y="3759"/>
                      <a:pt x="1549" y="3759"/>
                    </a:cubicBezTo>
                    <a:cubicBezTo>
                      <a:pt x="1539" y="3759"/>
                      <a:pt x="1499" y="3700"/>
                      <a:pt x="1479" y="3686"/>
                    </a:cubicBezTo>
                    <a:cubicBezTo>
                      <a:pt x="1465" y="3672"/>
                      <a:pt x="1432" y="3661"/>
                      <a:pt x="1411" y="3661"/>
                    </a:cubicBezTo>
                    <a:cubicBezTo>
                      <a:pt x="1400" y="3661"/>
                      <a:pt x="1392" y="3664"/>
                      <a:pt x="1392" y="3672"/>
                    </a:cubicBezTo>
                    <a:cubicBezTo>
                      <a:pt x="1392" y="3677"/>
                      <a:pt x="1385" y="3679"/>
                      <a:pt x="1375" y="3679"/>
                    </a:cubicBezTo>
                    <a:cubicBezTo>
                      <a:pt x="1360" y="3679"/>
                      <a:pt x="1339" y="3673"/>
                      <a:pt x="1334" y="3664"/>
                    </a:cubicBezTo>
                    <a:cubicBezTo>
                      <a:pt x="1330" y="3660"/>
                      <a:pt x="1324" y="3658"/>
                      <a:pt x="1318" y="3658"/>
                    </a:cubicBezTo>
                    <a:cubicBezTo>
                      <a:pt x="1304" y="3658"/>
                      <a:pt x="1287" y="3667"/>
                      <a:pt x="1277" y="3672"/>
                    </a:cubicBezTo>
                    <a:cubicBezTo>
                      <a:pt x="1255" y="3679"/>
                      <a:pt x="1205" y="3765"/>
                      <a:pt x="1183" y="3780"/>
                    </a:cubicBezTo>
                    <a:cubicBezTo>
                      <a:pt x="1178" y="3785"/>
                      <a:pt x="1172" y="3787"/>
                      <a:pt x="1167" y="3787"/>
                    </a:cubicBezTo>
                    <a:cubicBezTo>
                      <a:pt x="1146" y="3787"/>
                      <a:pt x="1122" y="3764"/>
                      <a:pt x="1111" y="3758"/>
                    </a:cubicBezTo>
                    <a:cubicBezTo>
                      <a:pt x="1104" y="3757"/>
                      <a:pt x="1098" y="3756"/>
                      <a:pt x="1092" y="3756"/>
                    </a:cubicBezTo>
                    <a:cubicBezTo>
                      <a:pt x="1064" y="3756"/>
                      <a:pt x="1041" y="3768"/>
                      <a:pt x="1017" y="3780"/>
                    </a:cubicBezTo>
                    <a:cubicBezTo>
                      <a:pt x="1016" y="3781"/>
                      <a:pt x="1015" y="3781"/>
                      <a:pt x="1014" y="3781"/>
                    </a:cubicBezTo>
                    <a:cubicBezTo>
                      <a:pt x="998" y="3781"/>
                      <a:pt x="960" y="3683"/>
                      <a:pt x="967" y="3643"/>
                    </a:cubicBezTo>
                    <a:cubicBezTo>
                      <a:pt x="981" y="3599"/>
                      <a:pt x="931" y="3506"/>
                      <a:pt x="887" y="3506"/>
                    </a:cubicBezTo>
                    <a:cubicBezTo>
                      <a:pt x="851" y="3506"/>
                      <a:pt x="837" y="3412"/>
                      <a:pt x="844" y="3376"/>
                    </a:cubicBezTo>
                    <a:cubicBezTo>
                      <a:pt x="851" y="3340"/>
                      <a:pt x="779" y="3318"/>
                      <a:pt x="757" y="3311"/>
                    </a:cubicBezTo>
                    <a:cubicBezTo>
                      <a:pt x="736" y="3311"/>
                      <a:pt x="685" y="3361"/>
                      <a:pt x="678" y="3383"/>
                    </a:cubicBezTo>
                    <a:cubicBezTo>
                      <a:pt x="677" y="3388"/>
                      <a:pt x="671" y="3391"/>
                      <a:pt x="661" y="3391"/>
                    </a:cubicBezTo>
                    <a:cubicBezTo>
                      <a:pt x="617" y="3391"/>
                      <a:pt x="502" y="3336"/>
                      <a:pt x="519" y="3246"/>
                    </a:cubicBezTo>
                    <a:cubicBezTo>
                      <a:pt x="534" y="3160"/>
                      <a:pt x="577" y="3080"/>
                      <a:pt x="642" y="3022"/>
                    </a:cubicBezTo>
                    <a:cubicBezTo>
                      <a:pt x="673" y="3014"/>
                      <a:pt x="707" y="3007"/>
                      <a:pt x="741" y="3007"/>
                    </a:cubicBezTo>
                    <a:cubicBezTo>
                      <a:pt x="761" y="3007"/>
                      <a:pt x="781" y="3010"/>
                      <a:pt x="801" y="3015"/>
                    </a:cubicBezTo>
                    <a:cubicBezTo>
                      <a:pt x="807" y="3018"/>
                      <a:pt x="814" y="3020"/>
                      <a:pt x="821" y="3020"/>
                    </a:cubicBezTo>
                    <a:cubicBezTo>
                      <a:pt x="832" y="3020"/>
                      <a:pt x="843" y="3017"/>
                      <a:pt x="851" y="3008"/>
                    </a:cubicBezTo>
                    <a:cubicBezTo>
                      <a:pt x="863" y="3006"/>
                      <a:pt x="874" y="3005"/>
                      <a:pt x="886" y="3005"/>
                    </a:cubicBezTo>
                    <a:cubicBezTo>
                      <a:pt x="917" y="3005"/>
                      <a:pt x="947" y="3012"/>
                      <a:pt x="974" y="3022"/>
                    </a:cubicBezTo>
                    <a:cubicBezTo>
                      <a:pt x="1003" y="3030"/>
                      <a:pt x="1046" y="3138"/>
                      <a:pt x="1075" y="3152"/>
                    </a:cubicBezTo>
                    <a:cubicBezTo>
                      <a:pt x="1077" y="3153"/>
                      <a:pt x="1079" y="3154"/>
                      <a:pt x="1081" y="3154"/>
                    </a:cubicBezTo>
                    <a:cubicBezTo>
                      <a:pt x="1105" y="3154"/>
                      <a:pt x="1111" y="3079"/>
                      <a:pt x="1118" y="3059"/>
                    </a:cubicBezTo>
                    <a:cubicBezTo>
                      <a:pt x="1111" y="3030"/>
                      <a:pt x="1104" y="3001"/>
                      <a:pt x="1096" y="2979"/>
                    </a:cubicBezTo>
                    <a:cubicBezTo>
                      <a:pt x="1104" y="2914"/>
                      <a:pt x="1140" y="2857"/>
                      <a:pt x="1183" y="2813"/>
                    </a:cubicBezTo>
                    <a:cubicBezTo>
                      <a:pt x="1226" y="2784"/>
                      <a:pt x="1255" y="2748"/>
                      <a:pt x="1270" y="2705"/>
                    </a:cubicBezTo>
                    <a:cubicBezTo>
                      <a:pt x="1270" y="2691"/>
                      <a:pt x="1306" y="2684"/>
                      <a:pt x="1313" y="2676"/>
                    </a:cubicBezTo>
                    <a:cubicBezTo>
                      <a:pt x="1327" y="2669"/>
                      <a:pt x="1313" y="2568"/>
                      <a:pt x="1327" y="2546"/>
                    </a:cubicBezTo>
                    <a:cubicBezTo>
                      <a:pt x="1363" y="2510"/>
                      <a:pt x="1407" y="2482"/>
                      <a:pt x="1450" y="2460"/>
                    </a:cubicBezTo>
                    <a:cubicBezTo>
                      <a:pt x="1479" y="2438"/>
                      <a:pt x="1493" y="2409"/>
                      <a:pt x="1486" y="2373"/>
                    </a:cubicBezTo>
                    <a:cubicBezTo>
                      <a:pt x="1479" y="2359"/>
                      <a:pt x="1551" y="2294"/>
                      <a:pt x="1594" y="2280"/>
                    </a:cubicBezTo>
                    <a:cubicBezTo>
                      <a:pt x="1599" y="2278"/>
                      <a:pt x="1604" y="2277"/>
                      <a:pt x="1609" y="2277"/>
                    </a:cubicBezTo>
                    <a:cubicBezTo>
                      <a:pt x="1640" y="2277"/>
                      <a:pt x="1665" y="2308"/>
                      <a:pt x="1659" y="2308"/>
                    </a:cubicBezTo>
                    <a:cubicBezTo>
                      <a:pt x="1666" y="2308"/>
                      <a:pt x="1717" y="2280"/>
                      <a:pt x="1738" y="2265"/>
                    </a:cubicBezTo>
                    <a:cubicBezTo>
                      <a:pt x="1767" y="2251"/>
                      <a:pt x="1738" y="2200"/>
                      <a:pt x="1724" y="2179"/>
                    </a:cubicBezTo>
                    <a:cubicBezTo>
                      <a:pt x="1709" y="2164"/>
                      <a:pt x="1717" y="2114"/>
                      <a:pt x="1738" y="2107"/>
                    </a:cubicBezTo>
                    <a:cubicBezTo>
                      <a:pt x="1760" y="2099"/>
                      <a:pt x="1774" y="2049"/>
                      <a:pt x="1774" y="2042"/>
                    </a:cubicBezTo>
                    <a:cubicBezTo>
                      <a:pt x="1772" y="2037"/>
                      <a:pt x="1781" y="2036"/>
                      <a:pt x="1795" y="2036"/>
                    </a:cubicBezTo>
                    <a:cubicBezTo>
                      <a:pt x="1802" y="2036"/>
                      <a:pt x="1810" y="2036"/>
                      <a:pt x="1819" y="2036"/>
                    </a:cubicBezTo>
                    <a:cubicBezTo>
                      <a:pt x="1847" y="2036"/>
                      <a:pt x="1879" y="2034"/>
                      <a:pt x="1897" y="2020"/>
                    </a:cubicBezTo>
                    <a:cubicBezTo>
                      <a:pt x="1900" y="2018"/>
                      <a:pt x="1903" y="2017"/>
                      <a:pt x="1905" y="2017"/>
                    </a:cubicBezTo>
                    <a:cubicBezTo>
                      <a:pt x="1921" y="2017"/>
                      <a:pt x="1901" y="2089"/>
                      <a:pt x="1875" y="2121"/>
                    </a:cubicBezTo>
                    <a:cubicBezTo>
                      <a:pt x="1861" y="2150"/>
                      <a:pt x="1883" y="2186"/>
                      <a:pt x="1911" y="2186"/>
                    </a:cubicBezTo>
                    <a:cubicBezTo>
                      <a:pt x="1914" y="2185"/>
                      <a:pt x="1917" y="2184"/>
                      <a:pt x="1920" y="2184"/>
                    </a:cubicBezTo>
                    <a:cubicBezTo>
                      <a:pt x="1937" y="2184"/>
                      <a:pt x="1948" y="2202"/>
                      <a:pt x="1948" y="2215"/>
                    </a:cubicBezTo>
                    <a:cubicBezTo>
                      <a:pt x="1949" y="2216"/>
                      <a:pt x="1950" y="2216"/>
                      <a:pt x="1953" y="2216"/>
                    </a:cubicBezTo>
                    <a:cubicBezTo>
                      <a:pt x="1961" y="2216"/>
                      <a:pt x="1978" y="2210"/>
                      <a:pt x="1993" y="2210"/>
                    </a:cubicBezTo>
                    <a:cubicBezTo>
                      <a:pt x="2000" y="2210"/>
                      <a:pt x="2007" y="2211"/>
                      <a:pt x="2012" y="2215"/>
                    </a:cubicBezTo>
                    <a:cubicBezTo>
                      <a:pt x="2014" y="2215"/>
                      <a:pt x="2016" y="2216"/>
                      <a:pt x="2017" y="2216"/>
                    </a:cubicBezTo>
                    <a:cubicBezTo>
                      <a:pt x="2036" y="2216"/>
                      <a:pt x="2048" y="2178"/>
                      <a:pt x="2048" y="2164"/>
                    </a:cubicBezTo>
                    <a:cubicBezTo>
                      <a:pt x="2056" y="2143"/>
                      <a:pt x="1998" y="2099"/>
                      <a:pt x="1984" y="2078"/>
                    </a:cubicBezTo>
                    <a:cubicBezTo>
                      <a:pt x="1976" y="2020"/>
                      <a:pt x="1976" y="1955"/>
                      <a:pt x="1976" y="1890"/>
                    </a:cubicBezTo>
                    <a:cubicBezTo>
                      <a:pt x="1976" y="1871"/>
                      <a:pt x="1943" y="1830"/>
                      <a:pt x="1930" y="1830"/>
                    </a:cubicBezTo>
                    <a:cubicBezTo>
                      <a:pt x="1928" y="1830"/>
                      <a:pt x="1927" y="1831"/>
                      <a:pt x="1926" y="1832"/>
                    </a:cubicBezTo>
                    <a:cubicBezTo>
                      <a:pt x="1925" y="1833"/>
                      <a:pt x="1925" y="1833"/>
                      <a:pt x="1924" y="1833"/>
                    </a:cubicBezTo>
                    <a:cubicBezTo>
                      <a:pt x="1910" y="1833"/>
                      <a:pt x="1889" y="1759"/>
                      <a:pt x="1868" y="1739"/>
                    </a:cubicBezTo>
                    <a:cubicBezTo>
                      <a:pt x="1854" y="1724"/>
                      <a:pt x="1847" y="1695"/>
                      <a:pt x="1847" y="1674"/>
                    </a:cubicBezTo>
                    <a:cubicBezTo>
                      <a:pt x="1847" y="1659"/>
                      <a:pt x="1782" y="1587"/>
                      <a:pt x="1760" y="1558"/>
                    </a:cubicBezTo>
                    <a:cubicBezTo>
                      <a:pt x="1752" y="1541"/>
                      <a:pt x="1741" y="1534"/>
                      <a:pt x="1733" y="1534"/>
                    </a:cubicBezTo>
                    <a:cubicBezTo>
                      <a:pt x="1728" y="1534"/>
                      <a:pt x="1724" y="1538"/>
                      <a:pt x="1724" y="1544"/>
                    </a:cubicBezTo>
                    <a:cubicBezTo>
                      <a:pt x="1724" y="1555"/>
                      <a:pt x="1697" y="1561"/>
                      <a:pt x="1677" y="1561"/>
                    </a:cubicBezTo>
                    <a:cubicBezTo>
                      <a:pt x="1669" y="1561"/>
                      <a:pt x="1663" y="1560"/>
                      <a:pt x="1659" y="1558"/>
                    </a:cubicBezTo>
                    <a:cubicBezTo>
                      <a:pt x="1637" y="1558"/>
                      <a:pt x="1623" y="1486"/>
                      <a:pt x="1623" y="1457"/>
                    </a:cubicBezTo>
                    <a:cubicBezTo>
                      <a:pt x="1623" y="1436"/>
                      <a:pt x="1536" y="1429"/>
                      <a:pt x="1522" y="1407"/>
                    </a:cubicBezTo>
                    <a:cubicBezTo>
                      <a:pt x="1508" y="1385"/>
                      <a:pt x="1457" y="1392"/>
                      <a:pt x="1443" y="1378"/>
                    </a:cubicBezTo>
                    <a:cubicBezTo>
                      <a:pt x="1431" y="1366"/>
                      <a:pt x="1414" y="1355"/>
                      <a:pt x="1393" y="1355"/>
                    </a:cubicBezTo>
                    <a:cubicBezTo>
                      <a:pt x="1388" y="1355"/>
                      <a:pt x="1383" y="1355"/>
                      <a:pt x="1378" y="1356"/>
                    </a:cubicBezTo>
                    <a:cubicBezTo>
                      <a:pt x="1371" y="1356"/>
                      <a:pt x="1371" y="1558"/>
                      <a:pt x="1363" y="1609"/>
                    </a:cubicBezTo>
                    <a:cubicBezTo>
                      <a:pt x="1356" y="1667"/>
                      <a:pt x="1306" y="1710"/>
                      <a:pt x="1291" y="1710"/>
                    </a:cubicBezTo>
                    <a:cubicBezTo>
                      <a:pt x="1277" y="1710"/>
                      <a:pt x="1284" y="1746"/>
                      <a:pt x="1298" y="1746"/>
                    </a:cubicBezTo>
                    <a:cubicBezTo>
                      <a:pt x="1299" y="1746"/>
                      <a:pt x="1299" y="1745"/>
                      <a:pt x="1299" y="1745"/>
                    </a:cubicBezTo>
                    <a:lnTo>
                      <a:pt x="1299" y="1745"/>
                    </a:lnTo>
                    <a:cubicBezTo>
                      <a:pt x="1301" y="1745"/>
                      <a:pt x="1262" y="1805"/>
                      <a:pt x="1262" y="1840"/>
                    </a:cubicBezTo>
                    <a:cubicBezTo>
                      <a:pt x="1260" y="1853"/>
                      <a:pt x="1255" y="1858"/>
                      <a:pt x="1248" y="1858"/>
                    </a:cubicBezTo>
                    <a:cubicBezTo>
                      <a:pt x="1233" y="1858"/>
                      <a:pt x="1210" y="1829"/>
                      <a:pt x="1205" y="1804"/>
                    </a:cubicBezTo>
                    <a:cubicBezTo>
                      <a:pt x="1198" y="1772"/>
                      <a:pt x="1170" y="1729"/>
                      <a:pt x="1158" y="1729"/>
                    </a:cubicBezTo>
                    <a:cubicBezTo>
                      <a:pt x="1156" y="1729"/>
                      <a:pt x="1155" y="1730"/>
                      <a:pt x="1154" y="1731"/>
                    </a:cubicBezTo>
                    <a:cubicBezTo>
                      <a:pt x="1153" y="1734"/>
                      <a:pt x="1150" y="1736"/>
                      <a:pt x="1147" y="1736"/>
                    </a:cubicBezTo>
                    <a:cubicBezTo>
                      <a:pt x="1137" y="1736"/>
                      <a:pt x="1121" y="1723"/>
                      <a:pt x="1109" y="1723"/>
                    </a:cubicBezTo>
                    <a:cubicBezTo>
                      <a:pt x="1107" y="1723"/>
                      <a:pt x="1105" y="1723"/>
                      <a:pt x="1104" y="1724"/>
                    </a:cubicBezTo>
                    <a:cubicBezTo>
                      <a:pt x="1103" y="1725"/>
                      <a:pt x="1101" y="1725"/>
                      <a:pt x="1100" y="1725"/>
                    </a:cubicBezTo>
                    <a:cubicBezTo>
                      <a:pt x="1079" y="1725"/>
                      <a:pt x="1008" y="1680"/>
                      <a:pt x="988" y="1659"/>
                    </a:cubicBezTo>
                    <a:cubicBezTo>
                      <a:pt x="959" y="1645"/>
                      <a:pt x="938" y="1551"/>
                      <a:pt x="916" y="1544"/>
                    </a:cubicBezTo>
                    <a:cubicBezTo>
                      <a:pt x="902" y="1537"/>
                      <a:pt x="916" y="1522"/>
                      <a:pt x="916" y="1508"/>
                    </a:cubicBezTo>
                    <a:cubicBezTo>
                      <a:pt x="916" y="1493"/>
                      <a:pt x="981" y="1443"/>
                      <a:pt x="995" y="1421"/>
                    </a:cubicBezTo>
                    <a:cubicBezTo>
                      <a:pt x="1032" y="1378"/>
                      <a:pt x="1068" y="1335"/>
                      <a:pt x="1104" y="1292"/>
                    </a:cubicBezTo>
                    <a:cubicBezTo>
                      <a:pt x="1133" y="1277"/>
                      <a:pt x="1147" y="1248"/>
                      <a:pt x="1147" y="1219"/>
                    </a:cubicBezTo>
                    <a:cubicBezTo>
                      <a:pt x="1197" y="1198"/>
                      <a:pt x="1241" y="1176"/>
                      <a:pt x="1291" y="1162"/>
                    </a:cubicBezTo>
                    <a:cubicBezTo>
                      <a:pt x="1320" y="1154"/>
                      <a:pt x="1349" y="1061"/>
                      <a:pt x="1356" y="1039"/>
                    </a:cubicBezTo>
                    <a:cubicBezTo>
                      <a:pt x="1356" y="1010"/>
                      <a:pt x="1342" y="981"/>
                      <a:pt x="1320" y="960"/>
                    </a:cubicBezTo>
                    <a:cubicBezTo>
                      <a:pt x="1313" y="956"/>
                      <a:pt x="1324" y="954"/>
                      <a:pt x="1339" y="954"/>
                    </a:cubicBezTo>
                    <a:cubicBezTo>
                      <a:pt x="1354" y="954"/>
                      <a:pt x="1374" y="956"/>
                      <a:pt x="1385" y="960"/>
                    </a:cubicBezTo>
                    <a:cubicBezTo>
                      <a:pt x="1387" y="961"/>
                      <a:pt x="1389" y="961"/>
                      <a:pt x="1392" y="961"/>
                    </a:cubicBezTo>
                    <a:cubicBezTo>
                      <a:pt x="1409" y="961"/>
                      <a:pt x="1444" y="948"/>
                      <a:pt x="1468" y="948"/>
                    </a:cubicBezTo>
                    <a:cubicBezTo>
                      <a:pt x="1475" y="948"/>
                      <a:pt x="1481" y="950"/>
                      <a:pt x="1486" y="953"/>
                    </a:cubicBezTo>
                    <a:cubicBezTo>
                      <a:pt x="1515" y="967"/>
                      <a:pt x="1558" y="996"/>
                      <a:pt x="1594" y="1017"/>
                    </a:cubicBezTo>
                    <a:lnTo>
                      <a:pt x="1587" y="1082"/>
                    </a:lnTo>
                    <a:lnTo>
                      <a:pt x="1572" y="1191"/>
                    </a:lnTo>
                    <a:cubicBezTo>
                      <a:pt x="1479" y="1227"/>
                      <a:pt x="1457" y="1292"/>
                      <a:pt x="1486" y="1292"/>
                    </a:cubicBezTo>
                    <a:cubicBezTo>
                      <a:pt x="1565" y="1313"/>
                      <a:pt x="1637" y="1342"/>
                      <a:pt x="1702" y="1385"/>
                    </a:cubicBezTo>
                    <a:cubicBezTo>
                      <a:pt x="1709" y="1390"/>
                      <a:pt x="1716" y="1392"/>
                      <a:pt x="1721" y="1392"/>
                    </a:cubicBezTo>
                    <a:cubicBezTo>
                      <a:pt x="1750" y="1392"/>
                      <a:pt x="1762" y="1337"/>
                      <a:pt x="1774" y="1313"/>
                    </a:cubicBezTo>
                    <a:cubicBezTo>
                      <a:pt x="1782" y="1284"/>
                      <a:pt x="1782" y="1241"/>
                      <a:pt x="1774" y="1212"/>
                    </a:cubicBezTo>
                    <a:cubicBezTo>
                      <a:pt x="1767" y="1205"/>
                      <a:pt x="1778" y="1201"/>
                      <a:pt x="1792" y="1201"/>
                    </a:cubicBezTo>
                    <a:cubicBezTo>
                      <a:pt x="1807" y="1201"/>
                      <a:pt x="1825" y="1205"/>
                      <a:pt x="1832" y="1212"/>
                    </a:cubicBezTo>
                    <a:cubicBezTo>
                      <a:pt x="1836" y="1215"/>
                      <a:pt x="1840" y="1216"/>
                      <a:pt x="1844" y="1216"/>
                    </a:cubicBezTo>
                    <a:cubicBezTo>
                      <a:pt x="1859" y="1216"/>
                      <a:pt x="1871" y="1196"/>
                      <a:pt x="1883" y="1191"/>
                    </a:cubicBezTo>
                    <a:cubicBezTo>
                      <a:pt x="1897" y="1191"/>
                      <a:pt x="1904" y="1126"/>
                      <a:pt x="1911" y="1118"/>
                    </a:cubicBezTo>
                    <a:cubicBezTo>
                      <a:pt x="1919" y="1104"/>
                      <a:pt x="1883" y="1090"/>
                      <a:pt x="1883" y="1075"/>
                    </a:cubicBezTo>
                    <a:cubicBezTo>
                      <a:pt x="1875" y="1061"/>
                      <a:pt x="1810" y="1032"/>
                      <a:pt x="1789" y="1025"/>
                    </a:cubicBezTo>
                    <a:cubicBezTo>
                      <a:pt x="1767" y="1010"/>
                      <a:pt x="1760" y="967"/>
                      <a:pt x="1774" y="960"/>
                    </a:cubicBezTo>
                    <a:cubicBezTo>
                      <a:pt x="1782" y="953"/>
                      <a:pt x="1767" y="895"/>
                      <a:pt x="1753" y="873"/>
                    </a:cubicBezTo>
                    <a:cubicBezTo>
                      <a:pt x="1746" y="859"/>
                      <a:pt x="1673" y="837"/>
                      <a:pt x="1652" y="837"/>
                    </a:cubicBezTo>
                    <a:cubicBezTo>
                      <a:pt x="1630" y="837"/>
                      <a:pt x="1609" y="787"/>
                      <a:pt x="1594" y="779"/>
                    </a:cubicBezTo>
                    <a:cubicBezTo>
                      <a:pt x="1569" y="771"/>
                      <a:pt x="1546" y="767"/>
                      <a:pt x="1523" y="767"/>
                    </a:cubicBezTo>
                    <a:cubicBezTo>
                      <a:pt x="1506" y="767"/>
                      <a:pt x="1489" y="769"/>
                      <a:pt x="1471" y="772"/>
                    </a:cubicBezTo>
                    <a:cubicBezTo>
                      <a:pt x="1453" y="772"/>
                      <a:pt x="1419" y="725"/>
                      <a:pt x="1386" y="725"/>
                    </a:cubicBezTo>
                    <a:cubicBezTo>
                      <a:pt x="1381" y="725"/>
                      <a:pt x="1376" y="726"/>
                      <a:pt x="1371" y="729"/>
                    </a:cubicBezTo>
                    <a:cubicBezTo>
                      <a:pt x="1364" y="733"/>
                      <a:pt x="1358" y="734"/>
                      <a:pt x="1352" y="734"/>
                    </a:cubicBezTo>
                    <a:cubicBezTo>
                      <a:pt x="1323" y="734"/>
                      <a:pt x="1296" y="699"/>
                      <a:pt x="1284" y="693"/>
                    </a:cubicBezTo>
                    <a:cubicBezTo>
                      <a:pt x="1283" y="693"/>
                      <a:pt x="1282" y="692"/>
                      <a:pt x="1281" y="692"/>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7" name="Google Shape;4625;p169"/>
            <p:cNvSpPr/>
            <p:nvPr/>
          </p:nvSpPr>
          <p:spPr>
            <a:xfrm>
              <a:off x="2140388" y="3043500"/>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4626;p169"/>
            <p:cNvSpPr/>
            <p:nvPr/>
          </p:nvSpPr>
          <p:spPr>
            <a:xfrm rot="5400000">
              <a:off x="2166579" y="3051828"/>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1730828" y="779761"/>
            <a:ext cx="4882242" cy="5673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5">
                    <a:lumMod val="50000"/>
                  </a:schemeClr>
                </a:solidFill>
              </a:rPr>
              <a:t>AIM:</a:t>
            </a:r>
            <a:endParaRPr dirty="0">
              <a:solidFill>
                <a:schemeClr val="accent5">
                  <a:lumMod val="50000"/>
                </a:schemeClr>
              </a:solidFill>
            </a:endParaRPr>
          </a:p>
        </p:txBody>
      </p:sp>
      <p:sp>
        <p:nvSpPr>
          <p:cNvPr id="2" name="TextBox 1"/>
          <p:cNvSpPr txBox="1"/>
          <p:nvPr/>
        </p:nvSpPr>
        <p:spPr>
          <a:xfrm>
            <a:off x="130629" y="1412421"/>
            <a:ext cx="8511171" cy="2862322"/>
          </a:xfrm>
          <a:prstGeom prst="rect">
            <a:avLst/>
          </a:prstGeom>
          <a:noFill/>
        </p:spPr>
        <p:txBody>
          <a:bodyPr wrap="square" rtlCol="0">
            <a:spAutoFit/>
          </a:bodyPr>
          <a:lstStyle/>
          <a:p>
            <a:pPr algn="just"/>
            <a:r>
              <a:rPr lang="en-US" sz="2000" b="1" dirty="0">
                <a:solidFill>
                  <a:schemeClr val="bg1">
                    <a:lumMod val="95000"/>
                  </a:schemeClr>
                </a:solidFill>
                <a:latin typeface="Bell MT" panose="02020503060305020303" pitchFamily="18" charset="0"/>
                <a:cs typeface="Times New Roman" panose="02020603050405020304" pitchFamily="18" charset="0"/>
              </a:rPr>
              <a:t>CPU scheduling efficiently allocates CPU resources among processes in operating systems: Processes enter the ready queue upon arrival, awaiting execution. The scheduler selects processes using algorithms like FCFS, SJN, RR, or Priority Scheduling. Selected processes are dispatched for execution, transitioning to the running state. Execution continues until completion, preemption, or I/O events. Synchronization and preemption optimize CPU utilization, while context switches minimize overhead. Administrators configure scheduling policies to tailor system performance, aiming to optimize resource utilization and responsiveness.</a:t>
            </a:r>
            <a:endParaRPr lang="en-IN" sz="2000" b="1" dirty="0">
              <a:solidFill>
                <a:schemeClr val="bg1">
                  <a:lumMod val="95000"/>
                </a:schemeClr>
              </a:solidFill>
              <a:latin typeface="Bell MT" panose="02020503060305020303"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04"/>
          <p:cNvSpPr txBox="1">
            <a:spLocks noGrp="1"/>
          </p:cNvSpPr>
          <p:nvPr>
            <p:ph type="ctrTitle"/>
          </p:nvPr>
        </p:nvSpPr>
        <p:spPr>
          <a:xfrm flipH="1">
            <a:off x="0" y="2163535"/>
            <a:ext cx="4408608" cy="11511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panose="020B0604020202020204"/>
              <a:buNone/>
            </a:pPr>
            <a:r>
              <a:rPr lang="en-GB" dirty="0">
                <a:solidFill>
                  <a:schemeClr val="accent5">
                    <a:lumMod val="50000"/>
                  </a:schemeClr>
                </a:solidFill>
              </a:rPr>
              <a:t>Introduction to </a:t>
            </a:r>
            <a:br>
              <a:rPr lang="en-GB" dirty="0">
                <a:solidFill>
                  <a:schemeClr val="accent5">
                    <a:lumMod val="50000"/>
                  </a:schemeClr>
                </a:solidFill>
              </a:rPr>
            </a:br>
            <a:r>
              <a:rPr lang="en-GB" dirty="0">
                <a:solidFill>
                  <a:schemeClr val="accent5">
                    <a:lumMod val="50000"/>
                  </a:schemeClr>
                </a:solidFill>
              </a:rPr>
              <a:t>CPU Scheduling</a:t>
            </a:r>
            <a:endParaRPr dirty="0">
              <a:solidFill>
                <a:schemeClr val="accent5">
                  <a:lumMod val="50000"/>
                </a:schemeClr>
              </a:solidFill>
            </a:endParaRPr>
          </a:p>
        </p:txBody>
      </p:sp>
      <p:sp>
        <p:nvSpPr>
          <p:cNvPr id="4" name="TextBox 3"/>
          <p:cNvSpPr txBox="1"/>
          <p:nvPr/>
        </p:nvSpPr>
        <p:spPr>
          <a:xfrm>
            <a:off x="4735394" y="1294477"/>
            <a:ext cx="3673929" cy="2800767"/>
          </a:xfrm>
          <a:prstGeom prst="rect">
            <a:avLst/>
          </a:prstGeom>
          <a:noFill/>
        </p:spPr>
        <p:txBody>
          <a:bodyPr wrap="square" rtlCol="0">
            <a:spAutoFit/>
          </a:bodyPr>
          <a:lstStyle/>
          <a:p>
            <a:r>
              <a:rPr lang="en-US" sz="1600" b="1" dirty="0">
                <a:solidFill>
                  <a:schemeClr val="bg1"/>
                </a:solidFill>
                <a:latin typeface="Bell MT" panose="02020503060305020303" pitchFamily="18" charset="0"/>
                <a:ea typeface="Gelasio" pitchFamily="34" charset="-122"/>
                <a:cs typeface="Gelasio" pitchFamily="34" charset="-120"/>
              </a:rPr>
              <a:t>CPU Scheduling is the process of organizing and managing the tasks to be performed by the CPU. It involves deciding which processes are to be assigned to the CPU based on certain criteria such as priority and time-sharing. Efficient CPU scheduling strategies are essential for optimal system performance and resource utilization.</a:t>
            </a:r>
            <a:endParaRPr lang="en-US" sz="1600" b="1" dirty="0">
              <a:solidFill>
                <a:schemeClr val="bg1"/>
              </a:solidFill>
              <a:latin typeface="Bell MT" panose="02020503060305020303" pitchFamily="18" charset="0"/>
            </a:endParaRPr>
          </a:p>
          <a:p>
            <a:endParaRPr lang="en-IN" sz="1600" dirty="0"/>
          </a:p>
        </p:txBody>
      </p:sp>
      <p:sp>
        <p:nvSpPr>
          <p:cNvPr id="5" name="TextBox 4"/>
          <p:cNvSpPr txBox="1"/>
          <p:nvPr/>
        </p:nvSpPr>
        <p:spPr>
          <a:xfrm>
            <a:off x="1428750" y="4163786"/>
            <a:ext cx="5584371" cy="954107"/>
          </a:xfrm>
          <a:prstGeom prst="rect">
            <a:avLst/>
          </a:prstGeom>
          <a:noFill/>
        </p:spPr>
        <p:txBody>
          <a:bodyPr wrap="square" rtlCol="0">
            <a:spAutoFit/>
          </a:bodyPr>
          <a:lstStyle/>
          <a:p>
            <a:r>
              <a:rPr lang="en-US" sz="1400" b="1" dirty="0">
                <a:solidFill>
                  <a:schemeClr val="bg1">
                    <a:lumMod val="95000"/>
                  </a:schemeClr>
                </a:solidFill>
                <a:latin typeface="Bell MT" panose="02020503060305020303" pitchFamily="18" charset="0"/>
                <a:ea typeface="Gelasio" pitchFamily="34" charset="-122"/>
                <a:cs typeface="Gelasio" pitchFamily="34" charset="-120"/>
              </a:rPr>
              <a:t>The primary goal of CPU scheduling is to ensure that the system makes the best use of its resources, maintains fairness among users, and provides responsive and efficient execution of programs.</a:t>
            </a:r>
            <a:endParaRPr lang="en-US" sz="1400" b="1" dirty="0">
              <a:solidFill>
                <a:schemeClr val="bg1">
                  <a:lumMod val="95000"/>
                </a:schemeClr>
              </a:solidFill>
              <a:latin typeface="Bell MT" panose="02020503060305020303" pitchFamily="18" charset="0"/>
            </a:endParaRPr>
          </a:p>
          <a:p>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851"/>
                                        </p:tgtEl>
                                        <p:attrNameLst>
                                          <p:attrName>ppt_x</p:attrName>
                                        </p:attrNameLst>
                                      </p:cBhvr>
                                      <p:tavLst>
                                        <p:tav tm="0">
                                          <p:val>
                                            <p:strVal val="#ppt_x"/>
                                          </p:val>
                                        </p:tav>
                                        <p:tav tm="100000">
                                          <p:val>
                                            <p:strVal val="#ppt_x-1"/>
                                          </p:val>
                                        </p:tav>
                                      </p:tavLst>
                                    </p:anim>
                                    <p:set>
                                      <p:cBhvr>
                                        <p:cTn id="7" dur="1" fill="hold">
                                          <p:stCondLst>
                                            <p:cond delay="1000"/>
                                          </p:stCondLst>
                                        </p:cTn>
                                        <p:tgtEl>
                                          <p:spTgt spid="8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0"/>
          <p:cNvSpPr txBox="1">
            <a:spLocks noGrp="1"/>
          </p:cNvSpPr>
          <p:nvPr>
            <p:ph type="ctrTitle"/>
          </p:nvPr>
        </p:nvSpPr>
        <p:spPr>
          <a:xfrm>
            <a:off x="457200" y="517918"/>
            <a:ext cx="82296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IN" dirty="0">
                <a:solidFill>
                  <a:schemeClr val="accent5">
                    <a:lumMod val="50000"/>
                  </a:schemeClr>
                </a:solidFill>
              </a:rPr>
              <a:t>Types of CPU Scheduling Strategies</a:t>
            </a:r>
            <a:endParaRPr dirty="0">
              <a:solidFill>
                <a:schemeClr val="accent5">
                  <a:lumMod val="50000"/>
                </a:schemeClr>
              </a:solidFill>
            </a:endParaRPr>
          </a:p>
        </p:txBody>
      </p:sp>
      <p:sp>
        <p:nvSpPr>
          <p:cNvPr id="931" name="Google Shape;931;p110"/>
          <p:cNvSpPr txBox="1">
            <a:spLocks noGrp="1"/>
          </p:cNvSpPr>
          <p:nvPr>
            <p:ph type="ctrTitle" idx="2"/>
          </p:nvPr>
        </p:nvSpPr>
        <p:spPr>
          <a:xfrm>
            <a:off x="3651300" y="1969101"/>
            <a:ext cx="18414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SHORTEST JOB NEXT(SJN)</a:t>
            </a:r>
            <a:endParaRPr sz="2400" dirty="0"/>
          </a:p>
        </p:txBody>
      </p:sp>
      <p:sp>
        <p:nvSpPr>
          <p:cNvPr id="935" name="Google Shape;935;p110"/>
          <p:cNvSpPr txBox="1">
            <a:spLocks noGrp="1"/>
          </p:cNvSpPr>
          <p:nvPr>
            <p:ph type="ctrTitle" idx="5"/>
          </p:nvPr>
        </p:nvSpPr>
        <p:spPr>
          <a:xfrm>
            <a:off x="1367155" y="1861185"/>
            <a:ext cx="1888490" cy="9829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t>FIRST COME FIRST SERVE (FCFS)</a:t>
            </a:r>
            <a:endParaRPr lang="en-IN" sz="2400" dirty="0"/>
          </a:p>
        </p:txBody>
      </p:sp>
      <p:sp>
        <p:nvSpPr>
          <p:cNvPr id="939" name="Google Shape;939;p110"/>
          <p:cNvSpPr txBox="1">
            <a:spLocks noGrp="1"/>
          </p:cNvSpPr>
          <p:nvPr>
            <p:ph type="ctrTitle" idx="9"/>
          </p:nvPr>
        </p:nvSpPr>
        <p:spPr>
          <a:xfrm>
            <a:off x="1413969" y="3212912"/>
            <a:ext cx="1841400" cy="8130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a:t>PRIORITY</a:t>
            </a:r>
            <a:endParaRPr lang="en-GB" sz="2400" dirty="0"/>
          </a:p>
        </p:txBody>
      </p:sp>
      <p:sp>
        <p:nvSpPr>
          <p:cNvPr id="5" name="Title 4"/>
          <p:cNvSpPr>
            <a:spLocks noGrp="1"/>
          </p:cNvSpPr>
          <p:nvPr>
            <p:ph type="ctrTitle" idx="3"/>
          </p:nvPr>
        </p:nvSpPr>
        <p:spPr>
          <a:xfrm>
            <a:off x="5943352" y="1930587"/>
            <a:ext cx="1818300" cy="577800"/>
          </a:xfrm>
        </p:spPr>
        <p:txBody>
          <a:bodyPr/>
          <a:lstStyle/>
          <a:p>
            <a:r>
              <a:rPr lang="en-IN" sz="2400" dirty="0"/>
              <a:t>ROUND ROBIN(RR)</a:t>
            </a:r>
            <a:endParaRPr lang="en-IN" sz="2400" dirty="0"/>
          </a:p>
        </p:txBody>
      </p:sp>
      <p:sp>
        <p:nvSpPr>
          <p:cNvPr id="16" name="TextBox 15"/>
          <p:cNvSpPr txBox="1"/>
          <p:nvPr/>
        </p:nvSpPr>
        <p:spPr>
          <a:xfrm>
            <a:off x="3651300" y="3388179"/>
            <a:ext cx="2016579" cy="953135"/>
          </a:xfrm>
          <a:prstGeom prst="rect">
            <a:avLst/>
          </a:prstGeom>
          <a:noFill/>
        </p:spPr>
        <p:txBody>
          <a:bodyPr wrap="square" rtlCol="0">
            <a:spAutoFit/>
          </a:bodyPr>
          <a:lstStyle/>
          <a:p>
            <a:r>
              <a:rPr lang="en-IN" dirty="0">
                <a:solidFill>
                  <a:schemeClr val="bg1">
                    <a:lumMod val="95000"/>
                  </a:schemeClr>
                </a:solidFill>
                <a:latin typeface="Bell MT" panose="02020503060305020303" pitchFamily="18" charset="0"/>
                <a:cs typeface="Bell MT" panose="02020503060305020303" pitchFamily="18" charset="0"/>
              </a:rPr>
              <a:t>These are the 4 types of CPU Scheduling Strategies</a:t>
            </a:r>
            <a:endParaRPr lang="en-IN" dirty="0">
              <a:solidFill>
                <a:schemeClr val="bg1">
                  <a:lumMod val="95000"/>
                </a:schemeClr>
              </a:solidFill>
              <a:latin typeface="Bell MT" panose="02020503060305020303" pitchFamily="18" charset="0"/>
              <a:cs typeface="Bell MT" panose="02020503060305020303" pitchFamily="18" charset="0"/>
            </a:endParaRPr>
          </a:p>
          <a:p>
            <a:endParaRPr lang="en-IN" dirty="0">
              <a:solidFill>
                <a:schemeClr val="bg1">
                  <a:lumMod val="95000"/>
                </a:schemeClr>
              </a:solidFill>
              <a:latin typeface="Bell MT" panose="02020503060305020303" pitchFamily="18" charset="0"/>
              <a:cs typeface="Bell MT" panose="02020503060305020303" pitchFamily="18" charset="0"/>
            </a:endParaRPr>
          </a:p>
        </p:txBody>
      </p:sp>
      <p:sp>
        <p:nvSpPr>
          <p:cNvPr id="19" name="TextBox 18"/>
          <p:cNvSpPr txBox="1"/>
          <p:nvPr/>
        </p:nvSpPr>
        <p:spPr>
          <a:xfrm>
            <a:off x="5788479" y="3212912"/>
            <a:ext cx="2090059" cy="1383665"/>
          </a:xfrm>
          <a:prstGeom prst="rect">
            <a:avLst/>
          </a:prstGeom>
          <a:noFill/>
        </p:spPr>
        <p:txBody>
          <a:bodyPr wrap="square" rtlCol="0">
            <a:spAutoFit/>
          </a:bodyPr>
          <a:lstStyle/>
          <a:p>
            <a:r>
              <a:rPr lang="en-US" b="0" i="0" dirty="0">
                <a:solidFill>
                  <a:schemeClr val="bg1"/>
                </a:solidFill>
                <a:effectLst/>
                <a:latin typeface="Bell MT" panose="02020503060305020303" pitchFamily="18" charset="0"/>
                <a:cs typeface="Bell MT" panose="02020503060305020303" pitchFamily="18" charset="0"/>
              </a:rPr>
              <a:t>Each strategy comes with its advantages and limitations, addressing different system requirements and priorities.</a:t>
            </a:r>
            <a:endParaRPr lang="en-IN" dirty="0">
              <a:solidFill>
                <a:schemeClr val="bg1"/>
              </a:solidFill>
              <a:latin typeface="Bell MT" panose="02020503060305020303" pitchFamily="18" charset="0"/>
              <a:cs typeface="Bell MT" panose="020205030603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0"/>
                                        </p:tgtEl>
                                        <p:attrNameLst>
                                          <p:attrName>style.visibility</p:attrName>
                                        </p:attrNameLst>
                                      </p:cBhvr>
                                      <p:to>
                                        <p:strVal val="visible"/>
                                      </p:to>
                                    </p:set>
                                    <p:animEffect transition="in" filter="fade">
                                      <p:cBhvr>
                                        <p:cTn id="7" dur="1000"/>
                                        <p:tgtEl>
                                          <p:spTgt spid="930"/>
                                        </p:tgtEl>
                                      </p:cBhvr>
                                    </p:animEffect>
                                  </p:childTnLst>
                                </p:cTn>
                              </p:par>
                              <p:par>
                                <p:cTn id="8" presetID="10" presetClass="entr" presetSubtype="0" fill="hold" nodeType="withEffect">
                                  <p:stCondLst>
                                    <p:cond delay="0"/>
                                  </p:stCondLst>
                                  <p:childTnLst>
                                    <p:set>
                                      <p:cBhvr>
                                        <p:cTn id="9" dur="1" fill="hold">
                                          <p:stCondLst>
                                            <p:cond delay="0"/>
                                          </p:stCondLst>
                                        </p:cTn>
                                        <p:tgtEl>
                                          <p:spTgt spid="935"/>
                                        </p:tgtEl>
                                        <p:attrNameLst>
                                          <p:attrName>style.visibility</p:attrName>
                                        </p:attrNameLst>
                                      </p:cBhvr>
                                      <p:to>
                                        <p:strVal val="visible"/>
                                      </p:to>
                                    </p:set>
                                    <p:animEffect transition="in" filter="fade">
                                      <p:cBhvr>
                                        <p:cTn id="10" dur="1000"/>
                                        <p:tgtEl>
                                          <p:spTgt spid="935"/>
                                        </p:tgtEl>
                                      </p:cBhvr>
                                    </p:animEffect>
                                  </p:childTnLst>
                                </p:cTn>
                              </p:par>
                              <p:par>
                                <p:cTn id="11" presetID="10" presetClass="entr" presetSubtype="0" fill="hold" nodeType="withEffect">
                                  <p:stCondLst>
                                    <p:cond delay="0"/>
                                  </p:stCondLst>
                                  <p:childTnLst>
                                    <p:set>
                                      <p:cBhvr>
                                        <p:cTn id="12" dur="1" fill="hold">
                                          <p:stCondLst>
                                            <p:cond delay="0"/>
                                          </p:stCondLst>
                                        </p:cTn>
                                        <p:tgtEl>
                                          <p:spTgt spid="931"/>
                                        </p:tgtEl>
                                        <p:attrNameLst>
                                          <p:attrName>style.visibility</p:attrName>
                                        </p:attrNameLst>
                                      </p:cBhvr>
                                      <p:to>
                                        <p:strVal val="visible"/>
                                      </p:to>
                                    </p:set>
                                    <p:animEffect transition="in" filter="fade">
                                      <p:cBhvr>
                                        <p:cTn id="13" dur="1000"/>
                                        <p:tgtEl>
                                          <p:spTgt spid="931"/>
                                        </p:tgtEl>
                                      </p:cBhvr>
                                    </p:animEffect>
                                  </p:childTnLst>
                                </p:cTn>
                              </p:par>
                              <p:par>
                                <p:cTn id="14" presetID="10" presetClass="entr" presetSubtype="0" fill="hold" nodeType="withEffect">
                                  <p:stCondLst>
                                    <p:cond delay="0"/>
                                  </p:stCondLst>
                                  <p:childTnLst>
                                    <p:set>
                                      <p:cBhvr>
                                        <p:cTn id="15" dur="1" fill="hold">
                                          <p:stCondLst>
                                            <p:cond delay="0"/>
                                          </p:stCondLst>
                                        </p:cTn>
                                        <p:tgtEl>
                                          <p:spTgt spid="939"/>
                                        </p:tgtEl>
                                        <p:attrNameLst>
                                          <p:attrName>style.visibility</p:attrName>
                                        </p:attrNameLst>
                                      </p:cBhvr>
                                      <p:to>
                                        <p:strVal val="visible"/>
                                      </p:to>
                                    </p:set>
                                    <p:animEffect transition="in" filter="fade">
                                      <p:cBhvr>
                                        <p:cTn id="16" dur="1000"/>
                                        <p:tgtEl>
                                          <p:spTgt spid="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Title 2"/>
          <p:cNvSpPr>
            <a:spLocks noGrp="1"/>
          </p:cNvSpPr>
          <p:nvPr>
            <p:ph type="title" idx="2"/>
          </p:nvPr>
        </p:nvSpPr>
        <p:spPr>
          <a:xfrm>
            <a:off x="3510643" y="89807"/>
            <a:ext cx="5085532" cy="1028701"/>
          </a:xfrm>
        </p:spPr>
        <p:txBody>
          <a:bodyPr/>
          <a:lstStyle/>
          <a:p>
            <a:r>
              <a:rPr lang="en-IN" sz="2400" dirty="0">
                <a:solidFill>
                  <a:schemeClr val="accent5">
                    <a:lumMod val="50000"/>
                  </a:schemeClr>
                </a:solidFill>
              </a:rPr>
              <a:t>FIRST COME FIRST SERVE(FCFS) SCHEDULING</a:t>
            </a:r>
            <a:endParaRPr lang="en-IN" sz="2400" dirty="0">
              <a:solidFill>
                <a:schemeClr val="accent5">
                  <a:lumMod val="50000"/>
                </a:schemeClr>
              </a:solidFill>
            </a:endParaRPr>
          </a:p>
        </p:txBody>
      </p:sp>
      <p:sp>
        <p:nvSpPr>
          <p:cNvPr id="8" name="TextBox 7"/>
          <p:cNvSpPr txBox="1"/>
          <p:nvPr/>
        </p:nvSpPr>
        <p:spPr>
          <a:xfrm>
            <a:off x="3673930" y="816427"/>
            <a:ext cx="4735284" cy="3970318"/>
          </a:xfrm>
          <a:prstGeom prst="rect">
            <a:avLst/>
          </a:prstGeom>
          <a:noFill/>
        </p:spPr>
        <p:txBody>
          <a:bodyPr wrap="square" rtlCol="0">
            <a:spAutoFit/>
          </a:bodyPr>
          <a:lstStyle/>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Processes are executed in the order they arrive in the ready queue, with the first process arriving being the first to be served.</a:t>
            </a:r>
            <a:endParaRPr lang="en-US" sz="1200" b="1" dirty="0">
              <a:solidFill>
                <a:schemeClr val="bg1">
                  <a:lumMod val="95000"/>
                </a:schemeClr>
              </a:solidFill>
              <a:latin typeface="Bell MT" panose="02020503060305020303" pitchFamily="18" charset="0"/>
            </a:endParaRPr>
          </a:p>
          <a:p>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FCFS is a non-preemptive scheduling algorithm, meaning once a process starts executing, it continues until it completes its CPU burst voluntarily or blocks for I/O.</a:t>
            </a:r>
            <a:endParaRPr lang="en-US" sz="1200" b="1" dirty="0">
              <a:solidFill>
                <a:schemeClr val="bg1">
                  <a:lumMod val="95000"/>
                </a:schemeClr>
              </a:solidFill>
              <a:latin typeface="Bell MT" panose="02020503060305020303" pitchFamily="18" charset="0"/>
            </a:endParaRPr>
          </a:p>
          <a:p>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FCFS is easy to implement and understand, making it suitable for systems where simplicity is valued.</a:t>
            </a:r>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FCFS ensures fairness since processes are served in the order of their arrival, giving equal priority to all processes.</a:t>
            </a:r>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endParaRPr lang="en-US" sz="1200" b="1" dirty="0">
              <a:solidFill>
                <a:schemeClr val="bg1">
                  <a:lumMod val="95000"/>
                </a:schemeClr>
              </a:solidFill>
              <a:latin typeface="Bell MT" panose="02020503060305020303" pitchFamily="18" charset="0"/>
            </a:endParaRPr>
          </a:p>
          <a:p>
            <a:pPr marL="285750" indent="-285750">
              <a:buFont typeface="Wingdings" panose="05000000000000000000" pitchFamily="2" charset="2"/>
              <a:buChar char="Ø"/>
            </a:pPr>
            <a:r>
              <a:rPr lang="en-US" sz="1200" b="1" dirty="0">
                <a:solidFill>
                  <a:schemeClr val="bg1">
                    <a:lumMod val="95000"/>
                  </a:schemeClr>
                </a:solidFill>
                <a:latin typeface="Bell MT" panose="02020503060305020303" pitchFamily="18" charset="0"/>
              </a:rPr>
              <a:t>FCFS can suffer from inefficiencies, particularly the convoy effect, where a long CPU-bound process can hold up shorter processes that arrive later, leading to increased average waiting times.</a:t>
            </a:r>
            <a:endParaRPr lang="en-US" sz="1200" b="1" dirty="0">
              <a:solidFill>
                <a:schemeClr val="bg1">
                  <a:lumMod val="95000"/>
                </a:schemeClr>
              </a:solidFill>
              <a:latin typeface="Bell MT" panose="02020503060305020303" pitchFamily="18" charset="0"/>
            </a:endParaRPr>
          </a:p>
          <a:p>
            <a:r>
              <a:rPr lang="en-US" sz="1200" b="1" dirty="0">
                <a:solidFill>
                  <a:schemeClr val="bg1">
                    <a:lumMod val="95000"/>
                  </a:schemeClr>
                </a:solidFill>
                <a:latin typeface="Bell MT" panose="02020503060305020303" pitchFamily="18" charset="0"/>
              </a:rPr>
              <a:t> </a:t>
            </a:r>
            <a:endParaRPr lang="en-US" sz="1200" b="1" dirty="0">
              <a:solidFill>
                <a:schemeClr val="bg1">
                  <a:lumMod val="95000"/>
                </a:schemeClr>
              </a:solidFill>
              <a:latin typeface="Bell MT" panose="02020503060305020303" pitchFamily="18" charset="0"/>
            </a:endParaRPr>
          </a:p>
          <a:p>
            <a:r>
              <a:rPr lang="en-US" sz="1200" b="1" dirty="0">
                <a:solidFill>
                  <a:schemeClr val="bg1">
                    <a:lumMod val="95000"/>
                  </a:schemeClr>
                </a:solidFill>
                <a:latin typeface="Bell MT" panose="02020503060305020303" pitchFamily="18" charset="0"/>
              </a:rPr>
              <a:t>Example: </a:t>
            </a:r>
            <a:r>
              <a:rPr lang="en-US" sz="1200" b="1" dirty="0">
                <a:solidFill>
                  <a:schemeClr val="bg1">
                    <a:lumMod val="95000"/>
                  </a:schemeClr>
                </a:solidFill>
                <a:latin typeface="Bell MT" panose="02020503060305020303" pitchFamily="18" charset="0"/>
                <a:ea typeface="Gelasio" pitchFamily="34" charset="-122"/>
                <a:cs typeface="Gelasio" pitchFamily="34" charset="-120"/>
              </a:rPr>
              <a:t> Imagine a queue at a ticket counter, where the first person in line is served first</a:t>
            </a:r>
            <a:r>
              <a:rPr lang="en-US" sz="1200" b="1" dirty="0">
                <a:solidFill>
                  <a:srgbClr val="746558"/>
                </a:solidFill>
                <a:latin typeface="Bell MT" panose="02020503060305020303" pitchFamily="18" charset="0"/>
                <a:ea typeface="Gelasio" pitchFamily="34" charset="-122"/>
                <a:cs typeface="Gelasio" pitchFamily="34" charset="-120"/>
              </a:rPr>
              <a:t>.</a:t>
            </a:r>
            <a:endParaRPr lang="en-US" sz="1200" b="1" dirty="0">
              <a:latin typeface="Bell MT" panose="02020503060305020303" pitchFamily="18" charset="0"/>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1" y="1649185"/>
            <a:ext cx="3535135"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7" name="TextBox 6"/>
          <p:cNvSpPr txBox="1"/>
          <p:nvPr/>
        </p:nvSpPr>
        <p:spPr>
          <a:xfrm>
            <a:off x="3967843" y="161338"/>
            <a:ext cx="4759779" cy="461665"/>
          </a:xfrm>
          <a:prstGeom prst="rect">
            <a:avLst/>
          </a:prstGeom>
          <a:noFill/>
        </p:spPr>
        <p:txBody>
          <a:bodyPr wrap="square" rtlCol="0">
            <a:spAutoFit/>
          </a:bodyPr>
          <a:lstStyle/>
          <a:p>
            <a:r>
              <a:rPr lang="en-IN" sz="2400" dirty="0">
                <a:solidFill>
                  <a:schemeClr val="accent5">
                    <a:lumMod val="50000"/>
                  </a:schemeClr>
                </a:solidFill>
                <a:latin typeface="Squada One" panose="02000000000000000000" charset="0"/>
              </a:rPr>
              <a:t>SHORTEST JOB First(SJF) SCHEDILING</a:t>
            </a:r>
            <a:endParaRPr lang="en-IN" sz="2400" dirty="0">
              <a:solidFill>
                <a:schemeClr val="accent5">
                  <a:lumMod val="50000"/>
                </a:schemeClr>
              </a:solidFill>
              <a:latin typeface="Squada One" panose="02000000000000000000" charset="0"/>
            </a:endParaRPr>
          </a:p>
        </p:txBody>
      </p:sp>
      <p:sp>
        <p:nvSpPr>
          <p:cNvPr id="8" name="TextBox 7"/>
          <p:cNvSpPr txBox="1"/>
          <p:nvPr/>
        </p:nvSpPr>
        <p:spPr>
          <a:xfrm>
            <a:off x="3731077" y="623003"/>
            <a:ext cx="5110843" cy="3754874"/>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Prioritizes processes with the smallest expected burst time for execution, aiming to minimize average waiting time.</a:t>
            </a:r>
            <a:endParaRPr lang="en-US" b="1" dirty="0">
              <a:solidFill>
                <a:schemeClr val="bg1">
                  <a:lumMod val="95000"/>
                </a:schemeClr>
              </a:solidFill>
              <a:latin typeface="Bell MT" panose="02020503060305020303" pitchFamily="18" charset="0"/>
            </a:endParaRPr>
          </a:p>
          <a:p>
            <a:pPr algn="just"/>
            <a:r>
              <a:rPr lang="en-US" b="1" dirty="0">
                <a:solidFill>
                  <a:schemeClr val="bg1">
                    <a:lumMod val="95000"/>
                  </a:schemeClr>
                </a:solidFill>
                <a:latin typeface="Bell MT" panose="02020503060305020303" pitchFamily="18" charset="0"/>
              </a:rPr>
              <a:t>  </a:t>
            </a: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Allows a process to run until completion without interruption, potentially leading to longer waiting times for shorter processes.</a:t>
            </a: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Allows shorter jobs to preempt longer ones currently running, ensuring optimal utilization of CPU time.</a:t>
            </a: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Requires accurate prediction of burst times, which can be challenging in practice due to variations in workload and system behavior.</a:t>
            </a: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b="1" dirty="0">
                <a:solidFill>
                  <a:schemeClr val="bg1">
                    <a:lumMod val="95000"/>
                  </a:schemeClr>
                </a:solidFill>
                <a:latin typeface="Bell MT" panose="02020503060305020303" pitchFamily="18" charset="0"/>
              </a:rPr>
              <a:t>SJF is optimal in minimizing average waiting time among all scheduling algorithms, assuming burst times are known in advance.</a:t>
            </a:r>
            <a:endParaRPr lang="en-IN" b="1" dirty="0">
              <a:solidFill>
                <a:schemeClr val="bg1">
                  <a:lumMod val="95000"/>
                </a:schemeClr>
              </a:solidFill>
              <a:latin typeface="Bell MT" panose="02020503060305020303" pitchFamily="18" charset="0"/>
            </a:endParaRPr>
          </a:p>
        </p:txBody>
      </p:sp>
      <p:pic>
        <p:nvPicPr>
          <p:cNvPr id="9" name="Picture 8"/>
          <p:cNvPicPr>
            <a:picLocks noChangeAspect="1"/>
          </p:cNvPicPr>
          <p:nvPr/>
        </p:nvPicPr>
        <p:blipFill>
          <a:blip r:embed="rId1"/>
          <a:stretch>
            <a:fillRect/>
          </a:stretch>
        </p:blipFill>
        <p:spPr>
          <a:xfrm>
            <a:off x="138793" y="1485898"/>
            <a:ext cx="3294743" cy="18532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20" name="Google Shape;820;p99"/>
          <p:cNvSpPr txBox="1">
            <a:spLocks noGrp="1"/>
          </p:cNvSpPr>
          <p:nvPr>
            <p:ph type="ctrTitle"/>
          </p:nvPr>
        </p:nvSpPr>
        <p:spPr>
          <a:xfrm>
            <a:off x="3543300" y="-212273"/>
            <a:ext cx="3812721" cy="816429"/>
          </a:xfrm>
          <a:prstGeom prst="rect">
            <a:avLst/>
          </a:prstGeom>
        </p:spPr>
        <p:txBody>
          <a:bodyPr spcFirstLastPara="1" wrap="square" lIns="91425" tIns="91425" rIns="91425" bIns="91425" anchor="ctr" anchorCtr="0">
            <a:noAutofit/>
          </a:bodyPr>
          <a:lstStyle/>
          <a:p>
            <a:pPr lvl="0">
              <a:buClr>
                <a:schemeClr val="dk1"/>
              </a:buClr>
              <a:buSzPts val="1100"/>
            </a:pPr>
            <a:r>
              <a:rPr lang="en-IN" dirty="0">
                <a:solidFill>
                  <a:schemeClr val="accent5">
                    <a:lumMod val="50000"/>
                  </a:schemeClr>
                </a:solidFill>
              </a:rPr>
              <a:t>ROUND ROBIN (RR) SCHEDULING</a:t>
            </a:r>
            <a:endParaRPr dirty="0">
              <a:solidFill>
                <a:schemeClr val="accent5">
                  <a:lumMod val="50000"/>
                </a:schemeClr>
              </a:solidFill>
            </a:endParaRPr>
          </a:p>
        </p:txBody>
      </p:sp>
      <p:sp>
        <p:nvSpPr>
          <p:cNvPr id="4" name="TextBox 3"/>
          <p:cNvSpPr txBox="1"/>
          <p:nvPr/>
        </p:nvSpPr>
        <p:spPr>
          <a:xfrm>
            <a:off x="3853543" y="604156"/>
            <a:ext cx="4678136" cy="4278094"/>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chemeClr val="bg1">
                    <a:lumMod val="95000"/>
                  </a:schemeClr>
                </a:solidFill>
                <a:latin typeface="Bell MT" panose="02020503060305020303" pitchFamily="18" charset="0"/>
              </a:rPr>
              <a:t> </a:t>
            </a:r>
            <a:r>
              <a:rPr lang="en-US" sz="1600" b="1" dirty="0">
                <a:solidFill>
                  <a:schemeClr val="bg1">
                    <a:lumMod val="95000"/>
                  </a:schemeClr>
                </a:solidFill>
                <a:latin typeface="Bell MT" panose="02020503060305020303" pitchFamily="18" charset="0"/>
              </a:rPr>
              <a:t>Round Robin (RR) is a preemptive CPU scheduling algorithm where each process is assigned a fixed time quantum to execute before being preempted.</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Processes are placed in a circular queue, and the scheduler dispatches the next process in line for execution.</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If a process completes within its time quantum, it moves to the end of the queue; otherwise, it's preempted and placed back in the queue.</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 RR aims to provide fair CPU access to all processes and prevents starvation by ensuring every process gets a turn.</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However, short time quanta can lead to high context switch overhead, and longer processes may suffer from increased response times.</a:t>
            </a:r>
            <a:endParaRPr lang="en-IN" sz="1600" b="1" dirty="0">
              <a:solidFill>
                <a:schemeClr val="bg1">
                  <a:lumMod val="95000"/>
                </a:schemeClr>
              </a:solidFill>
              <a:latin typeface="Bell MT" panose="02020503060305020303" pitchFamily="18" charset="0"/>
            </a:endParaRPr>
          </a:p>
        </p:txBody>
      </p:sp>
      <p:pic>
        <p:nvPicPr>
          <p:cNvPr id="5" name="Picture 4"/>
          <p:cNvPicPr>
            <a:picLocks noChangeAspect="1"/>
          </p:cNvPicPr>
          <p:nvPr/>
        </p:nvPicPr>
        <p:blipFill>
          <a:blip r:embed="rId1"/>
          <a:stretch>
            <a:fillRect/>
          </a:stretch>
        </p:blipFill>
        <p:spPr>
          <a:xfrm>
            <a:off x="339500" y="1395140"/>
            <a:ext cx="2967036" cy="25884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0"/>
                                        </p:tgtEl>
                                        <p:attrNameLst>
                                          <p:attrName>style.visibility</p:attrName>
                                        </p:attrNameLst>
                                      </p:cBhvr>
                                      <p:to>
                                        <p:strVal val="visible"/>
                                      </p:to>
                                    </p:set>
                                    <p:animEffect transition="in" filter="fade">
                                      <p:cBhvr>
                                        <p:cTn id="7" dur="1000"/>
                                        <p:tgtEl>
                                          <p:spTgt spid="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3" name="Title 2"/>
          <p:cNvSpPr>
            <a:spLocks noGrp="1"/>
          </p:cNvSpPr>
          <p:nvPr>
            <p:ph type="title" idx="2"/>
          </p:nvPr>
        </p:nvSpPr>
        <p:spPr>
          <a:xfrm>
            <a:off x="3088861" y="0"/>
            <a:ext cx="4299000" cy="715747"/>
          </a:xfrm>
        </p:spPr>
        <p:txBody>
          <a:bodyPr/>
          <a:lstStyle/>
          <a:p>
            <a:r>
              <a:rPr lang="en-IN" sz="2400" dirty="0">
                <a:solidFill>
                  <a:schemeClr val="accent5">
                    <a:lumMod val="50000"/>
                  </a:schemeClr>
                </a:solidFill>
              </a:rPr>
              <a:t>PRIORITY SCHEDULING</a:t>
            </a:r>
            <a:endParaRPr lang="en-IN" sz="2400" dirty="0">
              <a:solidFill>
                <a:schemeClr val="accent5">
                  <a:lumMod val="50000"/>
                </a:schemeClr>
              </a:solidFill>
            </a:endParaRPr>
          </a:p>
        </p:txBody>
      </p:sp>
      <p:sp>
        <p:nvSpPr>
          <p:cNvPr id="8" name="TextBox 7"/>
          <p:cNvSpPr txBox="1"/>
          <p:nvPr/>
        </p:nvSpPr>
        <p:spPr>
          <a:xfrm>
            <a:off x="3682093" y="604157"/>
            <a:ext cx="5282293" cy="403187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Assigns priorities to processes for execution based on factors like importance or system policies.</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Processes are executed based on their assigned priority, with higher priority processes taking precedence.</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Allows higher priority processes to interrupt lower priority ones for execution, ensuring timely execution of critical tasks.</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Risk of lower priority processes never getting CPU time; mitigated using techniques like aging.</a:t>
            </a: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endParaRPr lang="en-US" sz="1600" b="1" dirty="0">
              <a:solidFill>
                <a:schemeClr val="bg1">
                  <a:lumMod val="95000"/>
                </a:schemeClr>
              </a:solidFill>
              <a:latin typeface="Bell MT" panose="02020503060305020303" pitchFamily="18" charset="0"/>
            </a:endParaRPr>
          </a:p>
          <a:p>
            <a:pPr marL="285750" indent="-285750" algn="just">
              <a:buFont typeface="Wingdings" panose="05000000000000000000" pitchFamily="2" charset="2"/>
              <a:buChar char="Ø"/>
            </a:pPr>
            <a:r>
              <a:rPr lang="en-US" sz="1600" b="1" dirty="0">
                <a:solidFill>
                  <a:schemeClr val="bg1">
                    <a:lumMod val="95000"/>
                  </a:schemeClr>
                </a:solidFill>
                <a:latin typeface="Bell MT" panose="02020503060305020303" pitchFamily="18" charset="0"/>
              </a:rPr>
              <a:t>Typically realized using data structures like priority queues to efficiently manage process priorities.</a:t>
            </a:r>
            <a:endParaRPr lang="en-IN" sz="1600" b="1" dirty="0">
              <a:solidFill>
                <a:schemeClr val="bg1">
                  <a:lumMod val="95000"/>
                </a:schemeClr>
              </a:solidFill>
              <a:latin typeface="Bell MT" panose="02020503060305020303" pitchFamily="18" charset="0"/>
            </a:endParaRPr>
          </a:p>
        </p:txBody>
      </p:sp>
      <p:pic>
        <p:nvPicPr>
          <p:cNvPr id="9" name="Picture 8"/>
          <p:cNvPicPr>
            <a:picLocks noChangeAspect="1"/>
          </p:cNvPicPr>
          <p:nvPr/>
        </p:nvPicPr>
        <p:blipFill>
          <a:blip r:embed="rId1"/>
          <a:stretch>
            <a:fillRect/>
          </a:stretch>
        </p:blipFill>
        <p:spPr>
          <a:xfrm>
            <a:off x="179614" y="1934293"/>
            <a:ext cx="3451857" cy="13715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DDCFBB"/>
          </a:solidFill>
        </p:spPr>
      </p:sp>
      <p:sp>
        <p:nvSpPr>
          <p:cNvPr id="3" name="Shape 1"/>
          <p:cNvSpPr/>
          <p:nvPr/>
        </p:nvSpPr>
        <p:spPr>
          <a:xfrm>
            <a:off x="0" y="-10939"/>
            <a:ext cx="9144000" cy="5154439"/>
          </a:xfrm>
          <a:prstGeom prst="rect">
            <a:avLst/>
          </a:prstGeom>
          <a:gradFill>
            <a:gsLst>
              <a:gs pos="0">
                <a:schemeClr val="accent1"/>
              </a:gs>
              <a:gs pos="100000">
                <a:schemeClr val="accent2"/>
              </a:gs>
            </a:gsLst>
            <a:lin ang="5400012" scaled="0"/>
          </a:gradFill>
        </p:spPr>
      </p:sp>
      <p:sp>
        <p:nvSpPr>
          <p:cNvPr id="4" name="Text 2"/>
          <p:cNvSpPr/>
          <p:nvPr/>
        </p:nvSpPr>
        <p:spPr>
          <a:xfrm>
            <a:off x="1758330" y="325785"/>
            <a:ext cx="5627340" cy="740420"/>
          </a:xfrm>
          <a:prstGeom prst="rect">
            <a:avLst/>
          </a:prstGeom>
          <a:noFill/>
        </p:spPr>
        <p:txBody>
          <a:bodyPr wrap="square" rtlCol="0" anchor="t"/>
          <a:lstStyle/>
          <a:p>
            <a:pPr>
              <a:lnSpc>
                <a:spcPts val="2915"/>
              </a:lnSpc>
            </a:pPr>
            <a:r>
              <a:rPr lang="en-US" sz="2330" b="1" dirty="0">
                <a:solidFill>
                  <a:srgbClr val="484237"/>
                </a:solidFill>
                <a:latin typeface="Gelasio" pitchFamily="34" charset="0"/>
                <a:ea typeface="Gelasio" pitchFamily="34" charset="-122"/>
                <a:cs typeface="Gelasio" pitchFamily="34" charset="-120"/>
              </a:rPr>
              <a:t>Comparison and evaluation of CPU scheduling strategies</a:t>
            </a:r>
            <a:endParaRPr lang="en-US" sz="2330" dirty="0"/>
          </a:p>
        </p:txBody>
      </p:sp>
      <p:sp>
        <p:nvSpPr>
          <p:cNvPr id="5" name="Shape 3"/>
          <p:cNvSpPr/>
          <p:nvPr/>
        </p:nvSpPr>
        <p:spPr>
          <a:xfrm>
            <a:off x="1766494" y="1341052"/>
            <a:ext cx="5627340" cy="341189"/>
          </a:xfrm>
          <a:prstGeom prst="rect">
            <a:avLst/>
          </a:prstGeom>
          <a:solidFill>
            <a:srgbClr val="EFE7D6"/>
          </a:solidFill>
        </p:spPr>
      </p:sp>
      <p:sp>
        <p:nvSpPr>
          <p:cNvPr id="6" name="Text 4"/>
          <p:cNvSpPr/>
          <p:nvPr/>
        </p:nvSpPr>
        <p:spPr>
          <a:xfrm>
            <a:off x="1876945" y="1378967"/>
            <a:ext cx="1167483" cy="189533"/>
          </a:xfrm>
          <a:prstGeom prst="rect">
            <a:avLst/>
          </a:prstGeom>
          <a:noFill/>
        </p:spPr>
        <p:txBody>
          <a:bodyPr wrap="none" rtlCol="0" anchor="t"/>
          <a:lstStyle/>
          <a:p>
            <a:pPr>
              <a:lnSpc>
                <a:spcPts val="1495"/>
              </a:lnSpc>
            </a:pPr>
            <a:r>
              <a:rPr lang="en-US" dirty="0">
                <a:solidFill>
                  <a:srgbClr val="746558"/>
                </a:solidFill>
                <a:latin typeface="Gelasio" pitchFamily="34" charset="0"/>
                <a:ea typeface="Gelasio" pitchFamily="34" charset="-122"/>
                <a:cs typeface="Gelasio" pitchFamily="34" charset="-120"/>
              </a:rPr>
              <a:t>Strategy</a:t>
            </a:r>
            <a:endParaRPr lang="en-US" dirty="0"/>
          </a:p>
        </p:txBody>
      </p:sp>
      <p:sp>
        <p:nvSpPr>
          <p:cNvPr id="7" name="Text 5"/>
          <p:cNvSpPr/>
          <p:nvPr/>
        </p:nvSpPr>
        <p:spPr>
          <a:xfrm>
            <a:off x="3286125" y="1378967"/>
            <a:ext cx="1165101" cy="189533"/>
          </a:xfrm>
          <a:prstGeom prst="rect">
            <a:avLst/>
          </a:prstGeom>
          <a:noFill/>
        </p:spPr>
        <p:txBody>
          <a:bodyPr wrap="none" rtlCol="0" anchor="t"/>
          <a:lstStyle/>
          <a:p>
            <a:pPr>
              <a:lnSpc>
                <a:spcPts val="1495"/>
              </a:lnSpc>
            </a:pPr>
            <a:r>
              <a:rPr lang="en-US" dirty="0">
                <a:solidFill>
                  <a:srgbClr val="746558"/>
                </a:solidFill>
                <a:latin typeface="Gelasio" pitchFamily="34" charset="0"/>
                <a:ea typeface="Gelasio" pitchFamily="34" charset="-122"/>
                <a:cs typeface="Gelasio" pitchFamily="34" charset="-120"/>
              </a:rPr>
              <a:t>Advantages</a:t>
            </a:r>
            <a:endParaRPr lang="en-US" sz="935" dirty="0"/>
          </a:p>
        </p:txBody>
      </p:sp>
      <p:sp>
        <p:nvSpPr>
          <p:cNvPr id="8" name="Text 6"/>
          <p:cNvSpPr/>
          <p:nvPr/>
        </p:nvSpPr>
        <p:spPr>
          <a:xfrm>
            <a:off x="4692923" y="1378967"/>
            <a:ext cx="1165101" cy="189533"/>
          </a:xfrm>
          <a:prstGeom prst="rect">
            <a:avLst/>
          </a:prstGeom>
          <a:noFill/>
        </p:spPr>
        <p:txBody>
          <a:bodyPr wrap="none" rtlCol="0" anchor="t"/>
          <a:lstStyle/>
          <a:p>
            <a:pPr>
              <a:lnSpc>
                <a:spcPts val="1495"/>
              </a:lnSpc>
            </a:pPr>
            <a:r>
              <a:rPr lang="en-US" dirty="0">
                <a:solidFill>
                  <a:srgbClr val="746558"/>
                </a:solidFill>
                <a:latin typeface="Gelasio" pitchFamily="34" charset="0"/>
                <a:ea typeface="Gelasio" pitchFamily="34" charset="-122"/>
              </a:rPr>
              <a:t>Disadvantages</a:t>
            </a:r>
            <a:endParaRPr lang="en-US" dirty="0"/>
          </a:p>
        </p:txBody>
      </p:sp>
      <p:sp>
        <p:nvSpPr>
          <p:cNvPr id="9" name="Text 7"/>
          <p:cNvSpPr/>
          <p:nvPr/>
        </p:nvSpPr>
        <p:spPr>
          <a:xfrm>
            <a:off x="6099720" y="1378967"/>
            <a:ext cx="1167483" cy="189533"/>
          </a:xfrm>
          <a:prstGeom prst="rect">
            <a:avLst/>
          </a:prstGeom>
          <a:noFill/>
        </p:spPr>
        <p:txBody>
          <a:bodyPr wrap="none" rtlCol="0" anchor="t"/>
          <a:lstStyle/>
          <a:p>
            <a:pPr>
              <a:lnSpc>
                <a:spcPts val="1495"/>
              </a:lnSpc>
            </a:pPr>
            <a:r>
              <a:rPr lang="en-US" dirty="0">
                <a:solidFill>
                  <a:srgbClr val="746558"/>
                </a:solidFill>
                <a:latin typeface="Gelasio" pitchFamily="34" charset="0"/>
                <a:ea typeface="Gelasio" pitchFamily="34" charset="-122"/>
                <a:cs typeface="Gelasio" pitchFamily="34" charset="-120"/>
              </a:rPr>
              <a:t>Application</a:t>
            </a:r>
            <a:endParaRPr lang="en-US" dirty="0"/>
          </a:p>
        </p:txBody>
      </p:sp>
      <p:sp>
        <p:nvSpPr>
          <p:cNvPr id="10" name="Text 8"/>
          <p:cNvSpPr/>
          <p:nvPr/>
        </p:nvSpPr>
        <p:spPr>
          <a:xfrm>
            <a:off x="1876945" y="1720155"/>
            <a:ext cx="1167483" cy="189533"/>
          </a:xfrm>
          <a:prstGeom prst="rect">
            <a:avLst/>
          </a:prstGeom>
          <a:noFill/>
        </p:spPr>
        <p:txBody>
          <a:bodyPr wrap="none" rtlCol="0" anchor="t"/>
          <a:lstStyle/>
          <a:p>
            <a:pPr>
              <a:lnSpc>
                <a:spcPts val="1495"/>
              </a:lnSpc>
            </a:pPr>
            <a:r>
              <a:rPr lang="en-US" dirty="0">
                <a:solidFill>
                  <a:schemeClr val="bg1"/>
                </a:solidFill>
                <a:latin typeface="Gelasio" pitchFamily="34" charset="0"/>
                <a:ea typeface="Gelasio" pitchFamily="34" charset="-122"/>
                <a:cs typeface="Gelasio" pitchFamily="34" charset="-120"/>
              </a:rPr>
              <a:t>FCFS</a:t>
            </a:r>
            <a:endParaRPr lang="en-US" dirty="0">
              <a:solidFill>
                <a:schemeClr val="bg1"/>
              </a:solidFill>
            </a:endParaRPr>
          </a:p>
        </p:txBody>
      </p:sp>
      <p:sp>
        <p:nvSpPr>
          <p:cNvPr id="11" name="Text 9"/>
          <p:cNvSpPr/>
          <p:nvPr/>
        </p:nvSpPr>
        <p:spPr>
          <a:xfrm>
            <a:off x="3286125" y="1720155"/>
            <a:ext cx="1165101" cy="189533"/>
          </a:xfrm>
          <a:prstGeom prst="rect">
            <a:avLst/>
          </a:prstGeom>
          <a:noFill/>
        </p:spPr>
        <p:txBody>
          <a:bodyPr wrap="non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Simple</a:t>
            </a:r>
            <a:r>
              <a:rPr lang="en-US" sz="1200" dirty="0">
                <a:solidFill>
                  <a:schemeClr val="bg1"/>
                </a:solidFill>
                <a:latin typeface="Gelasio" pitchFamily="34" charset="0"/>
                <a:ea typeface="Gelasio" pitchFamily="34" charset="-122"/>
                <a:cs typeface="Gelasio" pitchFamily="34" charset="-120"/>
              </a:rPr>
              <a:t> and fair</a:t>
            </a:r>
            <a:endParaRPr lang="en-US" sz="1200" dirty="0">
              <a:solidFill>
                <a:schemeClr val="bg1"/>
              </a:solidFill>
            </a:endParaRPr>
          </a:p>
        </p:txBody>
      </p:sp>
      <p:sp>
        <p:nvSpPr>
          <p:cNvPr id="12" name="Text 10"/>
          <p:cNvSpPr/>
          <p:nvPr/>
        </p:nvSpPr>
        <p:spPr>
          <a:xfrm>
            <a:off x="4692923" y="1720156"/>
            <a:ext cx="1165101" cy="379065"/>
          </a:xfrm>
          <a:prstGeom prst="rect">
            <a:avLst/>
          </a:prstGeom>
          <a:noFill/>
        </p:spPr>
        <p:txBody>
          <a:bodyPr wrap="squar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May lead to long waiting times</a:t>
            </a:r>
            <a:endParaRPr lang="en-US" sz="1100" dirty="0">
              <a:solidFill>
                <a:schemeClr val="bg1"/>
              </a:solidFill>
            </a:endParaRPr>
          </a:p>
        </p:txBody>
      </p:sp>
      <p:sp>
        <p:nvSpPr>
          <p:cNvPr id="13" name="Text 11"/>
          <p:cNvSpPr/>
          <p:nvPr/>
        </p:nvSpPr>
        <p:spPr>
          <a:xfrm>
            <a:off x="6099720" y="1720156"/>
            <a:ext cx="1167483" cy="379065"/>
          </a:xfrm>
          <a:prstGeom prst="rect">
            <a:avLst/>
          </a:prstGeom>
          <a:noFill/>
        </p:spPr>
        <p:txBody>
          <a:bodyPr wrap="square" rtlCol="0" anchor="t"/>
          <a:lstStyle/>
          <a:p>
            <a:pPr>
              <a:lnSpc>
                <a:spcPts val="1495"/>
              </a:lnSpc>
            </a:pPr>
            <a:r>
              <a:rPr lang="en-US" sz="1100" dirty="0">
                <a:solidFill>
                  <a:schemeClr val="bg1">
                    <a:lumMod val="95000"/>
                  </a:schemeClr>
                </a:solidFill>
                <a:latin typeface="Gelasio" pitchFamily="34" charset="0"/>
                <a:ea typeface="Gelasio" pitchFamily="34" charset="-122"/>
                <a:cs typeface="Gelasio" pitchFamily="34" charset="-120"/>
              </a:rPr>
              <a:t>Non-time critical applications</a:t>
            </a:r>
            <a:endParaRPr lang="en-US" sz="1100" dirty="0">
              <a:solidFill>
                <a:schemeClr val="bg1">
                  <a:lumMod val="95000"/>
                </a:schemeClr>
              </a:solidFill>
            </a:endParaRPr>
          </a:p>
        </p:txBody>
      </p:sp>
      <p:sp>
        <p:nvSpPr>
          <p:cNvPr id="14" name="Shape 12"/>
          <p:cNvSpPr/>
          <p:nvPr/>
        </p:nvSpPr>
        <p:spPr>
          <a:xfrm>
            <a:off x="1758330" y="2175049"/>
            <a:ext cx="5627340" cy="530721"/>
          </a:xfrm>
          <a:prstGeom prst="rect">
            <a:avLst/>
          </a:prstGeom>
          <a:solidFill>
            <a:srgbClr val="EFE7D6"/>
          </a:solidFill>
        </p:spPr>
      </p:sp>
      <p:sp>
        <p:nvSpPr>
          <p:cNvPr id="15" name="Text 13"/>
          <p:cNvSpPr/>
          <p:nvPr/>
        </p:nvSpPr>
        <p:spPr>
          <a:xfrm>
            <a:off x="1876945" y="2250877"/>
            <a:ext cx="1167483" cy="189533"/>
          </a:xfrm>
          <a:prstGeom prst="rect">
            <a:avLst/>
          </a:prstGeom>
          <a:noFill/>
        </p:spPr>
        <p:txBody>
          <a:bodyPr wrap="none" rtlCol="0" anchor="t"/>
          <a:lstStyle/>
          <a:p>
            <a:pPr>
              <a:lnSpc>
                <a:spcPts val="1495"/>
              </a:lnSpc>
            </a:pPr>
            <a:r>
              <a:rPr lang="en-US" dirty="0">
                <a:solidFill>
                  <a:srgbClr val="996633"/>
                </a:solidFill>
                <a:latin typeface="Gelasio" pitchFamily="34" charset="0"/>
                <a:ea typeface="Gelasio" pitchFamily="34" charset="-122"/>
                <a:cs typeface="Gelasio" pitchFamily="34" charset="-120"/>
              </a:rPr>
              <a:t>SJN</a:t>
            </a:r>
            <a:endParaRPr lang="en-US" dirty="0">
              <a:solidFill>
                <a:srgbClr val="996633"/>
              </a:solidFill>
            </a:endParaRPr>
          </a:p>
        </p:txBody>
      </p:sp>
      <p:sp>
        <p:nvSpPr>
          <p:cNvPr id="16" name="Text 14"/>
          <p:cNvSpPr/>
          <p:nvPr/>
        </p:nvSpPr>
        <p:spPr>
          <a:xfrm>
            <a:off x="3286125" y="2250877"/>
            <a:ext cx="1165101" cy="379065"/>
          </a:xfrm>
          <a:prstGeom prst="rect">
            <a:avLst/>
          </a:prstGeom>
          <a:noFill/>
        </p:spPr>
        <p:txBody>
          <a:bodyPr wrap="square" rtlCol="0" anchor="t"/>
          <a:lstStyle/>
          <a:p>
            <a:pPr>
              <a:lnSpc>
                <a:spcPts val="1495"/>
              </a:lnSpc>
            </a:pPr>
            <a:r>
              <a:rPr lang="en-US" sz="1100" dirty="0">
                <a:solidFill>
                  <a:srgbClr val="996633"/>
                </a:solidFill>
                <a:latin typeface="Gelasio" pitchFamily="34" charset="0"/>
                <a:ea typeface="Gelasio" pitchFamily="34" charset="-122"/>
                <a:cs typeface="Gelasio" pitchFamily="34" charset="-120"/>
              </a:rPr>
              <a:t>Minimizes waiting time</a:t>
            </a:r>
            <a:endParaRPr lang="en-US" sz="1100" dirty="0">
              <a:solidFill>
                <a:srgbClr val="996633"/>
              </a:solidFill>
            </a:endParaRPr>
          </a:p>
        </p:txBody>
      </p:sp>
      <p:sp>
        <p:nvSpPr>
          <p:cNvPr id="17" name="Text 15"/>
          <p:cNvSpPr/>
          <p:nvPr/>
        </p:nvSpPr>
        <p:spPr>
          <a:xfrm>
            <a:off x="4692923" y="2250877"/>
            <a:ext cx="1165101" cy="379065"/>
          </a:xfrm>
          <a:prstGeom prst="rect">
            <a:avLst/>
          </a:prstGeom>
          <a:noFill/>
        </p:spPr>
        <p:txBody>
          <a:bodyPr wrap="square" rtlCol="0" anchor="t"/>
          <a:lstStyle/>
          <a:p>
            <a:pPr>
              <a:lnSpc>
                <a:spcPts val="1495"/>
              </a:lnSpc>
            </a:pPr>
            <a:r>
              <a:rPr lang="en-US" sz="1100" dirty="0">
                <a:solidFill>
                  <a:srgbClr val="996633"/>
                </a:solidFill>
                <a:latin typeface="Gelasio"/>
                <a:ea typeface="Gelasio"/>
              </a:rPr>
              <a:t>Unfair to longer process</a:t>
            </a:r>
            <a:endParaRPr lang="en-US" sz="1100" dirty="0">
              <a:solidFill>
                <a:srgbClr val="996633"/>
              </a:solidFill>
              <a:latin typeface="Gelasio"/>
              <a:ea typeface="Gelasio"/>
            </a:endParaRPr>
          </a:p>
        </p:txBody>
      </p:sp>
      <p:sp>
        <p:nvSpPr>
          <p:cNvPr id="18" name="Text 16"/>
          <p:cNvSpPr/>
          <p:nvPr/>
        </p:nvSpPr>
        <p:spPr>
          <a:xfrm>
            <a:off x="6099720" y="2250877"/>
            <a:ext cx="1167483" cy="189533"/>
          </a:xfrm>
          <a:prstGeom prst="rect">
            <a:avLst/>
          </a:prstGeom>
          <a:noFill/>
        </p:spPr>
        <p:txBody>
          <a:bodyPr wrap="none" rtlCol="0" anchor="t"/>
          <a:lstStyle/>
          <a:p>
            <a:pPr>
              <a:lnSpc>
                <a:spcPts val="1495"/>
              </a:lnSpc>
            </a:pPr>
            <a:r>
              <a:rPr lang="en-US" sz="1100" dirty="0">
                <a:solidFill>
                  <a:srgbClr val="996633"/>
                </a:solidFill>
                <a:latin typeface="Gelasio" pitchFamily="34" charset="0"/>
                <a:ea typeface="Gelasio" pitchFamily="34" charset="-122"/>
                <a:cs typeface="Gelasio" pitchFamily="34" charset="-120"/>
              </a:rPr>
              <a:t>Batch processing</a:t>
            </a:r>
            <a:endParaRPr lang="en-US" sz="1100" dirty="0">
              <a:solidFill>
                <a:srgbClr val="996633"/>
              </a:solidFill>
            </a:endParaRPr>
          </a:p>
        </p:txBody>
      </p:sp>
      <p:sp>
        <p:nvSpPr>
          <p:cNvPr id="19" name="Text 17"/>
          <p:cNvSpPr/>
          <p:nvPr/>
        </p:nvSpPr>
        <p:spPr>
          <a:xfrm>
            <a:off x="1876945" y="2781597"/>
            <a:ext cx="1167483" cy="189533"/>
          </a:xfrm>
          <a:prstGeom prst="rect">
            <a:avLst/>
          </a:prstGeom>
          <a:noFill/>
        </p:spPr>
        <p:txBody>
          <a:bodyPr wrap="none" rtlCol="0" anchor="t"/>
          <a:lstStyle/>
          <a:p>
            <a:pPr>
              <a:lnSpc>
                <a:spcPts val="1495"/>
              </a:lnSpc>
            </a:pPr>
            <a:r>
              <a:rPr lang="en-US" dirty="0">
                <a:solidFill>
                  <a:schemeClr val="bg1"/>
                </a:solidFill>
                <a:latin typeface="Gelasio" pitchFamily="34" charset="0"/>
                <a:ea typeface="Gelasio" pitchFamily="34" charset="-122"/>
                <a:cs typeface="Gelasio" pitchFamily="34" charset="-120"/>
              </a:rPr>
              <a:t>RR</a:t>
            </a:r>
            <a:endParaRPr lang="en-US" dirty="0">
              <a:solidFill>
                <a:schemeClr val="bg1"/>
              </a:solidFill>
            </a:endParaRPr>
          </a:p>
        </p:txBody>
      </p:sp>
      <p:sp>
        <p:nvSpPr>
          <p:cNvPr id="20" name="Text 18"/>
          <p:cNvSpPr/>
          <p:nvPr/>
        </p:nvSpPr>
        <p:spPr>
          <a:xfrm>
            <a:off x="3286125" y="2781597"/>
            <a:ext cx="1165101" cy="189533"/>
          </a:xfrm>
          <a:prstGeom prst="rect">
            <a:avLst/>
          </a:prstGeom>
          <a:noFill/>
        </p:spPr>
        <p:txBody>
          <a:bodyPr wrap="non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Allows fair execution</a:t>
            </a:r>
            <a:endParaRPr lang="en-US" sz="1100" dirty="0">
              <a:solidFill>
                <a:schemeClr val="bg1"/>
              </a:solidFill>
            </a:endParaRPr>
          </a:p>
        </p:txBody>
      </p:sp>
      <p:sp>
        <p:nvSpPr>
          <p:cNvPr id="21" name="Text 19"/>
          <p:cNvSpPr/>
          <p:nvPr/>
        </p:nvSpPr>
        <p:spPr>
          <a:xfrm>
            <a:off x="4692923" y="2781598"/>
            <a:ext cx="1165101" cy="379065"/>
          </a:xfrm>
          <a:prstGeom prst="rect">
            <a:avLst/>
          </a:prstGeom>
          <a:noFill/>
        </p:spPr>
        <p:txBody>
          <a:bodyPr wrap="squar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Quantum size impacts performance</a:t>
            </a:r>
            <a:endParaRPr lang="en-US" sz="1100" dirty="0">
              <a:solidFill>
                <a:schemeClr val="bg1"/>
              </a:solidFill>
            </a:endParaRPr>
          </a:p>
        </p:txBody>
      </p:sp>
      <p:sp>
        <p:nvSpPr>
          <p:cNvPr id="22" name="Text 20"/>
          <p:cNvSpPr/>
          <p:nvPr/>
        </p:nvSpPr>
        <p:spPr>
          <a:xfrm>
            <a:off x="6099720" y="2781597"/>
            <a:ext cx="1167483" cy="189533"/>
          </a:xfrm>
          <a:prstGeom prst="rect">
            <a:avLst/>
          </a:prstGeom>
          <a:noFill/>
        </p:spPr>
        <p:txBody>
          <a:bodyPr wrap="none" rtlCol="0" anchor="t"/>
          <a:lstStyle/>
          <a:p>
            <a:pPr>
              <a:lnSpc>
                <a:spcPts val="1495"/>
              </a:lnSpc>
            </a:pPr>
            <a:r>
              <a:rPr lang="en-US" sz="1100" dirty="0">
                <a:solidFill>
                  <a:schemeClr val="bg1"/>
                </a:solidFill>
                <a:latin typeface="Gelasio" pitchFamily="34" charset="0"/>
                <a:ea typeface="Gelasio" pitchFamily="34" charset="-122"/>
                <a:cs typeface="Gelasio" pitchFamily="34" charset="-120"/>
              </a:rPr>
              <a:t>Time-sharing systems</a:t>
            </a:r>
            <a:endParaRPr lang="en-US" sz="1100" dirty="0">
              <a:solidFill>
                <a:schemeClr val="bg1"/>
              </a:solidFill>
            </a:endParaRPr>
          </a:p>
        </p:txBody>
      </p:sp>
      <p:sp>
        <p:nvSpPr>
          <p:cNvPr id="23" name="Shape 21"/>
          <p:cNvSpPr/>
          <p:nvPr/>
        </p:nvSpPr>
        <p:spPr>
          <a:xfrm>
            <a:off x="1758330" y="3236491"/>
            <a:ext cx="5627340" cy="530721"/>
          </a:xfrm>
          <a:prstGeom prst="rect">
            <a:avLst/>
          </a:prstGeom>
          <a:solidFill>
            <a:srgbClr val="EFE7D6"/>
          </a:solidFill>
        </p:spPr>
      </p:sp>
      <p:sp>
        <p:nvSpPr>
          <p:cNvPr id="24" name="Text 22"/>
          <p:cNvSpPr/>
          <p:nvPr/>
        </p:nvSpPr>
        <p:spPr>
          <a:xfrm>
            <a:off x="1876945" y="3312319"/>
            <a:ext cx="1167483" cy="189533"/>
          </a:xfrm>
          <a:prstGeom prst="rect">
            <a:avLst/>
          </a:prstGeom>
          <a:noFill/>
        </p:spPr>
        <p:txBody>
          <a:bodyPr wrap="none" rtlCol="0" anchor="t"/>
          <a:lstStyle/>
          <a:p>
            <a:pPr>
              <a:lnSpc>
                <a:spcPts val="1495"/>
              </a:lnSpc>
            </a:pPr>
            <a:r>
              <a:rPr lang="en-US" dirty="0">
                <a:solidFill>
                  <a:srgbClr val="996633"/>
                </a:solidFill>
                <a:latin typeface="Gelasio" pitchFamily="34" charset="0"/>
                <a:ea typeface="Gelasio" pitchFamily="34" charset="-122"/>
                <a:cs typeface="Gelasio" pitchFamily="34" charset="-120"/>
              </a:rPr>
              <a:t>Priority</a:t>
            </a:r>
            <a:endParaRPr lang="en-US" dirty="0">
              <a:solidFill>
                <a:srgbClr val="996633"/>
              </a:solidFill>
            </a:endParaRPr>
          </a:p>
        </p:txBody>
      </p:sp>
      <p:sp>
        <p:nvSpPr>
          <p:cNvPr id="25" name="Text 23"/>
          <p:cNvSpPr/>
          <p:nvPr/>
        </p:nvSpPr>
        <p:spPr>
          <a:xfrm>
            <a:off x="3286125" y="3312319"/>
            <a:ext cx="1165101" cy="379065"/>
          </a:xfrm>
          <a:prstGeom prst="rect">
            <a:avLst/>
          </a:prstGeom>
          <a:noFill/>
        </p:spPr>
        <p:txBody>
          <a:bodyPr wrap="square" rtlCol="0" anchor="t"/>
          <a:lstStyle/>
          <a:p>
            <a:pPr>
              <a:lnSpc>
                <a:spcPts val="1495"/>
              </a:lnSpc>
            </a:pPr>
            <a:r>
              <a:rPr lang="en-US" sz="1100" dirty="0">
                <a:solidFill>
                  <a:srgbClr val="996633"/>
                </a:solidFill>
                <a:ea typeface="Gelasio"/>
              </a:rPr>
              <a:t>Prioritize tasks</a:t>
            </a:r>
            <a:endParaRPr lang="en-US" sz="1100" dirty="0">
              <a:solidFill>
                <a:srgbClr val="996633"/>
              </a:solidFill>
              <a:ea typeface="Gelasio"/>
            </a:endParaRPr>
          </a:p>
          <a:p>
            <a:pPr>
              <a:lnSpc>
                <a:spcPts val="1495"/>
              </a:lnSpc>
            </a:pPr>
            <a:endParaRPr lang="en-US" sz="1100" dirty="0">
              <a:latin typeface="Gelasio"/>
              <a:ea typeface="Gelasio"/>
            </a:endParaRPr>
          </a:p>
        </p:txBody>
      </p:sp>
      <p:sp>
        <p:nvSpPr>
          <p:cNvPr id="26" name="Text 24"/>
          <p:cNvSpPr/>
          <p:nvPr/>
        </p:nvSpPr>
        <p:spPr>
          <a:xfrm>
            <a:off x="4692923" y="3312319"/>
            <a:ext cx="1165101" cy="379065"/>
          </a:xfrm>
          <a:prstGeom prst="rect">
            <a:avLst/>
          </a:prstGeom>
          <a:noFill/>
        </p:spPr>
        <p:txBody>
          <a:bodyPr wrap="square" rtlCol="0" anchor="t"/>
          <a:lstStyle/>
          <a:p>
            <a:pPr>
              <a:lnSpc>
                <a:spcPts val="1495"/>
              </a:lnSpc>
            </a:pPr>
            <a:r>
              <a:rPr lang="en-US" sz="1100" dirty="0">
                <a:solidFill>
                  <a:srgbClr val="996633"/>
                </a:solidFill>
                <a:latin typeface="Gelasio" pitchFamily="34" charset="0"/>
                <a:ea typeface="Gelasio" pitchFamily="34" charset="-122"/>
                <a:cs typeface="Gelasio" pitchFamily="34" charset="-120"/>
              </a:rPr>
              <a:t>Possibility of starvation</a:t>
            </a:r>
            <a:endParaRPr lang="en-US" sz="1100" dirty="0">
              <a:solidFill>
                <a:srgbClr val="996633"/>
              </a:solidFill>
            </a:endParaRPr>
          </a:p>
        </p:txBody>
      </p:sp>
      <p:sp>
        <p:nvSpPr>
          <p:cNvPr id="27" name="Text 25"/>
          <p:cNvSpPr/>
          <p:nvPr/>
        </p:nvSpPr>
        <p:spPr>
          <a:xfrm>
            <a:off x="6099720" y="3312319"/>
            <a:ext cx="1167483" cy="189533"/>
          </a:xfrm>
          <a:prstGeom prst="rect">
            <a:avLst/>
          </a:prstGeom>
          <a:noFill/>
        </p:spPr>
        <p:txBody>
          <a:bodyPr wrap="none" rtlCol="0" anchor="t"/>
          <a:lstStyle/>
          <a:p>
            <a:pPr>
              <a:lnSpc>
                <a:spcPts val="1495"/>
              </a:lnSpc>
            </a:pPr>
            <a:r>
              <a:rPr lang="en-US" sz="1100" dirty="0">
                <a:solidFill>
                  <a:srgbClr val="996633"/>
                </a:solidFill>
                <a:latin typeface="Gelasio" pitchFamily="34" charset="0"/>
                <a:ea typeface="Gelasio" pitchFamily="34" charset="-122"/>
                <a:cs typeface="Gelasio" pitchFamily="34" charset="-120"/>
              </a:rPr>
              <a:t>Real-time systems</a:t>
            </a:r>
            <a:endParaRPr lang="en-US" sz="1100" dirty="0">
              <a:solidFill>
                <a:srgbClr val="996633"/>
              </a:solidFill>
            </a:endParaRPr>
          </a:p>
        </p:txBody>
      </p:sp>
    </p:spTree>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5470</Words>
  <Application>WPS Presentation</Application>
  <PresentationFormat>On-screen Show (16:9)</PresentationFormat>
  <Paragraphs>134</Paragraphs>
  <Slides>11</Slides>
  <Notes>10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11</vt:i4>
      </vt:variant>
    </vt:vector>
  </HeadingPairs>
  <TitlesOfParts>
    <vt:vector size="31" baseType="lpstr">
      <vt:lpstr>Arial</vt:lpstr>
      <vt:lpstr>SimSun</vt:lpstr>
      <vt:lpstr>Wingdings</vt:lpstr>
      <vt:lpstr>Arial</vt:lpstr>
      <vt:lpstr>Squada One</vt:lpstr>
      <vt:lpstr>Roboto Condensed Light</vt:lpstr>
      <vt:lpstr>Fira Sans Extra Condensed Medium</vt:lpstr>
      <vt:lpstr>Segoe Print</vt:lpstr>
      <vt:lpstr>Livvic</vt:lpstr>
      <vt:lpstr>Squada One</vt:lpstr>
      <vt:lpstr>Bell MT</vt:lpstr>
      <vt:lpstr>Times New Roman</vt:lpstr>
      <vt:lpstr>Gelasio</vt:lpstr>
      <vt:lpstr>Gelasio</vt:lpstr>
      <vt:lpstr>Gelasio</vt:lpstr>
      <vt:lpstr>Gelasio</vt:lpstr>
      <vt:lpstr>Microsoft YaHei</vt:lpstr>
      <vt:lpstr>Arial Unicode MS</vt:lpstr>
      <vt:lpstr>MingLiU-ExtB</vt:lpstr>
      <vt:lpstr>Tech Startup XL by Slidesgo</vt:lpstr>
      <vt:lpstr>CPU SCHEDULING STARTEGIES</vt:lpstr>
      <vt:lpstr>AIM:</vt:lpstr>
      <vt:lpstr>Introduction to  CPU Scheduling</vt:lpstr>
      <vt:lpstr>ROUND ROBIN(RR)</vt:lpstr>
      <vt:lpstr>FIRST COME FIRST SERVE(FCFS) SCHEDULING</vt:lpstr>
      <vt:lpstr>PowerPoint 演示文稿</vt:lpstr>
      <vt:lpstr>ROUND ROBIN (RR) SCHEDULING</vt:lpstr>
      <vt:lpstr>PRIORITY SCHEDULING</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dc:title>
  <dc:creator>Jaithra Lavu</dc:creator>
  <cp:lastModifiedBy>jaith</cp:lastModifiedBy>
  <cp:revision>4</cp:revision>
  <dcterms:created xsi:type="dcterms:W3CDTF">2024-03-19T07:14:00Z</dcterms:created>
  <dcterms:modified xsi:type="dcterms:W3CDTF">2024-04-12T03:23:42Z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A7EB129A4F154AF08A994F23BCC37EAD_12</vt:lpwstr>
  </property>
  <property fmtid="{D5CDD505-2E9C-101B-9397-08002B2CF9AE}" pid="3" name="KSOProductBuildVer">
    <vt:lpwstr>1033-12.2.0.13538</vt:lpwstr>
  </property>
</Properties>
</file>