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59" r:id="rId1"/>
  </p:sldMasterIdLst>
  <p:notesMasterIdLst>
    <p:notesMasterId r:id="rId20"/>
  </p:notesMasterIdLst>
  <p:handoutMasterIdLst>
    <p:handoutMasterId r:id="rId21"/>
  </p:handoutMasterIdLst>
  <p:sldIdLst>
    <p:sldId id="384" r:id="rId2"/>
    <p:sldId id="759" r:id="rId3"/>
    <p:sldId id="904" r:id="rId4"/>
    <p:sldId id="905" r:id="rId5"/>
    <p:sldId id="908" r:id="rId6"/>
    <p:sldId id="761" r:id="rId7"/>
    <p:sldId id="763" r:id="rId8"/>
    <p:sldId id="764" r:id="rId9"/>
    <p:sldId id="765" r:id="rId10"/>
    <p:sldId id="766" r:id="rId11"/>
    <p:sldId id="767" r:id="rId12"/>
    <p:sldId id="768" r:id="rId13"/>
    <p:sldId id="780" r:id="rId14"/>
    <p:sldId id="781" r:id="rId15"/>
    <p:sldId id="782" r:id="rId16"/>
    <p:sldId id="773" r:id="rId17"/>
    <p:sldId id="774" r:id="rId18"/>
    <p:sldId id="775" r:id="rId19"/>
  </p:sldIdLst>
  <p:sldSz cx="12192000" cy="6858000"/>
  <p:notesSz cx="7010400" cy="92964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403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ram Thiagarajan" initials="" lastIdx="3" clrIdx="0"/>
  <p:cmAuthor id="1" name="Abhinav Rai1" initials="AR" lastIdx="1" clrIdx="1"/>
  <p:cmAuthor id="2" name="Surabhi Swarnkar" initials="SS" lastIdx="1" clrIdx="2"/>
  <p:cmAuthor id="3" name="Ritwik Sushanta Pande" initials="RSP" lastIdx="8" clrIdx="3"/>
  <p:cmAuthor id="4" name="Hsiao, Robert" initials="HR"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3300"/>
    <a:srgbClr val="F2F2F2"/>
    <a:srgbClr val="B69404"/>
    <a:srgbClr val="FF6600"/>
    <a:srgbClr val="9E1600"/>
    <a:srgbClr val="C0CACA"/>
    <a:srgbClr val="BAB7B7"/>
    <a:srgbClr val="CBD3D3"/>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82353" autoAdjust="0"/>
  </p:normalViewPr>
  <p:slideViewPr>
    <p:cSldViewPr snapToObjects="1">
      <p:cViewPr>
        <p:scale>
          <a:sx n="50" d="100"/>
          <a:sy n="50" d="100"/>
        </p:scale>
        <p:origin x="744" y="96"/>
      </p:cViewPr>
      <p:guideLst>
        <p:guide orient="horz" pos="4032"/>
        <p:guide pos="3840"/>
      </p:guideLst>
    </p:cSldViewPr>
  </p:slideViewPr>
  <p:notesTextViewPr>
    <p:cViewPr>
      <p:scale>
        <a:sx n="100" d="100"/>
        <a:sy n="100" d="100"/>
      </p:scale>
      <p:origin x="0" y="0"/>
    </p:cViewPr>
  </p:notesTextViewPr>
  <p:sorterViewPr>
    <p:cViewPr>
      <p:scale>
        <a:sx n="66" d="100"/>
        <a:sy n="66" d="100"/>
      </p:scale>
      <p:origin x="0" y="-1944"/>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6503C8-1835-49E7-9121-043D9032FD30}"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62FC6F52-FEAC-4E2A-B1C3-4632C22FDA84}">
      <dgm:prSet/>
      <dgm:spPr/>
      <dgm:t>
        <a:bodyPr/>
        <a:lstStyle/>
        <a:p>
          <a:pPr>
            <a:defRPr cap="all"/>
          </a:pPr>
          <a:r>
            <a:rPr lang="en-US"/>
            <a:t>Need in Society</a:t>
          </a:r>
        </a:p>
      </dgm:t>
    </dgm:pt>
    <dgm:pt modelId="{C5B79757-4D55-46B0-965C-DD305F821664}" type="parTrans" cxnId="{B4117EA6-D24C-4369-96A4-4AC75031485A}">
      <dgm:prSet/>
      <dgm:spPr/>
      <dgm:t>
        <a:bodyPr/>
        <a:lstStyle/>
        <a:p>
          <a:endParaRPr lang="en-US"/>
        </a:p>
      </dgm:t>
    </dgm:pt>
    <dgm:pt modelId="{3B43EDA6-8442-4918-A0B4-1EB0228F374A}" type="sibTrans" cxnId="{B4117EA6-D24C-4369-96A4-4AC75031485A}">
      <dgm:prSet/>
      <dgm:spPr/>
      <dgm:t>
        <a:bodyPr/>
        <a:lstStyle/>
        <a:p>
          <a:endParaRPr lang="en-US"/>
        </a:p>
      </dgm:t>
    </dgm:pt>
    <dgm:pt modelId="{F1284756-7B6E-477D-AD34-773B6266E7C6}">
      <dgm:prSet/>
      <dgm:spPr/>
      <dgm:t>
        <a:bodyPr/>
        <a:lstStyle/>
        <a:p>
          <a:pPr>
            <a:defRPr cap="all"/>
          </a:pPr>
          <a:r>
            <a:rPr lang="en-US" dirty="0"/>
            <a:t>Drug discovery and Development</a:t>
          </a:r>
        </a:p>
      </dgm:t>
    </dgm:pt>
    <dgm:pt modelId="{563D9819-CFFE-4C44-99B3-766496E2F8FE}" type="parTrans" cxnId="{85A5F744-64E3-4DF1-9B7F-90F7912397DD}">
      <dgm:prSet/>
      <dgm:spPr/>
      <dgm:t>
        <a:bodyPr/>
        <a:lstStyle/>
        <a:p>
          <a:endParaRPr lang="en-US"/>
        </a:p>
      </dgm:t>
    </dgm:pt>
    <dgm:pt modelId="{855E9A84-06E1-4E5E-AF48-796CCBE05286}" type="sibTrans" cxnId="{85A5F744-64E3-4DF1-9B7F-90F7912397DD}">
      <dgm:prSet/>
      <dgm:spPr/>
      <dgm:t>
        <a:bodyPr/>
        <a:lstStyle/>
        <a:p>
          <a:endParaRPr lang="en-US"/>
        </a:p>
      </dgm:t>
    </dgm:pt>
    <dgm:pt modelId="{9D8E97E1-0714-4E03-8303-DA8C66639BA3}">
      <dgm:prSet/>
      <dgm:spPr/>
      <dgm:t>
        <a:bodyPr/>
        <a:lstStyle/>
        <a:p>
          <a:pPr>
            <a:defRPr cap="all"/>
          </a:pPr>
          <a:r>
            <a:rPr lang="en-US"/>
            <a:t>Clinical Trails</a:t>
          </a:r>
        </a:p>
      </dgm:t>
    </dgm:pt>
    <dgm:pt modelId="{DBB9FFFC-5AC9-4243-B403-7D70987687C9}" type="parTrans" cxnId="{11CA2CD1-9013-4BF3-BB34-E67464A43D01}">
      <dgm:prSet/>
      <dgm:spPr/>
      <dgm:t>
        <a:bodyPr/>
        <a:lstStyle/>
        <a:p>
          <a:endParaRPr lang="en-US"/>
        </a:p>
      </dgm:t>
    </dgm:pt>
    <dgm:pt modelId="{167895BF-5E29-4D62-BA8F-3FC668DEB1C6}" type="sibTrans" cxnId="{11CA2CD1-9013-4BF3-BB34-E67464A43D01}">
      <dgm:prSet/>
      <dgm:spPr/>
      <dgm:t>
        <a:bodyPr/>
        <a:lstStyle/>
        <a:p>
          <a:endParaRPr lang="en-US"/>
        </a:p>
      </dgm:t>
    </dgm:pt>
    <dgm:pt modelId="{6966C757-5F1C-4DA5-9259-24390B42A098}">
      <dgm:prSet/>
      <dgm:spPr/>
      <dgm:t>
        <a:bodyPr/>
        <a:lstStyle/>
        <a:p>
          <a:pPr>
            <a:defRPr cap="all"/>
          </a:pPr>
          <a:r>
            <a:rPr lang="en-US" dirty="0"/>
            <a:t>Regulatory Approval</a:t>
          </a:r>
        </a:p>
      </dgm:t>
    </dgm:pt>
    <dgm:pt modelId="{6097B123-FD70-4E20-815D-5E206EDE707E}" type="parTrans" cxnId="{F2628BDB-47B7-43AE-89AF-72C8582B68A1}">
      <dgm:prSet/>
      <dgm:spPr/>
      <dgm:t>
        <a:bodyPr/>
        <a:lstStyle/>
        <a:p>
          <a:endParaRPr lang="en-US"/>
        </a:p>
      </dgm:t>
    </dgm:pt>
    <dgm:pt modelId="{D51CB474-40D6-412D-B240-FD629352BFB6}" type="sibTrans" cxnId="{F2628BDB-47B7-43AE-89AF-72C8582B68A1}">
      <dgm:prSet/>
      <dgm:spPr/>
      <dgm:t>
        <a:bodyPr/>
        <a:lstStyle/>
        <a:p>
          <a:endParaRPr lang="en-US"/>
        </a:p>
      </dgm:t>
    </dgm:pt>
    <dgm:pt modelId="{A7A15076-279B-4BD1-9C03-AB7CF5650BE8}">
      <dgm:prSet/>
      <dgm:spPr/>
      <dgm:t>
        <a:bodyPr/>
        <a:lstStyle/>
        <a:p>
          <a:pPr>
            <a:defRPr cap="all"/>
          </a:pPr>
          <a:r>
            <a:rPr lang="en-US" dirty="0"/>
            <a:t>Manufacturing and Packaging</a:t>
          </a:r>
        </a:p>
      </dgm:t>
    </dgm:pt>
    <dgm:pt modelId="{02256EEF-FBC1-4D53-951D-2C0CEBD3C522}" type="parTrans" cxnId="{9C494F11-60A9-42F3-95F6-C38C870DD52D}">
      <dgm:prSet/>
      <dgm:spPr/>
      <dgm:t>
        <a:bodyPr/>
        <a:lstStyle/>
        <a:p>
          <a:endParaRPr lang="en-US"/>
        </a:p>
      </dgm:t>
    </dgm:pt>
    <dgm:pt modelId="{5FC471B9-A845-40B8-8CCE-06BB4BE3F129}" type="sibTrans" cxnId="{9C494F11-60A9-42F3-95F6-C38C870DD52D}">
      <dgm:prSet/>
      <dgm:spPr/>
      <dgm:t>
        <a:bodyPr/>
        <a:lstStyle/>
        <a:p>
          <a:endParaRPr lang="en-US"/>
        </a:p>
      </dgm:t>
    </dgm:pt>
    <dgm:pt modelId="{6EC70EB9-AFF2-4276-8537-505B57BC7EF0}">
      <dgm:prSet/>
      <dgm:spPr/>
      <dgm:t>
        <a:bodyPr/>
        <a:lstStyle/>
        <a:p>
          <a:pPr>
            <a:defRPr cap="all"/>
          </a:pPr>
          <a:r>
            <a:rPr lang="en-US" dirty="0"/>
            <a:t>Distribution and Logistics </a:t>
          </a:r>
        </a:p>
      </dgm:t>
    </dgm:pt>
    <dgm:pt modelId="{71524010-FA90-4F11-94CA-A4BDDCABB696}" type="parTrans" cxnId="{B26CCEF4-8E38-4D6C-84EC-E6AD9EB6184B}">
      <dgm:prSet/>
      <dgm:spPr/>
      <dgm:t>
        <a:bodyPr/>
        <a:lstStyle/>
        <a:p>
          <a:endParaRPr lang="en-US"/>
        </a:p>
      </dgm:t>
    </dgm:pt>
    <dgm:pt modelId="{66DF3A0E-DC28-444B-8B97-E165A6AB8E8B}" type="sibTrans" cxnId="{B26CCEF4-8E38-4D6C-84EC-E6AD9EB6184B}">
      <dgm:prSet/>
      <dgm:spPr/>
      <dgm:t>
        <a:bodyPr/>
        <a:lstStyle/>
        <a:p>
          <a:endParaRPr lang="en-US"/>
        </a:p>
      </dgm:t>
    </dgm:pt>
    <dgm:pt modelId="{3CF42608-AB7B-48E3-A46E-5B407CBD76CC}" type="pres">
      <dgm:prSet presAssocID="{5C6503C8-1835-49E7-9121-043D9032FD30}" presName="root" presStyleCnt="0">
        <dgm:presLayoutVars>
          <dgm:dir/>
          <dgm:resizeHandles val="exact"/>
        </dgm:presLayoutVars>
      </dgm:prSet>
      <dgm:spPr/>
    </dgm:pt>
    <dgm:pt modelId="{00846FC1-CEAE-453E-82E4-7274E0FD9CCF}" type="pres">
      <dgm:prSet presAssocID="{62FC6F52-FEAC-4E2A-B1C3-4632C22FDA84}" presName="compNode" presStyleCnt="0"/>
      <dgm:spPr/>
    </dgm:pt>
    <dgm:pt modelId="{59223095-2B16-42C6-A505-31DCC7B7E869}" type="pres">
      <dgm:prSet presAssocID="{62FC6F52-FEAC-4E2A-B1C3-4632C22FDA84}" presName="iconBgRect" presStyleLbl="bgShp" presStyleIdx="0" presStyleCnt="6"/>
      <dgm:spPr/>
    </dgm:pt>
    <dgm:pt modelId="{B4468AC7-FF48-4268-B8ED-F62C8ACCFED9}" type="pres">
      <dgm:prSet presAssocID="{62FC6F52-FEAC-4E2A-B1C3-4632C22FDA8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0BC1D784-CE63-4F9A-8A81-80CC56C9724C}" type="pres">
      <dgm:prSet presAssocID="{62FC6F52-FEAC-4E2A-B1C3-4632C22FDA84}" presName="spaceRect" presStyleCnt="0"/>
      <dgm:spPr/>
    </dgm:pt>
    <dgm:pt modelId="{956FB618-73AA-447C-B906-1EA6C74D2EEE}" type="pres">
      <dgm:prSet presAssocID="{62FC6F52-FEAC-4E2A-B1C3-4632C22FDA84}" presName="textRect" presStyleLbl="revTx" presStyleIdx="0" presStyleCnt="6">
        <dgm:presLayoutVars>
          <dgm:chMax val="1"/>
          <dgm:chPref val="1"/>
        </dgm:presLayoutVars>
      </dgm:prSet>
      <dgm:spPr/>
    </dgm:pt>
    <dgm:pt modelId="{099CB570-1AB1-465C-AC8C-6069E6530AB8}" type="pres">
      <dgm:prSet presAssocID="{3B43EDA6-8442-4918-A0B4-1EB0228F374A}" presName="sibTrans" presStyleCnt="0"/>
      <dgm:spPr/>
    </dgm:pt>
    <dgm:pt modelId="{C55CC535-F127-41FE-94AA-9CD503A41A3E}" type="pres">
      <dgm:prSet presAssocID="{F1284756-7B6E-477D-AD34-773B6266E7C6}" presName="compNode" presStyleCnt="0"/>
      <dgm:spPr/>
    </dgm:pt>
    <dgm:pt modelId="{995035A9-5BB1-4ACE-A8F5-8A9044A2636A}" type="pres">
      <dgm:prSet presAssocID="{F1284756-7B6E-477D-AD34-773B6266E7C6}" presName="iconBgRect" presStyleLbl="bgShp" presStyleIdx="1" presStyleCnt="6"/>
      <dgm:spPr/>
    </dgm:pt>
    <dgm:pt modelId="{2AA8C3C7-6F00-43B9-9B92-6CF083DBFD95}" type="pres">
      <dgm:prSet presAssocID="{F1284756-7B6E-477D-AD34-773B6266E7C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dicine"/>
        </a:ext>
      </dgm:extLst>
    </dgm:pt>
    <dgm:pt modelId="{BBA6486D-674D-483B-8538-D18A0A16E193}" type="pres">
      <dgm:prSet presAssocID="{F1284756-7B6E-477D-AD34-773B6266E7C6}" presName="spaceRect" presStyleCnt="0"/>
      <dgm:spPr/>
    </dgm:pt>
    <dgm:pt modelId="{F0B8D842-6CC6-40DF-9810-EC6B89AFA7F7}" type="pres">
      <dgm:prSet presAssocID="{F1284756-7B6E-477D-AD34-773B6266E7C6}" presName="textRect" presStyleLbl="revTx" presStyleIdx="1" presStyleCnt="6">
        <dgm:presLayoutVars>
          <dgm:chMax val="1"/>
          <dgm:chPref val="1"/>
        </dgm:presLayoutVars>
      </dgm:prSet>
      <dgm:spPr/>
    </dgm:pt>
    <dgm:pt modelId="{C9886ABE-613F-4166-B248-7DD329CC9CB6}" type="pres">
      <dgm:prSet presAssocID="{855E9A84-06E1-4E5E-AF48-796CCBE05286}" presName="sibTrans" presStyleCnt="0"/>
      <dgm:spPr/>
    </dgm:pt>
    <dgm:pt modelId="{4998298D-D396-475A-B496-284488F85179}" type="pres">
      <dgm:prSet presAssocID="{9D8E97E1-0714-4E03-8303-DA8C66639BA3}" presName="compNode" presStyleCnt="0"/>
      <dgm:spPr/>
    </dgm:pt>
    <dgm:pt modelId="{8D7E8581-E526-4D80-97C5-50080C6A46AB}" type="pres">
      <dgm:prSet presAssocID="{9D8E97E1-0714-4E03-8303-DA8C66639BA3}" presName="iconBgRect" presStyleLbl="bgShp" presStyleIdx="2" presStyleCnt="6"/>
      <dgm:spPr/>
    </dgm:pt>
    <dgm:pt modelId="{4018144A-F2D9-43F6-AD4D-906DDE9616D2}" type="pres">
      <dgm:prSet presAssocID="{9D8E97E1-0714-4E03-8303-DA8C66639BA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4BA03A9E-8C00-4FCE-9B4C-F2CCB19FC16C}" type="pres">
      <dgm:prSet presAssocID="{9D8E97E1-0714-4E03-8303-DA8C66639BA3}" presName="spaceRect" presStyleCnt="0"/>
      <dgm:spPr/>
    </dgm:pt>
    <dgm:pt modelId="{023C9A51-7618-4820-958D-FBEBED8ACD8C}" type="pres">
      <dgm:prSet presAssocID="{9D8E97E1-0714-4E03-8303-DA8C66639BA3}" presName="textRect" presStyleLbl="revTx" presStyleIdx="2" presStyleCnt="6">
        <dgm:presLayoutVars>
          <dgm:chMax val="1"/>
          <dgm:chPref val="1"/>
        </dgm:presLayoutVars>
      </dgm:prSet>
      <dgm:spPr/>
    </dgm:pt>
    <dgm:pt modelId="{6D0BA19D-6F73-44EB-BC97-360A63B3F741}" type="pres">
      <dgm:prSet presAssocID="{167895BF-5E29-4D62-BA8F-3FC668DEB1C6}" presName="sibTrans" presStyleCnt="0"/>
      <dgm:spPr/>
    </dgm:pt>
    <dgm:pt modelId="{700C8B78-9953-4958-AA59-A949037B2B3D}" type="pres">
      <dgm:prSet presAssocID="{6966C757-5F1C-4DA5-9259-24390B42A098}" presName="compNode" presStyleCnt="0"/>
      <dgm:spPr/>
    </dgm:pt>
    <dgm:pt modelId="{E1C0C2EF-DE1D-4AEF-BE3A-582FE0458255}" type="pres">
      <dgm:prSet presAssocID="{6966C757-5F1C-4DA5-9259-24390B42A098}" presName="iconBgRect" presStyleLbl="bgShp" presStyleIdx="3" presStyleCnt="6" custLinFactX="-71405" custLinFactY="100000" custLinFactNeighborX="-100000" custLinFactNeighborY="145663"/>
      <dgm:spPr/>
    </dgm:pt>
    <dgm:pt modelId="{E1D0A8EA-B69E-419D-AC2A-23D4F4E87A11}" type="pres">
      <dgm:prSet presAssocID="{6966C757-5F1C-4DA5-9259-24390B42A098}" presName="iconRect" presStyleLbl="node1" presStyleIdx="3" presStyleCnt="6" custScaleX="104436" custLinFactX="-100000" custLinFactY="200000" custLinFactNeighborX="-198735" custLinFactNeighborY="22815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C1DCF2ED-DE6D-43AF-BCC5-6D8F6A39CAA3}" type="pres">
      <dgm:prSet presAssocID="{6966C757-5F1C-4DA5-9259-24390B42A098}" presName="spaceRect" presStyleCnt="0"/>
      <dgm:spPr/>
    </dgm:pt>
    <dgm:pt modelId="{2DA4734C-6DD8-4A86-993F-81BDB797D7D2}" type="pres">
      <dgm:prSet presAssocID="{6966C757-5F1C-4DA5-9259-24390B42A098}" presName="textRect" presStyleLbl="revTx" presStyleIdx="3" presStyleCnt="6" custLinFactY="131635" custLinFactNeighborX="-98378" custLinFactNeighborY="200000">
        <dgm:presLayoutVars>
          <dgm:chMax val="1"/>
          <dgm:chPref val="1"/>
        </dgm:presLayoutVars>
      </dgm:prSet>
      <dgm:spPr/>
    </dgm:pt>
    <dgm:pt modelId="{6AC6B9A3-DBBB-4A3E-AFC4-0E0E333B1E2D}" type="pres">
      <dgm:prSet presAssocID="{D51CB474-40D6-412D-B240-FD629352BFB6}" presName="sibTrans" presStyleCnt="0"/>
      <dgm:spPr/>
    </dgm:pt>
    <dgm:pt modelId="{40CDB3E1-BE35-4F2E-B7EF-E324D8A79DE2}" type="pres">
      <dgm:prSet presAssocID="{A7A15076-279B-4BD1-9C03-AB7CF5650BE8}" presName="compNode" presStyleCnt="0"/>
      <dgm:spPr/>
    </dgm:pt>
    <dgm:pt modelId="{B3CF23ED-F3FE-4625-8512-DDAE03ED7FAF}" type="pres">
      <dgm:prSet presAssocID="{A7A15076-279B-4BD1-9C03-AB7CF5650BE8}" presName="iconBgRect" presStyleLbl="bgShp" presStyleIdx="4" presStyleCnt="6" custLinFactX="-99931" custLinFactNeighborX="-100000" custLinFactNeighborY="11790"/>
      <dgm:spPr/>
    </dgm:pt>
    <dgm:pt modelId="{3B002028-A8A8-4709-B7A5-E4FCD9A7E6F8}" type="pres">
      <dgm:prSet presAssocID="{A7A15076-279B-4BD1-9C03-AB7CF5650BE8}" presName="iconRect" presStyleLbl="node1" presStyleIdx="4" presStyleCnt="6" custLinFactX="-152103" custLinFactNeighborX="-200000" custLinFactNeighborY="695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actory"/>
        </a:ext>
      </dgm:extLst>
    </dgm:pt>
    <dgm:pt modelId="{B331A9D4-3B75-4513-8941-0A31C2A790A6}" type="pres">
      <dgm:prSet presAssocID="{A7A15076-279B-4BD1-9C03-AB7CF5650BE8}" presName="spaceRect" presStyleCnt="0"/>
      <dgm:spPr/>
    </dgm:pt>
    <dgm:pt modelId="{D10915CE-E51D-4325-96F8-765660F6EB9D}" type="pres">
      <dgm:prSet presAssocID="{A7A15076-279B-4BD1-9C03-AB7CF5650BE8}" presName="textRect" presStyleLbl="revTx" presStyleIdx="4" presStyleCnt="6" custLinFactX="-13525" custLinFactNeighborX="-100000" custLinFactNeighborY="-19879">
        <dgm:presLayoutVars>
          <dgm:chMax val="1"/>
          <dgm:chPref val="1"/>
        </dgm:presLayoutVars>
      </dgm:prSet>
      <dgm:spPr/>
    </dgm:pt>
    <dgm:pt modelId="{81ED6C77-263C-4F28-86F2-588345A3A234}" type="pres">
      <dgm:prSet presAssocID="{5FC471B9-A845-40B8-8CCE-06BB4BE3F129}" presName="sibTrans" presStyleCnt="0"/>
      <dgm:spPr/>
    </dgm:pt>
    <dgm:pt modelId="{37C729BD-AF94-4303-B2E3-460500D402ED}" type="pres">
      <dgm:prSet presAssocID="{6EC70EB9-AFF2-4276-8537-505B57BC7EF0}" presName="compNode" presStyleCnt="0"/>
      <dgm:spPr/>
    </dgm:pt>
    <dgm:pt modelId="{15C4F88A-C261-4915-B519-CFE67ED02DAB}" type="pres">
      <dgm:prSet presAssocID="{6EC70EB9-AFF2-4276-8537-505B57BC7EF0}" presName="iconBgRect" presStyleLbl="bgShp" presStyleIdx="5" presStyleCnt="6" custLinFactX="-89505" custLinFactNeighborX="-100000" custLinFactNeighborY="10860"/>
      <dgm:spPr/>
    </dgm:pt>
    <dgm:pt modelId="{520F2590-B713-4FB2-A462-90EF94D9E91F}" type="pres">
      <dgm:prSet presAssocID="{6EC70EB9-AFF2-4276-8537-505B57BC7EF0}" presName="iconRect" presStyleLbl="node1" presStyleIdx="5" presStyleCnt="6" custLinFactX="-127926" custLinFactNeighborX="-200000" custLinFactNeighborY="17783"/>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x"/>
        </a:ext>
      </dgm:extLst>
    </dgm:pt>
    <dgm:pt modelId="{DC907B14-ADEB-4AAD-8135-56A61E2F1B82}" type="pres">
      <dgm:prSet presAssocID="{6EC70EB9-AFF2-4276-8537-505B57BC7EF0}" presName="spaceRect" presStyleCnt="0"/>
      <dgm:spPr/>
    </dgm:pt>
    <dgm:pt modelId="{D7A5A9C4-0609-4916-A54A-AD58BAED0D7D}" type="pres">
      <dgm:prSet presAssocID="{6EC70EB9-AFF2-4276-8537-505B57BC7EF0}" presName="textRect" presStyleLbl="revTx" presStyleIdx="5" presStyleCnt="6" custLinFactX="-8474" custLinFactNeighborX="-100000" custLinFactNeighborY="-23375">
        <dgm:presLayoutVars>
          <dgm:chMax val="1"/>
          <dgm:chPref val="1"/>
        </dgm:presLayoutVars>
      </dgm:prSet>
      <dgm:spPr/>
    </dgm:pt>
  </dgm:ptLst>
  <dgm:cxnLst>
    <dgm:cxn modelId="{191FD701-4221-4DDF-8286-B84209CDDAA6}" type="presOf" srcId="{62FC6F52-FEAC-4E2A-B1C3-4632C22FDA84}" destId="{956FB618-73AA-447C-B906-1EA6C74D2EEE}" srcOrd="0" destOrd="0" presId="urn:microsoft.com/office/officeart/2018/5/layout/IconCircleLabelList"/>
    <dgm:cxn modelId="{0C871E03-57E0-4C12-A84A-DD55E73F778B}" type="presOf" srcId="{F1284756-7B6E-477D-AD34-773B6266E7C6}" destId="{F0B8D842-6CC6-40DF-9810-EC6B89AFA7F7}" srcOrd="0" destOrd="0" presId="urn:microsoft.com/office/officeart/2018/5/layout/IconCircleLabelList"/>
    <dgm:cxn modelId="{2B8C8205-EDFF-4FB9-9C0D-78C0F446868F}" type="presOf" srcId="{9D8E97E1-0714-4E03-8303-DA8C66639BA3}" destId="{023C9A51-7618-4820-958D-FBEBED8ACD8C}" srcOrd="0" destOrd="0" presId="urn:microsoft.com/office/officeart/2018/5/layout/IconCircleLabelList"/>
    <dgm:cxn modelId="{9C494F11-60A9-42F3-95F6-C38C870DD52D}" srcId="{5C6503C8-1835-49E7-9121-043D9032FD30}" destId="{A7A15076-279B-4BD1-9C03-AB7CF5650BE8}" srcOrd="4" destOrd="0" parTransId="{02256EEF-FBC1-4D53-951D-2C0CEBD3C522}" sibTransId="{5FC471B9-A845-40B8-8CCE-06BB4BE3F129}"/>
    <dgm:cxn modelId="{85A5F744-64E3-4DF1-9B7F-90F7912397DD}" srcId="{5C6503C8-1835-49E7-9121-043D9032FD30}" destId="{F1284756-7B6E-477D-AD34-773B6266E7C6}" srcOrd="1" destOrd="0" parTransId="{563D9819-CFFE-4C44-99B3-766496E2F8FE}" sibTransId="{855E9A84-06E1-4E5E-AF48-796CCBE05286}"/>
    <dgm:cxn modelId="{A65CBF93-8247-4FFC-8540-82532344B5C4}" type="presOf" srcId="{5C6503C8-1835-49E7-9121-043D9032FD30}" destId="{3CF42608-AB7B-48E3-A46E-5B407CBD76CC}" srcOrd="0" destOrd="0" presId="urn:microsoft.com/office/officeart/2018/5/layout/IconCircleLabelList"/>
    <dgm:cxn modelId="{B4117EA6-D24C-4369-96A4-4AC75031485A}" srcId="{5C6503C8-1835-49E7-9121-043D9032FD30}" destId="{62FC6F52-FEAC-4E2A-B1C3-4632C22FDA84}" srcOrd="0" destOrd="0" parTransId="{C5B79757-4D55-46B0-965C-DD305F821664}" sibTransId="{3B43EDA6-8442-4918-A0B4-1EB0228F374A}"/>
    <dgm:cxn modelId="{11CA2CD1-9013-4BF3-BB34-E67464A43D01}" srcId="{5C6503C8-1835-49E7-9121-043D9032FD30}" destId="{9D8E97E1-0714-4E03-8303-DA8C66639BA3}" srcOrd="2" destOrd="0" parTransId="{DBB9FFFC-5AC9-4243-B403-7D70987687C9}" sibTransId="{167895BF-5E29-4D62-BA8F-3FC668DEB1C6}"/>
    <dgm:cxn modelId="{B55B5FD3-EC64-4E28-B403-911F5D752531}" type="presOf" srcId="{6EC70EB9-AFF2-4276-8537-505B57BC7EF0}" destId="{D7A5A9C4-0609-4916-A54A-AD58BAED0D7D}" srcOrd="0" destOrd="0" presId="urn:microsoft.com/office/officeart/2018/5/layout/IconCircleLabelList"/>
    <dgm:cxn modelId="{F2628BDB-47B7-43AE-89AF-72C8582B68A1}" srcId="{5C6503C8-1835-49E7-9121-043D9032FD30}" destId="{6966C757-5F1C-4DA5-9259-24390B42A098}" srcOrd="3" destOrd="0" parTransId="{6097B123-FD70-4E20-815D-5E206EDE707E}" sibTransId="{D51CB474-40D6-412D-B240-FD629352BFB6}"/>
    <dgm:cxn modelId="{59C6EAE1-DB58-429D-A070-599E7A764E2F}" type="presOf" srcId="{A7A15076-279B-4BD1-9C03-AB7CF5650BE8}" destId="{D10915CE-E51D-4325-96F8-765660F6EB9D}" srcOrd="0" destOrd="0" presId="urn:microsoft.com/office/officeart/2018/5/layout/IconCircleLabelList"/>
    <dgm:cxn modelId="{2C926BF0-E0C7-485F-B238-87E1FB6108BC}" type="presOf" srcId="{6966C757-5F1C-4DA5-9259-24390B42A098}" destId="{2DA4734C-6DD8-4A86-993F-81BDB797D7D2}" srcOrd="0" destOrd="0" presId="urn:microsoft.com/office/officeart/2018/5/layout/IconCircleLabelList"/>
    <dgm:cxn modelId="{B26CCEF4-8E38-4D6C-84EC-E6AD9EB6184B}" srcId="{5C6503C8-1835-49E7-9121-043D9032FD30}" destId="{6EC70EB9-AFF2-4276-8537-505B57BC7EF0}" srcOrd="5" destOrd="0" parTransId="{71524010-FA90-4F11-94CA-A4BDDCABB696}" sibTransId="{66DF3A0E-DC28-444B-8B97-E165A6AB8E8B}"/>
    <dgm:cxn modelId="{CFB14922-8DD9-4BAC-8D73-A32FA6FBCD98}" type="presParOf" srcId="{3CF42608-AB7B-48E3-A46E-5B407CBD76CC}" destId="{00846FC1-CEAE-453E-82E4-7274E0FD9CCF}" srcOrd="0" destOrd="0" presId="urn:microsoft.com/office/officeart/2018/5/layout/IconCircleLabelList"/>
    <dgm:cxn modelId="{BC618B2A-AD1A-4F13-AE7E-AD48B318EE4E}" type="presParOf" srcId="{00846FC1-CEAE-453E-82E4-7274E0FD9CCF}" destId="{59223095-2B16-42C6-A505-31DCC7B7E869}" srcOrd="0" destOrd="0" presId="urn:microsoft.com/office/officeart/2018/5/layout/IconCircleLabelList"/>
    <dgm:cxn modelId="{B3B7F613-DC1C-45B7-BE2B-1A989736C54E}" type="presParOf" srcId="{00846FC1-CEAE-453E-82E4-7274E0FD9CCF}" destId="{B4468AC7-FF48-4268-B8ED-F62C8ACCFED9}" srcOrd="1" destOrd="0" presId="urn:microsoft.com/office/officeart/2018/5/layout/IconCircleLabelList"/>
    <dgm:cxn modelId="{D88C3DE5-5412-44E9-9EA4-AD86F8C075CC}" type="presParOf" srcId="{00846FC1-CEAE-453E-82E4-7274E0FD9CCF}" destId="{0BC1D784-CE63-4F9A-8A81-80CC56C9724C}" srcOrd="2" destOrd="0" presId="urn:microsoft.com/office/officeart/2018/5/layout/IconCircleLabelList"/>
    <dgm:cxn modelId="{2A84319E-5908-428A-A29A-C21751320219}" type="presParOf" srcId="{00846FC1-CEAE-453E-82E4-7274E0FD9CCF}" destId="{956FB618-73AA-447C-B906-1EA6C74D2EEE}" srcOrd="3" destOrd="0" presId="urn:microsoft.com/office/officeart/2018/5/layout/IconCircleLabelList"/>
    <dgm:cxn modelId="{9B1E2400-A3C1-466D-830E-D3783AAD09C8}" type="presParOf" srcId="{3CF42608-AB7B-48E3-A46E-5B407CBD76CC}" destId="{099CB570-1AB1-465C-AC8C-6069E6530AB8}" srcOrd="1" destOrd="0" presId="urn:microsoft.com/office/officeart/2018/5/layout/IconCircleLabelList"/>
    <dgm:cxn modelId="{D8F4D3E6-A893-4869-ACB4-2BFA4A994A52}" type="presParOf" srcId="{3CF42608-AB7B-48E3-A46E-5B407CBD76CC}" destId="{C55CC535-F127-41FE-94AA-9CD503A41A3E}" srcOrd="2" destOrd="0" presId="urn:microsoft.com/office/officeart/2018/5/layout/IconCircleLabelList"/>
    <dgm:cxn modelId="{55E28632-4C7F-4B52-A0E0-985D2A7B9DD4}" type="presParOf" srcId="{C55CC535-F127-41FE-94AA-9CD503A41A3E}" destId="{995035A9-5BB1-4ACE-A8F5-8A9044A2636A}" srcOrd="0" destOrd="0" presId="urn:microsoft.com/office/officeart/2018/5/layout/IconCircleLabelList"/>
    <dgm:cxn modelId="{3F48E9D1-1B6E-434E-A89B-30126C0F433E}" type="presParOf" srcId="{C55CC535-F127-41FE-94AA-9CD503A41A3E}" destId="{2AA8C3C7-6F00-43B9-9B92-6CF083DBFD95}" srcOrd="1" destOrd="0" presId="urn:microsoft.com/office/officeart/2018/5/layout/IconCircleLabelList"/>
    <dgm:cxn modelId="{C414789D-A160-44AD-9785-4E8831C20972}" type="presParOf" srcId="{C55CC535-F127-41FE-94AA-9CD503A41A3E}" destId="{BBA6486D-674D-483B-8538-D18A0A16E193}" srcOrd="2" destOrd="0" presId="urn:microsoft.com/office/officeart/2018/5/layout/IconCircleLabelList"/>
    <dgm:cxn modelId="{581C39C6-0D35-4206-A537-540DB419B4FF}" type="presParOf" srcId="{C55CC535-F127-41FE-94AA-9CD503A41A3E}" destId="{F0B8D842-6CC6-40DF-9810-EC6B89AFA7F7}" srcOrd="3" destOrd="0" presId="urn:microsoft.com/office/officeart/2018/5/layout/IconCircleLabelList"/>
    <dgm:cxn modelId="{63046B10-3912-47BE-A90E-29381032914E}" type="presParOf" srcId="{3CF42608-AB7B-48E3-A46E-5B407CBD76CC}" destId="{C9886ABE-613F-4166-B248-7DD329CC9CB6}" srcOrd="3" destOrd="0" presId="urn:microsoft.com/office/officeart/2018/5/layout/IconCircleLabelList"/>
    <dgm:cxn modelId="{11C1ACA8-8D9A-4BCF-8D6C-381CF7828D64}" type="presParOf" srcId="{3CF42608-AB7B-48E3-A46E-5B407CBD76CC}" destId="{4998298D-D396-475A-B496-284488F85179}" srcOrd="4" destOrd="0" presId="urn:microsoft.com/office/officeart/2018/5/layout/IconCircleLabelList"/>
    <dgm:cxn modelId="{E4470F2F-8F88-4EAD-B2F5-ADB153E8C424}" type="presParOf" srcId="{4998298D-D396-475A-B496-284488F85179}" destId="{8D7E8581-E526-4D80-97C5-50080C6A46AB}" srcOrd="0" destOrd="0" presId="urn:microsoft.com/office/officeart/2018/5/layout/IconCircleLabelList"/>
    <dgm:cxn modelId="{1C4DAB41-6C57-418D-B51C-AF64E95B5B1E}" type="presParOf" srcId="{4998298D-D396-475A-B496-284488F85179}" destId="{4018144A-F2D9-43F6-AD4D-906DDE9616D2}" srcOrd="1" destOrd="0" presId="urn:microsoft.com/office/officeart/2018/5/layout/IconCircleLabelList"/>
    <dgm:cxn modelId="{6B969F4C-DF8F-4AB1-97ED-0D855EFEFAF7}" type="presParOf" srcId="{4998298D-D396-475A-B496-284488F85179}" destId="{4BA03A9E-8C00-4FCE-9B4C-F2CCB19FC16C}" srcOrd="2" destOrd="0" presId="urn:microsoft.com/office/officeart/2018/5/layout/IconCircleLabelList"/>
    <dgm:cxn modelId="{78DD8955-0D04-4948-9327-B7968C459E07}" type="presParOf" srcId="{4998298D-D396-475A-B496-284488F85179}" destId="{023C9A51-7618-4820-958D-FBEBED8ACD8C}" srcOrd="3" destOrd="0" presId="urn:microsoft.com/office/officeart/2018/5/layout/IconCircleLabelList"/>
    <dgm:cxn modelId="{0E7D05B7-3C5D-49EA-AC18-25AE1C0B973C}" type="presParOf" srcId="{3CF42608-AB7B-48E3-A46E-5B407CBD76CC}" destId="{6D0BA19D-6F73-44EB-BC97-360A63B3F741}" srcOrd="5" destOrd="0" presId="urn:microsoft.com/office/officeart/2018/5/layout/IconCircleLabelList"/>
    <dgm:cxn modelId="{704C5B36-2D66-4B06-ADDA-A28BE2A4C6F9}" type="presParOf" srcId="{3CF42608-AB7B-48E3-A46E-5B407CBD76CC}" destId="{700C8B78-9953-4958-AA59-A949037B2B3D}" srcOrd="6" destOrd="0" presId="urn:microsoft.com/office/officeart/2018/5/layout/IconCircleLabelList"/>
    <dgm:cxn modelId="{66516005-A4FF-4F43-88DB-56964F638121}" type="presParOf" srcId="{700C8B78-9953-4958-AA59-A949037B2B3D}" destId="{E1C0C2EF-DE1D-4AEF-BE3A-582FE0458255}" srcOrd="0" destOrd="0" presId="urn:microsoft.com/office/officeart/2018/5/layout/IconCircleLabelList"/>
    <dgm:cxn modelId="{8F8DE582-0BA5-4000-BAEE-E92D0EA6DE20}" type="presParOf" srcId="{700C8B78-9953-4958-AA59-A949037B2B3D}" destId="{E1D0A8EA-B69E-419D-AC2A-23D4F4E87A11}" srcOrd="1" destOrd="0" presId="urn:microsoft.com/office/officeart/2018/5/layout/IconCircleLabelList"/>
    <dgm:cxn modelId="{7EBBF5AD-0C77-48A2-85A8-C2AFCE09C3F2}" type="presParOf" srcId="{700C8B78-9953-4958-AA59-A949037B2B3D}" destId="{C1DCF2ED-DE6D-43AF-BCC5-6D8F6A39CAA3}" srcOrd="2" destOrd="0" presId="urn:microsoft.com/office/officeart/2018/5/layout/IconCircleLabelList"/>
    <dgm:cxn modelId="{70BC2E8E-A1D9-414F-B959-661A775A7A0C}" type="presParOf" srcId="{700C8B78-9953-4958-AA59-A949037B2B3D}" destId="{2DA4734C-6DD8-4A86-993F-81BDB797D7D2}" srcOrd="3" destOrd="0" presId="urn:microsoft.com/office/officeart/2018/5/layout/IconCircleLabelList"/>
    <dgm:cxn modelId="{15D193F7-0611-437B-83B9-5736DD4DC977}" type="presParOf" srcId="{3CF42608-AB7B-48E3-A46E-5B407CBD76CC}" destId="{6AC6B9A3-DBBB-4A3E-AFC4-0E0E333B1E2D}" srcOrd="7" destOrd="0" presId="urn:microsoft.com/office/officeart/2018/5/layout/IconCircleLabelList"/>
    <dgm:cxn modelId="{E05BE394-7CFE-4173-ACBE-B49F808BD0C2}" type="presParOf" srcId="{3CF42608-AB7B-48E3-A46E-5B407CBD76CC}" destId="{40CDB3E1-BE35-4F2E-B7EF-E324D8A79DE2}" srcOrd="8" destOrd="0" presId="urn:microsoft.com/office/officeart/2018/5/layout/IconCircleLabelList"/>
    <dgm:cxn modelId="{8C84D0BC-8AD6-4A17-A757-076888F30759}" type="presParOf" srcId="{40CDB3E1-BE35-4F2E-B7EF-E324D8A79DE2}" destId="{B3CF23ED-F3FE-4625-8512-DDAE03ED7FAF}" srcOrd="0" destOrd="0" presId="urn:microsoft.com/office/officeart/2018/5/layout/IconCircleLabelList"/>
    <dgm:cxn modelId="{977D4FE1-5257-45DB-B6A8-E5549C71738D}" type="presParOf" srcId="{40CDB3E1-BE35-4F2E-B7EF-E324D8A79DE2}" destId="{3B002028-A8A8-4709-B7A5-E4FCD9A7E6F8}" srcOrd="1" destOrd="0" presId="urn:microsoft.com/office/officeart/2018/5/layout/IconCircleLabelList"/>
    <dgm:cxn modelId="{6DF00024-13D1-4614-A14F-C4E2361AD0FB}" type="presParOf" srcId="{40CDB3E1-BE35-4F2E-B7EF-E324D8A79DE2}" destId="{B331A9D4-3B75-4513-8941-0A31C2A790A6}" srcOrd="2" destOrd="0" presId="urn:microsoft.com/office/officeart/2018/5/layout/IconCircleLabelList"/>
    <dgm:cxn modelId="{EB2D3B96-DB5F-4453-8C78-1359A9E22C55}" type="presParOf" srcId="{40CDB3E1-BE35-4F2E-B7EF-E324D8A79DE2}" destId="{D10915CE-E51D-4325-96F8-765660F6EB9D}" srcOrd="3" destOrd="0" presId="urn:microsoft.com/office/officeart/2018/5/layout/IconCircleLabelList"/>
    <dgm:cxn modelId="{E24F8F00-8CE7-463A-AE45-1246016D18F8}" type="presParOf" srcId="{3CF42608-AB7B-48E3-A46E-5B407CBD76CC}" destId="{81ED6C77-263C-4F28-86F2-588345A3A234}" srcOrd="9" destOrd="0" presId="urn:microsoft.com/office/officeart/2018/5/layout/IconCircleLabelList"/>
    <dgm:cxn modelId="{5D8A1DB5-ADBF-402B-9457-2DD0670AE435}" type="presParOf" srcId="{3CF42608-AB7B-48E3-A46E-5B407CBD76CC}" destId="{37C729BD-AF94-4303-B2E3-460500D402ED}" srcOrd="10" destOrd="0" presId="urn:microsoft.com/office/officeart/2018/5/layout/IconCircleLabelList"/>
    <dgm:cxn modelId="{86F54713-C731-4260-A9CA-077BF20E9308}" type="presParOf" srcId="{37C729BD-AF94-4303-B2E3-460500D402ED}" destId="{15C4F88A-C261-4915-B519-CFE67ED02DAB}" srcOrd="0" destOrd="0" presId="urn:microsoft.com/office/officeart/2018/5/layout/IconCircleLabelList"/>
    <dgm:cxn modelId="{C7FBE62B-6B64-48F9-A48E-7167E661AE61}" type="presParOf" srcId="{37C729BD-AF94-4303-B2E3-460500D402ED}" destId="{520F2590-B713-4FB2-A462-90EF94D9E91F}" srcOrd="1" destOrd="0" presId="urn:microsoft.com/office/officeart/2018/5/layout/IconCircleLabelList"/>
    <dgm:cxn modelId="{C0AB8CD6-6468-4A40-8D8A-7BE6FEA576C2}" type="presParOf" srcId="{37C729BD-AF94-4303-B2E3-460500D402ED}" destId="{DC907B14-ADEB-4AAD-8135-56A61E2F1B82}" srcOrd="2" destOrd="0" presId="urn:microsoft.com/office/officeart/2018/5/layout/IconCircleLabelList"/>
    <dgm:cxn modelId="{8D0DBD98-5E96-4113-8681-8B987793FE47}" type="presParOf" srcId="{37C729BD-AF94-4303-B2E3-460500D402ED}" destId="{D7A5A9C4-0609-4916-A54A-AD58BAED0D7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223095-2B16-42C6-A505-31DCC7B7E869}">
      <dsp:nvSpPr>
        <dsp:cNvPr id="0" name=""/>
        <dsp:cNvSpPr/>
      </dsp:nvSpPr>
      <dsp:spPr>
        <a:xfrm>
          <a:off x="757266" y="1463"/>
          <a:ext cx="911425" cy="91142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468AC7-FF48-4268-B8ED-F62C8ACCFED9}">
      <dsp:nvSpPr>
        <dsp:cNvPr id="0" name=""/>
        <dsp:cNvSpPr/>
      </dsp:nvSpPr>
      <dsp:spPr>
        <a:xfrm>
          <a:off x="951504" y="195701"/>
          <a:ext cx="522949" cy="5229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6FB618-73AA-447C-B906-1EA6C74D2EEE}">
      <dsp:nvSpPr>
        <dsp:cNvPr id="0" name=""/>
        <dsp:cNvSpPr/>
      </dsp:nvSpPr>
      <dsp:spPr>
        <a:xfrm>
          <a:off x="465908" y="1196776"/>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Need in Society</a:t>
          </a:r>
        </a:p>
      </dsp:txBody>
      <dsp:txXfrm>
        <a:off x="465908" y="1196776"/>
        <a:ext cx="1494140" cy="597656"/>
      </dsp:txXfrm>
    </dsp:sp>
    <dsp:sp modelId="{995035A9-5BB1-4ACE-A8F5-8A9044A2636A}">
      <dsp:nvSpPr>
        <dsp:cNvPr id="0" name=""/>
        <dsp:cNvSpPr/>
      </dsp:nvSpPr>
      <dsp:spPr>
        <a:xfrm>
          <a:off x="2512881" y="1463"/>
          <a:ext cx="911425" cy="91142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A8C3C7-6F00-43B9-9B92-6CF083DBFD95}">
      <dsp:nvSpPr>
        <dsp:cNvPr id="0" name=""/>
        <dsp:cNvSpPr/>
      </dsp:nvSpPr>
      <dsp:spPr>
        <a:xfrm>
          <a:off x="2707119" y="195701"/>
          <a:ext cx="522949" cy="5229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B8D842-6CC6-40DF-9810-EC6B89AFA7F7}">
      <dsp:nvSpPr>
        <dsp:cNvPr id="0" name=""/>
        <dsp:cNvSpPr/>
      </dsp:nvSpPr>
      <dsp:spPr>
        <a:xfrm>
          <a:off x="2221524" y="1196776"/>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Drug discovery and Development</a:t>
          </a:r>
        </a:p>
      </dsp:txBody>
      <dsp:txXfrm>
        <a:off x="2221524" y="1196776"/>
        <a:ext cx="1494140" cy="597656"/>
      </dsp:txXfrm>
    </dsp:sp>
    <dsp:sp modelId="{8D7E8581-E526-4D80-97C5-50080C6A46AB}">
      <dsp:nvSpPr>
        <dsp:cNvPr id="0" name=""/>
        <dsp:cNvSpPr/>
      </dsp:nvSpPr>
      <dsp:spPr>
        <a:xfrm>
          <a:off x="4268496" y="1463"/>
          <a:ext cx="911425" cy="91142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18144A-F2D9-43F6-AD4D-906DDE9616D2}">
      <dsp:nvSpPr>
        <dsp:cNvPr id="0" name=""/>
        <dsp:cNvSpPr/>
      </dsp:nvSpPr>
      <dsp:spPr>
        <a:xfrm>
          <a:off x="4462735" y="195701"/>
          <a:ext cx="522949" cy="5229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3C9A51-7618-4820-958D-FBEBED8ACD8C}">
      <dsp:nvSpPr>
        <dsp:cNvPr id="0" name=""/>
        <dsp:cNvSpPr/>
      </dsp:nvSpPr>
      <dsp:spPr>
        <a:xfrm>
          <a:off x="3977139" y="1196776"/>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Clinical Trails</a:t>
          </a:r>
        </a:p>
      </dsp:txBody>
      <dsp:txXfrm>
        <a:off x="3977139" y="1196776"/>
        <a:ext cx="1494140" cy="597656"/>
      </dsp:txXfrm>
    </dsp:sp>
    <dsp:sp modelId="{E1C0C2EF-DE1D-4AEF-BE3A-582FE0458255}">
      <dsp:nvSpPr>
        <dsp:cNvPr id="0" name=""/>
        <dsp:cNvSpPr/>
      </dsp:nvSpPr>
      <dsp:spPr>
        <a:xfrm>
          <a:off x="4461882" y="2240499"/>
          <a:ext cx="911425" cy="91142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D0A8EA-B69E-419D-AC2A-23D4F4E87A11}">
      <dsp:nvSpPr>
        <dsp:cNvPr id="0" name=""/>
        <dsp:cNvSpPr/>
      </dsp:nvSpPr>
      <dsp:spPr>
        <a:xfrm>
          <a:off x="4644518" y="2434735"/>
          <a:ext cx="546147" cy="5229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A4734C-6DD8-4A86-993F-81BDB797D7D2}">
      <dsp:nvSpPr>
        <dsp:cNvPr id="0" name=""/>
        <dsp:cNvSpPr/>
      </dsp:nvSpPr>
      <dsp:spPr>
        <a:xfrm>
          <a:off x="4262848" y="3178813"/>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Regulatory Approval</a:t>
          </a:r>
        </a:p>
      </dsp:txBody>
      <dsp:txXfrm>
        <a:off x="4262848" y="3178813"/>
        <a:ext cx="1494140" cy="597656"/>
      </dsp:txXfrm>
    </dsp:sp>
    <dsp:sp modelId="{B3CF23ED-F3FE-4625-8512-DDAE03ED7FAF}">
      <dsp:nvSpPr>
        <dsp:cNvPr id="0" name=""/>
        <dsp:cNvSpPr/>
      </dsp:nvSpPr>
      <dsp:spPr>
        <a:xfrm>
          <a:off x="690658" y="2275424"/>
          <a:ext cx="911425" cy="91142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002028-A8A8-4709-B7A5-E4FCD9A7E6F8}">
      <dsp:nvSpPr>
        <dsp:cNvPr id="0" name=""/>
        <dsp:cNvSpPr/>
      </dsp:nvSpPr>
      <dsp:spPr>
        <a:xfrm>
          <a:off x="865799" y="2398576"/>
          <a:ext cx="522949" cy="5229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0915CE-E51D-4325-96F8-765660F6EB9D}">
      <dsp:nvSpPr>
        <dsp:cNvPr id="0" name=""/>
        <dsp:cNvSpPr/>
      </dsp:nvSpPr>
      <dsp:spPr>
        <a:xfrm>
          <a:off x="525300" y="3244471"/>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Manufacturing and Packaging</a:t>
          </a:r>
        </a:p>
      </dsp:txBody>
      <dsp:txXfrm>
        <a:off x="525300" y="3244471"/>
        <a:ext cx="1494140" cy="597656"/>
      </dsp:txXfrm>
    </dsp:sp>
    <dsp:sp modelId="{15C4F88A-C261-4915-B519-CFE67ED02DAB}">
      <dsp:nvSpPr>
        <dsp:cNvPr id="0" name=""/>
        <dsp:cNvSpPr/>
      </dsp:nvSpPr>
      <dsp:spPr>
        <a:xfrm>
          <a:off x="2541299" y="2266948"/>
          <a:ext cx="911425" cy="91142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0F2590-B713-4FB2-A462-90EF94D9E91F}">
      <dsp:nvSpPr>
        <dsp:cNvPr id="0" name=""/>
        <dsp:cNvSpPr/>
      </dsp:nvSpPr>
      <dsp:spPr>
        <a:xfrm>
          <a:off x="2747848" y="2455201"/>
          <a:ext cx="522949" cy="5229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A5A9C4-0609-4916-A54A-AD58BAED0D7D}">
      <dsp:nvSpPr>
        <dsp:cNvPr id="0" name=""/>
        <dsp:cNvSpPr/>
      </dsp:nvSpPr>
      <dsp:spPr>
        <a:xfrm>
          <a:off x="2356385" y="3223577"/>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Distribution and Logistics </a:t>
          </a:r>
        </a:p>
      </dsp:txBody>
      <dsp:txXfrm>
        <a:off x="2356385" y="3223577"/>
        <a:ext cx="1494140" cy="59765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585944" y="9099652"/>
            <a:ext cx="378816" cy="158322"/>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0930B7C4-A07F-45E8-A56F-A23132B9C823}" type="slidenum">
              <a:rPr lang="en-US"/>
              <a:pPr/>
              <a:t>‹#›</a:t>
            </a:fld>
            <a:endParaRPr lang="en-US" dirty="0"/>
          </a:p>
        </p:txBody>
      </p:sp>
    </p:spTree>
    <p:extLst>
      <p:ext uri="{BB962C8B-B14F-4D97-AF65-F5344CB8AC3E}">
        <p14:creationId xmlns:p14="http://schemas.microsoft.com/office/powerpoint/2010/main" val="3788166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11586" y="4417635"/>
            <a:ext cx="5737027" cy="4586716"/>
          </a:xfrm>
          <a:prstGeom prst="rect">
            <a:avLst/>
          </a:prstGeom>
          <a:noFill/>
          <a:ln w="12700">
            <a:noFill/>
            <a:miter lim="800000"/>
            <a:headEnd/>
            <a:tailEnd/>
          </a:ln>
          <a:effectLst/>
        </p:spPr>
        <p:txBody>
          <a:bodyPr vert="horz" wrap="square" lIns="96618" tIns="47461" rIns="96618" bIns="47461" numCol="1" anchor="t" anchorCtr="0" compatLnSpc="1">
            <a:prstTxWarp prst="textNoShape">
              <a:avLst/>
            </a:prstTxWarp>
          </a:bodyPr>
          <a:lstStyle/>
          <a:p>
            <a:pPr lvl="0"/>
            <a:r>
              <a:rPr lang="en-US"/>
              <a:t>Click to edit Master text styles</a:t>
            </a:r>
          </a:p>
          <a:p>
            <a:pPr lvl="1"/>
            <a:r>
              <a:rPr lang="en-US"/>
              <a:t>Second level</a:t>
            </a:r>
          </a:p>
        </p:txBody>
      </p:sp>
      <p:sp>
        <p:nvSpPr>
          <p:cNvPr id="2051" name="Rectangle 3"/>
          <p:cNvSpPr>
            <a:spLocks noGrp="1" noRot="1" noChangeAspect="1" noChangeArrowheads="1" noTextEdit="1"/>
          </p:cNvSpPr>
          <p:nvPr>
            <p:ph type="sldImg" idx="2"/>
          </p:nvPr>
        </p:nvSpPr>
        <p:spPr bwMode="auto">
          <a:xfrm>
            <a:off x="-41275" y="214313"/>
            <a:ext cx="7043738" cy="3962400"/>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6735035" y="9118097"/>
            <a:ext cx="229724" cy="139877"/>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62DCC290-FBB5-460F-B5AA-0FCBA6852F29}" type="slidenum">
              <a:rPr lang="en-US"/>
              <a:pPr/>
              <a:t>‹#›</a:t>
            </a:fld>
            <a:endParaRPr lang="en-US" dirty="0"/>
          </a:p>
        </p:txBody>
      </p:sp>
    </p:spTree>
    <p:extLst>
      <p:ext uri="{BB962C8B-B14F-4D97-AF65-F5344CB8AC3E}">
        <p14:creationId xmlns:p14="http://schemas.microsoft.com/office/powerpoint/2010/main" val="524217111"/>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100000"/>
      </a:spcBef>
      <a:spcAft>
        <a:spcPct val="0"/>
      </a:spcAft>
      <a:buFont typeface="Webdings" pitchFamily="18" charset="2"/>
      <a:buChar char="4"/>
      <a:defRPr sz="1000" kern="120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sz="1000" kern="120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 y="214313"/>
            <a:ext cx="7043738" cy="3962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DCC290-FBB5-460F-B5AA-0FCBA6852F29}" type="slidenum">
              <a:rPr lang="en-US" smtClean="0"/>
              <a:pPr/>
              <a:t>0</a:t>
            </a:fld>
            <a:endParaRPr lang="en-US" dirty="0"/>
          </a:p>
        </p:txBody>
      </p:sp>
    </p:spTree>
    <p:extLst>
      <p:ext uri="{BB962C8B-B14F-4D97-AF65-F5344CB8AC3E}">
        <p14:creationId xmlns:p14="http://schemas.microsoft.com/office/powerpoint/2010/main" val="56240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Understanding the disease, it helps to know which cells are affected, for example in</a:t>
            </a:r>
            <a:br>
              <a:rPr lang="en-US" dirty="0"/>
            </a:br>
            <a:r>
              <a:rPr lang="en-US" dirty="0"/>
              <a:t>Alzheimer diseased patients, we can find beta amyloid plaque and tau protein tangle</a:t>
            </a:r>
            <a:br>
              <a:rPr lang="en-US" dirty="0"/>
            </a:br>
            <a:r>
              <a:rPr lang="en-US" dirty="0"/>
              <a:t>so these protein will disrupts the neural function which will cause memory loss</a:t>
            </a:r>
            <a:br>
              <a:rPr lang="en-US" dirty="0"/>
            </a:br>
            <a:endParaRPr lang="en-US" dirty="0"/>
          </a:p>
          <a:p>
            <a:r>
              <a:rPr lang="en-US" dirty="0"/>
              <a:t>So finding the right druggable target whether it can be a protein or gene</a:t>
            </a:r>
            <a:br>
              <a:rPr lang="en-US" dirty="0"/>
            </a:br>
            <a:r>
              <a:rPr lang="en-US" dirty="0"/>
              <a:t>GWAS- compares genetic diff between diseased and healthy individuals </a:t>
            </a:r>
            <a:br>
              <a:rPr lang="en-US" dirty="0"/>
            </a:br>
            <a:r>
              <a:rPr lang="en-US" dirty="0"/>
              <a:t>example: type 2 diabetes TCF7L2 A gene</a:t>
            </a:r>
            <a:br>
              <a:rPr lang="en-US" dirty="0"/>
            </a:br>
            <a:r>
              <a:rPr lang="en-US" dirty="0"/>
              <a:t>MASS SPECTROMY: IN LUNG CANCER PRESENCE OF EGFR(EPIDERMAL GROWTH FACTOR RECEPTOR) IN MUTATED TUMORS</a:t>
            </a:r>
            <a:br>
              <a:rPr lang="en-US" dirty="0"/>
            </a:br>
            <a:r>
              <a:rPr lang="en-US" dirty="0"/>
              <a:t>AI BASED : During covid 19 the drug baricitinib used for jak(</a:t>
            </a:r>
            <a:r>
              <a:rPr lang="en-US" dirty="0" err="1"/>
              <a:t>janus</a:t>
            </a:r>
            <a:r>
              <a:rPr lang="en-US" dirty="0"/>
              <a:t> kinase inhibitor) potential drug which can be repurposed</a:t>
            </a:r>
            <a:br>
              <a:rPr lang="en-US" dirty="0"/>
            </a:br>
            <a:endParaRPr lang="en-US" dirty="0"/>
          </a:p>
        </p:txBody>
      </p:sp>
      <p:sp>
        <p:nvSpPr>
          <p:cNvPr id="4" name="Slide Number Placeholder 3"/>
          <p:cNvSpPr>
            <a:spLocks noGrp="1"/>
          </p:cNvSpPr>
          <p:nvPr>
            <p:ph type="sldNum" sz="quarter" idx="5"/>
          </p:nvPr>
        </p:nvSpPr>
        <p:spPr/>
        <p:txBody>
          <a:bodyPr/>
          <a:lstStyle/>
          <a:p>
            <a:fld id="{62DCC290-FBB5-460F-B5AA-0FCBA6852F29}" type="slidenum">
              <a:rPr lang="en-US" smtClean="0"/>
              <a:pPr/>
              <a:t>3</a:t>
            </a:fld>
            <a:endParaRPr lang="en-US" dirty="0"/>
          </a:p>
        </p:txBody>
      </p:sp>
    </p:spTree>
    <p:extLst>
      <p:ext uri="{BB962C8B-B14F-4D97-AF65-F5344CB8AC3E}">
        <p14:creationId xmlns:p14="http://schemas.microsoft.com/office/powerpoint/2010/main" val="24009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 Knockout: PCSK9 in cholesterol regulation, mice with pcsk9 gene is removed and showed low cholesterol level,</a:t>
            </a:r>
            <a:br>
              <a:rPr lang="en-US" dirty="0"/>
            </a:br>
            <a:r>
              <a:rPr lang="en-US" dirty="0"/>
              <a:t>this validated that pcsk9 is target for treating hypercholesterolemia, so now they developed the drug which are totally</a:t>
            </a:r>
            <a:br>
              <a:rPr lang="en-US" dirty="0"/>
            </a:br>
            <a:r>
              <a:rPr lang="en-US" dirty="0"/>
              <a:t>inhibit PCSK9 </a:t>
            </a:r>
          </a:p>
          <a:p>
            <a:r>
              <a:rPr lang="en-US" dirty="0"/>
              <a:t>RNA interference: they will silence the </a:t>
            </a:r>
            <a:r>
              <a:rPr lang="en-US" dirty="0" err="1"/>
              <a:t>rna</a:t>
            </a:r>
            <a:r>
              <a:rPr lang="en-US" dirty="0"/>
              <a:t> here and check for the genes role for </a:t>
            </a:r>
            <a:r>
              <a:rPr lang="en-US" dirty="0" err="1"/>
              <a:t>examplel</a:t>
            </a:r>
            <a:r>
              <a:rPr lang="en-US" dirty="0"/>
              <a:t> </a:t>
            </a:r>
          </a:p>
        </p:txBody>
      </p:sp>
      <p:sp>
        <p:nvSpPr>
          <p:cNvPr id="4" name="Slide Number Placeholder 3"/>
          <p:cNvSpPr>
            <a:spLocks noGrp="1"/>
          </p:cNvSpPr>
          <p:nvPr>
            <p:ph type="sldNum" sz="quarter" idx="5"/>
          </p:nvPr>
        </p:nvSpPr>
        <p:spPr/>
        <p:txBody>
          <a:bodyPr/>
          <a:lstStyle/>
          <a:p>
            <a:fld id="{62DCC290-FBB5-460F-B5AA-0FCBA6852F29}" type="slidenum">
              <a:rPr lang="en-US" smtClean="0"/>
              <a:pPr/>
              <a:t>4</a:t>
            </a:fld>
            <a:endParaRPr lang="en-US" dirty="0"/>
          </a:p>
        </p:txBody>
      </p:sp>
    </p:spTree>
    <p:extLst>
      <p:ext uri="{BB962C8B-B14F-4D97-AF65-F5344CB8AC3E}">
        <p14:creationId xmlns:p14="http://schemas.microsoft.com/office/powerpoint/2010/main" val="3010021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 Products: Penicillin from plant penicillin notatum</a:t>
            </a:r>
          </a:p>
          <a:p>
            <a:r>
              <a:rPr lang="en-US" dirty="0"/>
              <a:t>De Novo Design: HIV protease inhibitors</a:t>
            </a:r>
          </a:p>
          <a:p>
            <a:r>
              <a:rPr lang="en-US" dirty="0"/>
              <a:t>HTS: Bortezomib a proteasome inhibitor for multiple myeloma</a:t>
            </a:r>
          </a:p>
          <a:p>
            <a:r>
              <a:rPr lang="en-US" dirty="0"/>
              <a:t>Biotechnology: Insulin produced using genetically modified e coli bacteria</a:t>
            </a:r>
          </a:p>
        </p:txBody>
      </p:sp>
      <p:sp>
        <p:nvSpPr>
          <p:cNvPr id="4" name="Slide Number Placeholder 3"/>
          <p:cNvSpPr>
            <a:spLocks noGrp="1"/>
          </p:cNvSpPr>
          <p:nvPr>
            <p:ph type="sldNum" sz="quarter" idx="5"/>
          </p:nvPr>
        </p:nvSpPr>
        <p:spPr/>
        <p:txBody>
          <a:bodyPr/>
          <a:lstStyle/>
          <a:p>
            <a:fld id="{62DCC290-FBB5-460F-B5AA-0FCBA6852F29}" type="slidenum">
              <a:rPr lang="en-US" smtClean="0"/>
              <a:pPr/>
              <a:t>5</a:t>
            </a:fld>
            <a:endParaRPr lang="en-US" dirty="0"/>
          </a:p>
        </p:txBody>
      </p:sp>
    </p:spTree>
    <p:extLst>
      <p:ext uri="{BB962C8B-B14F-4D97-AF65-F5344CB8AC3E}">
        <p14:creationId xmlns:p14="http://schemas.microsoft.com/office/powerpoint/2010/main" val="2500735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Terfanadine</a:t>
            </a:r>
            <a:r>
              <a:rPr lang="en-US" dirty="0"/>
              <a:t> for toxicity consideration</a:t>
            </a:r>
          </a:p>
          <a:p>
            <a:endParaRPr lang="en-US" dirty="0"/>
          </a:p>
        </p:txBody>
      </p:sp>
      <p:sp>
        <p:nvSpPr>
          <p:cNvPr id="4" name="Slide Number Placeholder 3"/>
          <p:cNvSpPr>
            <a:spLocks noGrp="1"/>
          </p:cNvSpPr>
          <p:nvPr>
            <p:ph type="sldNum" sz="quarter" idx="5"/>
          </p:nvPr>
        </p:nvSpPr>
        <p:spPr/>
        <p:txBody>
          <a:bodyPr/>
          <a:lstStyle/>
          <a:p>
            <a:fld id="{62DCC290-FBB5-460F-B5AA-0FCBA6852F29}" type="slidenum">
              <a:rPr lang="en-US" smtClean="0"/>
              <a:pPr/>
              <a:t>6</a:t>
            </a:fld>
            <a:endParaRPr lang="en-US" dirty="0"/>
          </a:p>
        </p:txBody>
      </p:sp>
    </p:spTree>
    <p:extLst>
      <p:ext uri="{BB962C8B-B14F-4D97-AF65-F5344CB8AC3E}">
        <p14:creationId xmlns:p14="http://schemas.microsoft.com/office/powerpoint/2010/main" val="133119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DCC290-FBB5-460F-B5AA-0FCBA6852F29}" type="slidenum">
              <a:rPr lang="en-US" smtClean="0"/>
              <a:pPr/>
              <a:t>7</a:t>
            </a:fld>
            <a:endParaRPr lang="en-US" dirty="0"/>
          </a:p>
        </p:txBody>
      </p:sp>
    </p:spTree>
    <p:extLst>
      <p:ext uri="{BB962C8B-B14F-4D97-AF65-F5344CB8AC3E}">
        <p14:creationId xmlns:p14="http://schemas.microsoft.com/office/powerpoint/2010/main" val="26042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62DCC290-FBB5-460F-B5AA-0FCBA6852F29}" type="slidenum">
              <a:rPr lang="en-US" smtClean="0"/>
              <a:pPr/>
              <a:t>8</a:t>
            </a:fld>
            <a:endParaRPr lang="en-US" dirty="0"/>
          </a:p>
        </p:txBody>
      </p:sp>
    </p:spTree>
    <p:extLst>
      <p:ext uri="{BB962C8B-B14F-4D97-AF65-F5344CB8AC3E}">
        <p14:creationId xmlns:p14="http://schemas.microsoft.com/office/powerpoint/2010/main" val="464780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Phase 5: Translational research, the drug which is already approved is further studied in broader, everyday population</a:t>
            </a:r>
            <a:br>
              <a:rPr lang="en-US" dirty="0"/>
            </a:br>
            <a:r>
              <a:rPr lang="en-US" dirty="0"/>
              <a:t>effectiveness in real world settings, scale interventions for broad community use</a:t>
            </a:r>
          </a:p>
        </p:txBody>
      </p:sp>
      <p:sp>
        <p:nvSpPr>
          <p:cNvPr id="4" name="Slide Number Placeholder 3"/>
          <p:cNvSpPr>
            <a:spLocks noGrp="1"/>
          </p:cNvSpPr>
          <p:nvPr>
            <p:ph type="sldNum" sz="quarter" idx="5"/>
          </p:nvPr>
        </p:nvSpPr>
        <p:spPr/>
        <p:txBody>
          <a:bodyPr/>
          <a:lstStyle/>
          <a:p>
            <a:fld id="{62DCC290-FBB5-460F-B5AA-0FCBA6852F29}" type="slidenum">
              <a:rPr lang="en-US" smtClean="0"/>
              <a:pPr/>
              <a:t>17</a:t>
            </a:fld>
            <a:endParaRPr lang="en-US" dirty="0"/>
          </a:p>
        </p:txBody>
      </p:sp>
    </p:spTree>
    <p:extLst>
      <p:ext uri="{BB962C8B-B14F-4D97-AF65-F5344CB8AC3E}">
        <p14:creationId xmlns:p14="http://schemas.microsoft.com/office/powerpoint/2010/main" val="2070198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FAD166-043A-4F85-AE25-397E683754D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15" t="22407" r="827" b="28982"/>
          <a:stretch/>
        </p:blipFill>
        <p:spPr>
          <a:xfrm>
            <a:off x="-3" y="3492515"/>
            <a:ext cx="12192004" cy="3365485"/>
          </a:xfrm>
          <a:prstGeom prst="rect">
            <a:avLst/>
          </a:prstGeom>
        </p:spPr>
      </p:pic>
      <p:sp>
        <p:nvSpPr>
          <p:cNvPr id="6" name="Line 6"/>
          <p:cNvSpPr>
            <a:spLocks noChangeShapeType="1"/>
          </p:cNvSpPr>
          <p:nvPr/>
        </p:nvSpPr>
        <p:spPr bwMode="auto">
          <a:xfrm>
            <a:off x="1981835" y="1003300"/>
            <a:ext cx="0" cy="1905000"/>
          </a:xfrm>
          <a:prstGeom prst="line">
            <a:avLst/>
          </a:prstGeom>
          <a:noFill/>
          <a:ln w="101600">
            <a:solidFill>
              <a:srgbClr val="0B1F65"/>
            </a:solidFill>
            <a:round/>
            <a:headEnd/>
            <a:tailEnd/>
          </a:ln>
          <a:effectLst/>
        </p:spPr>
        <p:txBody>
          <a:bodyPr wrap="none" anchor="ctr"/>
          <a:lstStyle/>
          <a:p>
            <a:endParaRPr lang="en-US" sz="1354" dirty="0"/>
          </a:p>
        </p:txBody>
      </p:sp>
      <p:sp>
        <p:nvSpPr>
          <p:cNvPr id="10" name="Rectangle 12"/>
          <p:cNvSpPr>
            <a:spLocks noChangeArrowheads="1"/>
          </p:cNvSpPr>
          <p:nvPr/>
        </p:nvSpPr>
        <p:spPr bwMode="auto">
          <a:xfrm>
            <a:off x="4536903" y="4094163"/>
            <a:ext cx="3090021"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dirty="0">
                <a:solidFill>
                  <a:schemeClr val="bg1"/>
                </a:solidFill>
                <a:latin typeface="+mj-lt"/>
              </a:rPr>
              <a:t>Chicago, IL</a:t>
            </a:r>
          </a:p>
          <a:p>
            <a:pPr>
              <a:spcBef>
                <a:spcPct val="0"/>
              </a:spcBef>
              <a:buClrTx/>
              <a:buFontTx/>
              <a:buNone/>
            </a:pPr>
            <a:r>
              <a:rPr lang="en-US" sz="2000" b="1" dirty="0">
                <a:solidFill>
                  <a:schemeClr val="bg1"/>
                </a:solidFill>
                <a:latin typeface="+mj-lt"/>
              </a:rPr>
              <a:t>Bangalore, India</a:t>
            </a:r>
          </a:p>
          <a:p>
            <a:pPr>
              <a:spcBef>
                <a:spcPct val="0"/>
              </a:spcBef>
              <a:buClrTx/>
              <a:buFontTx/>
              <a:buNone/>
            </a:pPr>
            <a:r>
              <a:rPr lang="en-US" sz="2000" b="1" dirty="0">
                <a:solidFill>
                  <a:schemeClr val="bg1"/>
                </a:solidFill>
                <a:latin typeface="+mj-lt"/>
              </a:rPr>
              <a:t>www.mu-sigma.com</a:t>
            </a:r>
          </a:p>
          <a:p>
            <a:pPr>
              <a:spcBef>
                <a:spcPct val="0"/>
              </a:spcBef>
              <a:buClrTx/>
              <a:buFontTx/>
              <a:buNone/>
            </a:pPr>
            <a:endParaRPr lang="en-US" sz="2000" b="1" dirty="0">
              <a:solidFill>
                <a:schemeClr val="bg1"/>
              </a:solidFill>
              <a:latin typeface="+mj-lt"/>
            </a:endParaRPr>
          </a:p>
        </p:txBody>
      </p:sp>
      <p:sp>
        <p:nvSpPr>
          <p:cNvPr id="5" name="Title Placeholder 13"/>
          <p:cNvSpPr>
            <a:spLocks noGrp="1"/>
          </p:cNvSpPr>
          <p:nvPr>
            <p:ph type="title" hasCustomPrompt="1"/>
          </p:nvPr>
        </p:nvSpPr>
        <p:spPr>
          <a:xfrm>
            <a:off x="2305171" y="2467429"/>
            <a:ext cx="8443323" cy="457200"/>
          </a:xfrm>
          <a:prstGeom prst="rect">
            <a:avLst/>
          </a:prstGeom>
        </p:spPr>
        <p:txBody>
          <a:bodyPr vert="horz" lIns="91440" tIns="45720" rIns="91440" bIns="45720" rtlCol="0" anchor="ctr">
            <a:normAutofit/>
          </a:bodyPr>
          <a:lstStyle>
            <a:lvl1pPr>
              <a:defRPr>
                <a:solidFill>
                  <a:schemeClr val="bg2">
                    <a:lumMod val="25000"/>
                  </a:schemeClr>
                </a:solidFill>
              </a:defRPr>
            </a:lvl1pPr>
          </a:lstStyle>
          <a:p>
            <a:r>
              <a:rPr lang="en-US" dirty="0"/>
              <a:t>Project Title</a:t>
            </a:r>
          </a:p>
        </p:txBody>
      </p:sp>
      <p:sp>
        <p:nvSpPr>
          <p:cNvPr id="11" name="Text Placeholder 10"/>
          <p:cNvSpPr>
            <a:spLocks noGrp="1"/>
          </p:cNvSpPr>
          <p:nvPr>
            <p:ph type="body" sz="quarter" idx="11" hasCustomPrompt="1"/>
          </p:nvPr>
        </p:nvSpPr>
        <p:spPr>
          <a:xfrm>
            <a:off x="4430796" y="5108573"/>
            <a:ext cx="3289377" cy="522288"/>
          </a:xfrm>
        </p:spPr>
        <p:txBody>
          <a:bodyPr anchor="ctr">
            <a:normAutofit/>
          </a:bodyPr>
          <a:lstStyle>
            <a:lvl1pPr algn="ctr">
              <a:buNone/>
              <a:defRPr sz="2216" b="0" i="0">
                <a:solidFill>
                  <a:schemeClr val="bg1"/>
                </a:solidFill>
              </a:defRPr>
            </a:lvl1pPr>
          </a:lstStyle>
          <a:p>
            <a:pPr lvl="0"/>
            <a:r>
              <a:rPr lang="en-US" dirty="0"/>
              <a:t>Insert Date</a:t>
            </a:r>
          </a:p>
        </p:txBody>
      </p:sp>
      <p:sp>
        <p:nvSpPr>
          <p:cNvPr id="13" name="Rectangle 14"/>
          <p:cNvSpPr>
            <a:spLocks noChangeArrowheads="1"/>
          </p:cNvSpPr>
          <p:nvPr/>
        </p:nvSpPr>
        <p:spPr bwMode="auto">
          <a:xfrm>
            <a:off x="211275" y="6472269"/>
            <a:ext cx="11769451" cy="430887"/>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b="0" u="none" kern="1200" dirty="0">
                <a:solidFill>
                  <a:schemeClr val="bg1"/>
                </a:solidFill>
                <a:latin typeface="+mn-lt"/>
                <a:ea typeface="+mn-ea"/>
                <a:cs typeface="Times New Roman" pitchFamily="18" charset="0"/>
              </a:rPr>
              <a:t>Proprietary Information</a:t>
            </a:r>
            <a:r>
              <a:rPr lang="en-GB" sz="1100" b="0" u="none" dirty="0">
                <a:solidFill>
                  <a:schemeClr val="bg1"/>
                </a:solidFill>
                <a:latin typeface="+mn-lt"/>
                <a:ea typeface="Arial Unicode MS" pitchFamily="34" charset="-128"/>
                <a:cs typeface="Arial Unicode MS" pitchFamily="34" charset="-128"/>
              </a:rPr>
              <a:t> | </a:t>
            </a:r>
            <a:r>
              <a:rPr lang="en-GB" sz="1100" dirty="0">
                <a:solidFill>
                  <a:schemeClr val="bg1"/>
                </a:solidFill>
                <a:latin typeface="+mn-lt"/>
                <a:ea typeface="Arial Unicode MS" pitchFamily="34" charset="-128"/>
                <a:cs typeface="Arial Unicode MS" pitchFamily="34" charset="-128"/>
              </a:rPr>
              <a:t>This document and its attachments are confidential.  Any</a:t>
            </a:r>
            <a:r>
              <a:rPr lang="en-US" sz="1100" dirty="0">
                <a:solidFill>
                  <a:schemeClr val="bg1"/>
                </a:solidFill>
                <a:latin typeface="+mn-lt"/>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100" b="1" dirty="0">
                <a:solidFill>
                  <a:schemeClr val="bg1"/>
                </a:solidFill>
                <a:latin typeface="+mn-lt"/>
              </a:rPr>
              <a:t>	</a:t>
            </a:r>
            <a:r>
              <a:rPr lang="en-US" sz="1100" dirty="0">
                <a:solidFill>
                  <a:schemeClr val="bg1"/>
                </a:solidFill>
                <a:latin typeface="+mn-lt"/>
              </a:rPr>
              <a:t> </a:t>
            </a:r>
          </a:p>
        </p:txBody>
      </p:sp>
      <p:sp>
        <p:nvSpPr>
          <p:cNvPr id="15" name="Text Placeholder 14"/>
          <p:cNvSpPr>
            <a:spLocks noGrp="1"/>
          </p:cNvSpPr>
          <p:nvPr>
            <p:ph type="body" sz="quarter" idx="12" hasCustomPrompt="1"/>
          </p:nvPr>
        </p:nvSpPr>
        <p:spPr>
          <a:xfrm>
            <a:off x="2306288" y="2971800"/>
            <a:ext cx="8443323" cy="457200"/>
          </a:xfrm>
        </p:spPr>
        <p:txBody>
          <a:bodyPr anchor="ctr"/>
          <a:lstStyle>
            <a:lvl1pPr marL="289264" indent="-148542" algn="l" rtl="0" eaLnBrk="1" fontAlgn="base" hangingPunct="1">
              <a:lnSpc>
                <a:spcPct val="90000"/>
              </a:lnSpc>
              <a:spcBef>
                <a:spcPct val="0"/>
              </a:spcBef>
              <a:spcAft>
                <a:spcPct val="0"/>
              </a:spcAft>
              <a:buNone/>
              <a:defRPr lang="en-US" sz="2000" b="1" i="1" dirty="0" smtClean="0">
                <a:solidFill>
                  <a:schemeClr val="bg2">
                    <a:lumMod val="25000"/>
                  </a:schemeClr>
                </a:solidFill>
                <a:latin typeface="+mj-lt"/>
                <a:ea typeface="+mj-ea"/>
                <a:cs typeface="+mj-cs"/>
              </a:defRPr>
            </a:lvl1pPr>
            <a:lvl2pPr algn="l" rtl="0" eaLnBrk="1" fontAlgn="base" hangingPunct="1">
              <a:lnSpc>
                <a:spcPct val="90000"/>
              </a:lnSpc>
              <a:spcBef>
                <a:spcPct val="0"/>
              </a:spcBef>
              <a:spcAft>
                <a:spcPct val="0"/>
              </a:spcAft>
              <a:buNone/>
              <a:defRPr lang="en-US" sz="2462"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5pPr>
          </a:lstStyle>
          <a:p>
            <a:pPr lvl="0"/>
            <a:r>
              <a:rPr lang="en-US" dirty="0"/>
              <a:t>Meeting Title</a:t>
            </a:r>
          </a:p>
        </p:txBody>
      </p:sp>
      <p:sp>
        <p:nvSpPr>
          <p:cNvPr id="16" name="Line 6"/>
          <p:cNvSpPr>
            <a:spLocks noChangeShapeType="1"/>
          </p:cNvSpPr>
          <p:nvPr userDrawn="1"/>
        </p:nvSpPr>
        <p:spPr bwMode="auto">
          <a:xfrm>
            <a:off x="1981835" y="1003300"/>
            <a:ext cx="0" cy="2349500"/>
          </a:xfrm>
          <a:prstGeom prst="line">
            <a:avLst/>
          </a:prstGeom>
          <a:noFill/>
          <a:ln w="101600">
            <a:solidFill>
              <a:srgbClr val="0B1F65"/>
            </a:solidFill>
            <a:round/>
            <a:headEnd/>
            <a:tailEnd/>
          </a:ln>
          <a:effectLst/>
        </p:spPr>
        <p:txBody>
          <a:bodyPr wrap="none" anchor="ctr"/>
          <a:lstStyle/>
          <a:p>
            <a:endParaRPr lang="en-US" sz="1354" dirty="0"/>
          </a:p>
        </p:txBody>
      </p:sp>
      <p:sp>
        <p:nvSpPr>
          <p:cNvPr id="21" name="TextBox 23"/>
          <p:cNvSpPr txBox="1">
            <a:spLocks noChangeArrowheads="1"/>
          </p:cNvSpPr>
          <p:nvPr userDrawn="1"/>
        </p:nvSpPr>
        <p:spPr bwMode="auto">
          <a:xfrm>
            <a:off x="3991034" y="3556002"/>
            <a:ext cx="4190389" cy="471219"/>
          </a:xfrm>
          <a:prstGeom prst="rect">
            <a:avLst/>
          </a:prstGeom>
          <a:noFill/>
          <a:ln w="9525">
            <a:noFill/>
            <a:miter lim="800000"/>
            <a:headEnd/>
            <a:tailEnd/>
          </a:ln>
        </p:spPr>
        <p:txBody>
          <a:bodyPr>
            <a:spAutoFit/>
          </a:bodyPr>
          <a:lstStyle/>
          <a:p>
            <a:r>
              <a:rPr lang="en-US" sz="2462" b="1" i="0" dirty="0">
                <a:solidFill>
                  <a:schemeClr val="bg1"/>
                </a:solidFill>
                <a:latin typeface="+mj-lt"/>
              </a:rPr>
              <a:t>Do The Math</a:t>
            </a:r>
          </a:p>
        </p:txBody>
      </p:sp>
      <p:cxnSp>
        <p:nvCxnSpPr>
          <p:cNvPr id="22" name="Straight Connector 25"/>
          <p:cNvCxnSpPr>
            <a:cxnSpLocks noChangeShapeType="1"/>
          </p:cNvCxnSpPr>
          <p:nvPr userDrawn="1"/>
        </p:nvCxnSpPr>
        <p:spPr bwMode="auto">
          <a:xfrm flipV="1">
            <a:off x="5118766" y="3951288"/>
            <a:ext cx="1913428" cy="0"/>
          </a:xfrm>
          <a:prstGeom prst="line">
            <a:avLst/>
          </a:prstGeom>
          <a:noFill/>
          <a:ln w="38100">
            <a:solidFill>
              <a:schemeClr val="bg1"/>
            </a:solidFill>
            <a:round/>
            <a:headEnd/>
            <a:tailEnd/>
          </a:ln>
        </p:spPr>
      </p:cxnSp>
      <p:pic>
        <p:nvPicPr>
          <p:cNvPr id="3" name="Picture 2">
            <a:extLst>
              <a:ext uri="{FF2B5EF4-FFF2-40B4-BE49-F238E27FC236}">
                <a16:creationId xmlns:a16="http://schemas.microsoft.com/office/drawing/2014/main" id="{D8B3C165-3EF8-4B10-80DB-496DAED1E62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b="10000"/>
          <a:stretch/>
        </p:blipFill>
        <p:spPr>
          <a:xfrm>
            <a:off x="2306288" y="1102623"/>
            <a:ext cx="981504" cy="1213265"/>
          </a:xfrm>
          <a:prstGeom prst="rect">
            <a:avLst/>
          </a:prstGeom>
        </p:spPr>
      </p:pic>
      <p:sp>
        <p:nvSpPr>
          <p:cNvPr id="23" name="Rectangle 22">
            <a:extLst>
              <a:ext uri="{FF2B5EF4-FFF2-40B4-BE49-F238E27FC236}">
                <a16:creationId xmlns:a16="http://schemas.microsoft.com/office/drawing/2014/main" id="{E43DE086-3358-42D5-A8F7-B47F54C5DAD0}"/>
              </a:ext>
            </a:extLst>
          </p:cNvPr>
          <p:cNvSpPr/>
          <p:nvPr userDrawn="1"/>
        </p:nvSpPr>
        <p:spPr bwMode="auto">
          <a:xfrm>
            <a:off x="11201400" y="0"/>
            <a:ext cx="990601" cy="838200"/>
          </a:xfrm>
          <a:prstGeom prst="rect">
            <a:avLst/>
          </a:prstGeom>
          <a:solidFill>
            <a:schemeClr val="bg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dirty="0" err="1">
              <a:solidFill>
                <a:schemeClr val="tx1"/>
              </a:solidFill>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MuKyun</a:t>
            </a:r>
            <a:r>
              <a:rPr lang="en-US" dirty="0"/>
              <a:t> – What is the Key Takeaway from the Slide?</a:t>
            </a:r>
          </a:p>
        </p:txBody>
      </p:sp>
      <p:sp>
        <p:nvSpPr>
          <p:cNvPr id="9" name="Freeform 8"/>
          <p:cNvSpPr/>
          <p:nvPr/>
        </p:nvSpPr>
        <p:spPr>
          <a:xfrm>
            <a:off x="562888" y="1282765"/>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dirty="0">
              <a:solidFill>
                <a:schemeClr val="tx1"/>
              </a:solidFill>
            </a:endParaRPr>
          </a:p>
        </p:txBody>
      </p:sp>
      <p:sp>
        <p:nvSpPr>
          <p:cNvPr id="12" name="Rounded Rectangle 11"/>
          <p:cNvSpPr/>
          <p:nvPr/>
        </p:nvSpPr>
        <p:spPr>
          <a:xfrm>
            <a:off x="682476" y="1379891"/>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dirty="0">
                <a:solidFill>
                  <a:schemeClr val="bg1"/>
                </a:solidFill>
                <a:latin typeface="+mj-lt"/>
              </a:rPr>
              <a:t>Who is the end consumer?</a:t>
            </a:r>
            <a:endParaRPr lang="en-US" sz="1600" b="1" dirty="0">
              <a:solidFill>
                <a:schemeClr val="bg1"/>
              </a:solidFill>
              <a:latin typeface="+mj-lt"/>
              <a:ea typeface="+mn-ea"/>
              <a:cs typeface="+mn-cs"/>
            </a:endParaRPr>
          </a:p>
        </p:txBody>
      </p:sp>
      <p:sp>
        <p:nvSpPr>
          <p:cNvPr id="16" name="Freeform 15"/>
          <p:cNvSpPr/>
          <p:nvPr/>
        </p:nvSpPr>
        <p:spPr>
          <a:xfrm>
            <a:off x="562888" y="2351218"/>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dirty="0">
              <a:solidFill>
                <a:schemeClr val="tx1"/>
              </a:solidFill>
            </a:endParaRPr>
          </a:p>
        </p:txBody>
      </p:sp>
      <p:sp>
        <p:nvSpPr>
          <p:cNvPr id="21" name="Rounded Rectangle 20"/>
          <p:cNvSpPr/>
          <p:nvPr/>
        </p:nvSpPr>
        <p:spPr>
          <a:xfrm>
            <a:off x="682476" y="2448325"/>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dirty="0">
                <a:solidFill>
                  <a:schemeClr val="bg1"/>
                </a:solidFill>
                <a:latin typeface="+mj-lt"/>
              </a:rPr>
              <a:t>What is the business question?</a:t>
            </a:r>
            <a:endParaRPr lang="en-US" sz="1600" b="1" dirty="0">
              <a:solidFill>
                <a:schemeClr val="bg1"/>
              </a:solidFill>
              <a:latin typeface="+mj-lt"/>
              <a:ea typeface="+mn-ea"/>
              <a:cs typeface="+mn-cs"/>
            </a:endParaRPr>
          </a:p>
        </p:txBody>
      </p:sp>
      <p:sp>
        <p:nvSpPr>
          <p:cNvPr id="22" name="Freeform 21"/>
          <p:cNvSpPr/>
          <p:nvPr/>
        </p:nvSpPr>
        <p:spPr>
          <a:xfrm>
            <a:off x="562888" y="3419629"/>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dirty="0">
              <a:solidFill>
                <a:schemeClr val="tx1"/>
              </a:solidFill>
            </a:endParaRPr>
          </a:p>
        </p:txBody>
      </p:sp>
      <p:sp>
        <p:nvSpPr>
          <p:cNvPr id="23" name="Rounded Rectangle 22"/>
          <p:cNvSpPr/>
          <p:nvPr/>
        </p:nvSpPr>
        <p:spPr>
          <a:xfrm>
            <a:off x="682476" y="3516759"/>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r>
              <a:rPr lang="en-US" sz="1600" b="1" dirty="0">
                <a:latin typeface="+mj-lt"/>
              </a:rPr>
              <a:t>What triggered the question?</a:t>
            </a:r>
          </a:p>
        </p:txBody>
      </p:sp>
      <p:sp>
        <p:nvSpPr>
          <p:cNvPr id="24" name="Freeform 23"/>
          <p:cNvSpPr/>
          <p:nvPr/>
        </p:nvSpPr>
        <p:spPr>
          <a:xfrm>
            <a:off x="562888" y="4488086"/>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dirty="0">
              <a:solidFill>
                <a:schemeClr val="tx1"/>
              </a:solidFill>
            </a:endParaRPr>
          </a:p>
        </p:txBody>
      </p:sp>
      <p:sp>
        <p:nvSpPr>
          <p:cNvPr id="25" name="Rounded Rectangle 24"/>
          <p:cNvSpPr/>
          <p:nvPr/>
        </p:nvSpPr>
        <p:spPr>
          <a:xfrm>
            <a:off x="682476" y="4585193"/>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dirty="0">
                <a:solidFill>
                  <a:schemeClr val="bg1"/>
                </a:solidFill>
                <a:latin typeface="+mj-lt"/>
              </a:rPr>
              <a:t>What do you intend to do with the output?</a:t>
            </a:r>
            <a:endParaRPr lang="en-US" sz="1600" b="1" dirty="0">
              <a:solidFill>
                <a:schemeClr val="bg1"/>
              </a:solidFill>
              <a:latin typeface="+mj-lt"/>
              <a:ea typeface="+mn-ea"/>
              <a:cs typeface="+mn-cs"/>
            </a:endParaRPr>
          </a:p>
        </p:txBody>
      </p:sp>
      <p:sp>
        <p:nvSpPr>
          <p:cNvPr id="26" name="Freeform 25"/>
          <p:cNvSpPr/>
          <p:nvPr/>
        </p:nvSpPr>
        <p:spPr>
          <a:xfrm>
            <a:off x="562888" y="5556520"/>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dirty="0">
              <a:solidFill>
                <a:schemeClr val="tx1"/>
              </a:solidFill>
            </a:endParaRPr>
          </a:p>
        </p:txBody>
      </p:sp>
      <p:sp>
        <p:nvSpPr>
          <p:cNvPr id="27" name="Rounded Rectangle 26"/>
          <p:cNvSpPr/>
          <p:nvPr/>
        </p:nvSpPr>
        <p:spPr>
          <a:xfrm>
            <a:off x="682476" y="5653627"/>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dirty="0">
                <a:solidFill>
                  <a:schemeClr val="bg1"/>
                </a:solidFill>
                <a:latin typeface="+mj-lt"/>
              </a:rPr>
              <a:t>What do you ‘expect’ as the outcomes?</a:t>
            </a:r>
            <a:endParaRPr lang="en-US" sz="1600" b="1" dirty="0">
              <a:solidFill>
                <a:schemeClr val="bg1"/>
              </a:solidFill>
              <a:latin typeface="+mj-lt"/>
              <a:ea typeface="+mn-ea"/>
              <a:cs typeface="+mn-cs"/>
            </a:endParaRPr>
          </a:p>
        </p:txBody>
      </p:sp>
      <p:sp>
        <p:nvSpPr>
          <p:cNvPr id="14" name="Text Placeholder 14"/>
          <p:cNvSpPr>
            <a:spLocks noGrp="1"/>
          </p:cNvSpPr>
          <p:nvPr>
            <p:ph type="body" sz="quarter" idx="14" hasCustomPrompt="1"/>
          </p:nvPr>
        </p:nvSpPr>
        <p:spPr>
          <a:xfrm>
            <a:off x="2894933" y="1311212"/>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dirty="0"/>
              <a:t>Understand who the end consumer of the request would be – in several cases, this may not be the requestor himself/herself</a:t>
            </a:r>
          </a:p>
          <a:p>
            <a:pPr lvl="1"/>
            <a:endParaRPr lang="en-US" dirty="0"/>
          </a:p>
        </p:txBody>
      </p:sp>
      <p:sp>
        <p:nvSpPr>
          <p:cNvPr id="17" name="Text Placeholder 14"/>
          <p:cNvSpPr>
            <a:spLocks noGrp="1"/>
          </p:cNvSpPr>
          <p:nvPr>
            <p:ph type="body" sz="quarter" idx="15" hasCustomPrompt="1"/>
          </p:nvPr>
        </p:nvSpPr>
        <p:spPr>
          <a:xfrm>
            <a:off x="2894933" y="2379646"/>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dirty="0"/>
              <a:t>Understand the request in business terms and not the specific data or refresh request</a:t>
            </a:r>
          </a:p>
        </p:txBody>
      </p:sp>
      <p:sp>
        <p:nvSpPr>
          <p:cNvPr id="18" name="Text Placeholder 14"/>
          <p:cNvSpPr>
            <a:spLocks noGrp="1"/>
          </p:cNvSpPr>
          <p:nvPr>
            <p:ph type="body" sz="quarter" idx="16" hasCustomPrompt="1"/>
          </p:nvPr>
        </p:nvSpPr>
        <p:spPr>
          <a:xfrm>
            <a:off x="2894933" y="3445029"/>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dirty="0"/>
              <a:t>Understand the factors that drove the requestor to ask this question</a:t>
            </a:r>
          </a:p>
        </p:txBody>
      </p:sp>
      <p:sp>
        <p:nvSpPr>
          <p:cNvPr id="19" name="Text Placeholder 14"/>
          <p:cNvSpPr>
            <a:spLocks noGrp="1"/>
          </p:cNvSpPr>
          <p:nvPr>
            <p:ph type="body" sz="quarter" idx="17" hasCustomPrompt="1"/>
          </p:nvPr>
        </p:nvSpPr>
        <p:spPr>
          <a:xfrm>
            <a:off x="2894933" y="4513463"/>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dirty="0"/>
              <a:t>Understand the consumption of this request – important to be aware since there will be a limited opportunity for re-work in such short cycles</a:t>
            </a:r>
          </a:p>
        </p:txBody>
      </p:sp>
      <p:sp>
        <p:nvSpPr>
          <p:cNvPr id="20" name="Text Placeholder 14"/>
          <p:cNvSpPr>
            <a:spLocks noGrp="1"/>
          </p:cNvSpPr>
          <p:nvPr>
            <p:ph type="body" sz="quarter" idx="18" hasCustomPrompt="1"/>
          </p:nvPr>
        </p:nvSpPr>
        <p:spPr>
          <a:xfrm>
            <a:off x="2894933" y="5581897"/>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dirty="0"/>
              <a:t>Understand the expected ‘takeaways’ from this request – this can be used to validate the output and also define the sniff checks that need to be defined</a:t>
            </a:r>
          </a:p>
        </p:txBody>
      </p:sp>
      <p:pic>
        <p:nvPicPr>
          <p:cNvPr id="28" name="Picture 27">
            <a:extLst>
              <a:ext uri="{FF2B5EF4-FFF2-40B4-BE49-F238E27FC236}">
                <a16:creationId xmlns:a16="http://schemas.microsoft.com/office/drawing/2014/main" id="{36AB4D1E-0E7A-4A92-A4EA-A5F4C4C620B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265335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QFIRe</a:t>
            </a:r>
            <a:r>
              <a:rPr lang="en-US" dirty="0"/>
              <a:t> – What is the Key Takeaway from the Slide?</a:t>
            </a:r>
          </a:p>
        </p:txBody>
      </p:sp>
      <p:sp>
        <p:nvSpPr>
          <p:cNvPr id="32" name="TextBox 31"/>
          <p:cNvSpPr txBox="1"/>
          <p:nvPr userDrawn="1"/>
        </p:nvSpPr>
        <p:spPr>
          <a:xfrm>
            <a:off x="609798" y="1566331"/>
            <a:ext cx="10638585" cy="762001"/>
          </a:xfrm>
          <a:prstGeom prst="rect">
            <a:avLst/>
          </a:prstGeom>
          <a:solidFill>
            <a:srgbClr val="D8CBCB"/>
          </a:solidFill>
          <a:ln>
            <a:noFill/>
            <a:prstDash val="sysDash"/>
          </a:ln>
        </p:spPr>
        <p:txBody>
          <a:bodyPr wrap="square" tIns="225155" rtlCol="0">
            <a:noAutofit/>
          </a:bodyPr>
          <a:lstStyle/>
          <a:p>
            <a:pPr marL="0" indent="0" algn="l">
              <a:buFont typeface="Webdings" pitchFamily="18" charset="2"/>
              <a:buNone/>
            </a:pPr>
            <a:endParaRPr lang="en-US" sz="1724" dirty="0"/>
          </a:p>
        </p:txBody>
      </p:sp>
      <p:sp>
        <p:nvSpPr>
          <p:cNvPr id="33" name="TextBox 32"/>
          <p:cNvSpPr txBox="1"/>
          <p:nvPr userDrawn="1"/>
        </p:nvSpPr>
        <p:spPr>
          <a:xfrm>
            <a:off x="609796" y="2662763"/>
            <a:ext cx="5216096" cy="252306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dirty="0"/>
          </a:p>
        </p:txBody>
      </p:sp>
      <p:sp>
        <p:nvSpPr>
          <p:cNvPr id="34" name="TextBox 33"/>
          <p:cNvSpPr txBox="1"/>
          <p:nvPr userDrawn="1"/>
        </p:nvSpPr>
        <p:spPr>
          <a:xfrm>
            <a:off x="609798" y="5524500"/>
            <a:ext cx="10638585" cy="952500"/>
          </a:xfrm>
          <a:prstGeom prst="rect">
            <a:avLst/>
          </a:prstGeom>
          <a:solidFill>
            <a:srgbClr val="CBD3D3"/>
          </a:solidFill>
          <a:ln>
            <a:noFill/>
            <a:prstDash val="sysDash"/>
          </a:ln>
        </p:spPr>
        <p:txBody>
          <a:bodyPr wrap="square" tIns="112578" rtlCol="0">
            <a:noAutofit/>
          </a:bodyPr>
          <a:lstStyle/>
          <a:p>
            <a:pPr marL="211084" indent="-211084" algn="l">
              <a:buFont typeface="Webdings" pitchFamily="18" charset="2"/>
              <a:buChar char="4"/>
            </a:pPr>
            <a:endParaRPr lang="en-US" sz="1724" dirty="0"/>
          </a:p>
        </p:txBody>
      </p:sp>
      <p:sp>
        <p:nvSpPr>
          <p:cNvPr id="35" name="Text Placeholder 14"/>
          <p:cNvSpPr>
            <a:spLocks noGrp="1"/>
          </p:cNvSpPr>
          <p:nvPr>
            <p:ph type="body" sz="quarter" idx="17" hasCustomPrompt="1"/>
          </p:nvPr>
        </p:nvSpPr>
        <p:spPr>
          <a:xfrm>
            <a:off x="609806" y="5524500"/>
            <a:ext cx="10616071" cy="952500"/>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dirty="0"/>
              <a:t>Recommendation 1</a:t>
            </a:r>
          </a:p>
          <a:p>
            <a:pPr lvl="1"/>
            <a:r>
              <a:rPr lang="en-US" dirty="0"/>
              <a:t>Sub-recommendation 1</a:t>
            </a:r>
          </a:p>
          <a:p>
            <a:pPr lvl="0"/>
            <a:r>
              <a:rPr lang="en-US" dirty="0"/>
              <a:t>Recommendation 2</a:t>
            </a:r>
          </a:p>
        </p:txBody>
      </p:sp>
      <p:sp>
        <p:nvSpPr>
          <p:cNvPr id="36" name="Text Placeholder 14"/>
          <p:cNvSpPr>
            <a:spLocks noGrp="1"/>
          </p:cNvSpPr>
          <p:nvPr>
            <p:ph type="body" sz="quarter" idx="15" hasCustomPrompt="1"/>
          </p:nvPr>
        </p:nvSpPr>
        <p:spPr>
          <a:xfrm>
            <a:off x="609796" y="2662766"/>
            <a:ext cx="5216096" cy="2523067"/>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dirty="0"/>
              <a:t>Finding 1</a:t>
            </a:r>
          </a:p>
          <a:p>
            <a:pPr lvl="1"/>
            <a:r>
              <a:rPr lang="en-US" dirty="0"/>
              <a:t>Sub-finding 1</a:t>
            </a:r>
          </a:p>
          <a:p>
            <a:pPr lvl="1"/>
            <a:r>
              <a:rPr lang="en-US" dirty="0"/>
              <a:t>Sub-finding 2</a:t>
            </a:r>
          </a:p>
          <a:p>
            <a:pPr lvl="0"/>
            <a:r>
              <a:rPr lang="en-US" dirty="0"/>
              <a:t>Finding 2</a:t>
            </a:r>
          </a:p>
          <a:p>
            <a:pPr lvl="1"/>
            <a:r>
              <a:rPr lang="en-US" dirty="0"/>
              <a:t>Sub-finding 1</a:t>
            </a:r>
          </a:p>
          <a:p>
            <a:pPr lvl="1"/>
            <a:r>
              <a:rPr lang="en-US" dirty="0"/>
              <a:t>Sub-finding 2</a:t>
            </a:r>
          </a:p>
          <a:p>
            <a:pPr lvl="0"/>
            <a:r>
              <a:rPr lang="en-US" dirty="0"/>
              <a:t>Finding 3</a:t>
            </a:r>
          </a:p>
          <a:p>
            <a:pPr lvl="0"/>
            <a:r>
              <a:rPr lang="en-US" dirty="0"/>
              <a:t>Finding 4</a:t>
            </a:r>
          </a:p>
        </p:txBody>
      </p:sp>
      <p:sp>
        <p:nvSpPr>
          <p:cNvPr id="37" name="Text Placeholder 14"/>
          <p:cNvSpPr>
            <a:spLocks noGrp="1"/>
          </p:cNvSpPr>
          <p:nvPr>
            <p:ph type="body" sz="quarter" idx="14" hasCustomPrompt="1"/>
          </p:nvPr>
        </p:nvSpPr>
        <p:spPr>
          <a:xfrm>
            <a:off x="609806" y="1566331"/>
            <a:ext cx="10616071" cy="762001"/>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dirty="0"/>
              <a:t>Question</a:t>
            </a:r>
          </a:p>
          <a:p>
            <a:pPr lvl="1"/>
            <a:r>
              <a:rPr lang="en-US" dirty="0"/>
              <a:t>Sub Question</a:t>
            </a:r>
          </a:p>
        </p:txBody>
      </p:sp>
      <p:sp>
        <p:nvSpPr>
          <p:cNvPr id="38" name="Rounded Rectangle 37"/>
          <p:cNvSpPr/>
          <p:nvPr userDrawn="1"/>
        </p:nvSpPr>
        <p:spPr bwMode="auto">
          <a:xfrm>
            <a:off x="726674" y="1308100"/>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ea typeface="+mn-ea"/>
                <a:cs typeface="+mn-cs"/>
              </a:rPr>
              <a:t>Questions</a:t>
            </a:r>
          </a:p>
        </p:txBody>
      </p:sp>
      <p:sp>
        <p:nvSpPr>
          <p:cNvPr id="39" name="Rounded Rectangle 38"/>
          <p:cNvSpPr/>
          <p:nvPr userDrawn="1"/>
        </p:nvSpPr>
        <p:spPr bwMode="auto">
          <a:xfrm>
            <a:off x="726674" y="2396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rPr>
              <a:t>Findings</a:t>
            </a:r>
            <a:endParaRPr lang="en-US" sz="1970" b="1" dirty="0">
              <a:solidFill>
                <a:schemeClr val="bg1"/>
              </a:solidFill>
              <a:latin typeface="+mj-lt"/>
              <a:ea typeface="+mn-ea"/>
              <a:cs typeface="+mn-cs"/>
            </a:endParaRPr>
          </a:p>
        </p:txBody>
      </p:sp>
      <p:sp>
        <p:nvSpPr>
          <p:cNvPr id="40" name="Rounded Rectangle 39"/>
          <p:cNvSpPr/>
          <p:nvPr userDrawn="1"/>
        </p:nvSpPr>
        <p:spPr bwMode="auto">
          <a:xfrm>
            <a:off x="726674" y="5245100"/>
            <a:ext cx="2392274"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rPr>
              <a:t>Recommendations</a:t>
            </a:r>
            <a:endParaRPr lang="en-US" sz="1970" b="1" dirty="0">
              <a:solidFill>
                <a:schemeClr val="bg1"/>
              </a:solidFill>
              <a:latin typeface="+mj-lt"/>
              <a:ea typeface="+mn-ea"/>
              <a:cs typeface="+mn-cs"/>
            </a:endParaRPr>
          </a:p>
        </p:txBody>
      </p:sp>
      <p:sp>
        <p:nvSpPr>
          <p:cNvPr id="41" name="TextBox 40"/>
          <p:cNvSpPr txBox="1"/>
          <p:nvPr userDrawn="1"/>
        </p:nvSpPr>
        <p:spPr>
          <a:xfrm>
            <a:off x="6026031" y="2662763"/>
            <a:ext cx="5216096" cy="252306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dirty="0"/>
          </a:p>
        </p:txBody>
      </p:sp>
      <p:sp>
        <p:nvSpPr>
          <p:cNvPr id="42" name="Text Placeholder 14"/>
          <p:cNvSpPr>
            <a:spLocks noGrp="1"/>
          </p:cNvSpPr>
          <p:nvPr>
            <p:ph type="body" sz="quarter" idx="18" hasCustomPrompt="1"/>
          </p:nvPr>
        </p:nvSpPr>
        <p:spPr>
          <a:xfrm>
            <a:off x="6026031" y="2662766"/>
            <a:ext cx="5216096" cy="2523067"/>
          </a:xfrm>
          <a:ln>
            <a:noFill/>
          </a:ln>
        </p:spPr>
        <p:txBody>
          <a:bodyPr tIns="91440"/>
          <a:lstStyle>
            <a:lvl1pPr>
              <a:spcBef>
                <a:spcPts val="739"/>
              </a:spcBef>
              <a:defRPr sz="1724" baseline="0"/>
            </a:lvl1pPr>
            <a:lvl2pPr>
              <a:lnSpc>
                <a:spcPct val="100000"/>
              </a:lnSpc>
              <a:spcBef>
                <a:spcPts val="369"/>
              </a:spcBef>
              <a:defRPr sz="1477"/>
            </a:lvl2pPr>
          </a:lstStyle>
          <a:p>
            <a:pPr lvl="0"/>
            <a:r>
              <a:rPr lang="en-US" dirty="0"/>
              <a:t>Insight 1</a:t>
            </a:r>
          </a:p>
          <a:p>
            <a:pPr lvl="1"/>
            <a:r>
              <a:rPr lang="en-US" dirty="0"/>
              <a:t>Sub-insight</a:t>
            </a:r>
          </a:p>
          <a:p>
            <a:pPr lvl="1"/>
            <a:r>
              <a:rPr lang="en-US" dirty="0"/>
              <a:t>Sub-insight</a:t>
            </a:r>
          </a:p>
          <a:p>
            <a:pPr lvl="0"/>
            <a:r>
              <a:rPr lang="en-US" dirty="0"/>
              <a:t>Insight 2</a:t>
            </a:r>
          </a:p>
          <a:p>
            <a:pPr lvl="0"/>
            <a:r>
              <a:rPr lang="en-US" dirty="0"/>
              <a:t>Insight 3</a:t>
            </a:r>
          </a:p>
          <a:p>
            <a:pPr lvl="0"/>
            <a:r>
              <a:rPr lang="en-US" dirty="0"/>
              <a:t>Insight 4</a:t>
            </a:r>
          </a:p>
        </p:txBody>
      </p:sp>
      <p:sp>
        <p:nvSpPr>
          <p:cNvPr id="43" name="Rounded Rectangle 42"/>
          <p:cNvSpPr/>
          <p:nvPr userDrawn="1"/>
        </p:nvSpPr>
        <p:spPr bwMode="auto">
          <a:xfrm>
            <a:off x="6142908" y="2396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ea typeface="+mn-ea"/>
                <a:cs typeface="+mn-cs"/>
              </a:rPr>
              <a:t>Insights</a:t>
            </a:r>
          </a:p>
        </p:txBody>
      </p:sp>
      <p:pic>
        <p:nvPicPr>
          <p:cNvPr id="16" name="Picture 15">
            <a:extLst>
              <a:ext uri="{FF2B5EF4-FFF2-40B4-BE49-F238E27FC236}">
                <a16:creationId xmlns:a16="http://schemas.microsoft.com/office/drawing/2014/main" id="{723BFCFF-0317-4CA7-B55F-9A174E6865E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2355875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err="1"/>
              <a:t>FIRe</a:t>
            </a:r>
            <a:r>
              <a:rPr lang="en-US" dirty="0"/>
              <a:t> – What is the Key Takeaway from the Slide?</a:t>
            </a:r>
          </a:p>
        </p:txBody>
      </p:sp>
      <p:sp>
        <p:nvSpPr>
          <p:cNvPr id="16" name="TextBox 15"/>
          <p:cNvSpPr txBox="1"/>
          <p:nvPr userDrawn="1"/>
        </p:nvSpPr>
        <p:spPr>
          <a:xfrm>
            <a:off x="609796" y="1646763"/>
            <a:ext cx="5216096" cy="300143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dirty="0"/>
          </a:p>
        </p:txBody>
      </p:sp>
      <p:sp>
        <p:nvSpPr>
          <p:cNvPr id="17" name="TextBox 16"/>
          <p:cNvSpPr txBox="1"/>
          <p:nvPr userDrawn="1"/>
        </p:nvSpPr>
        <p:spPr>
          <a:xfrm>
            <a:off x="609798" y="5067300"/>
            <a:ext cx="10638585" cy="1384300"/>
          </a:xfrm>
          <a:prstGeom prst="rect">
            <a:avLst/>
          </a:prstGeom>
          <a:solidFill>
            <a:srgbClr val="CBD3D3"/>
          </a:solidFill>
          <a:ln>
            <a:noFill/>
            <a:prstDash val="sysDash"/>
          </a:ln>
        </p:spPr>
        <p:txBody>
          <a:bodyPr wrap="square" tIns="112578" rtlCol="0">
            <a:noAutofit/>
          </a:bodyPr>
          <a:lstStyle/>
          <a:p>
            <a:pPr marL="211084" indent="-211084" algn="l">
              <a:buFont typeface="Webdings" pitchFamily="18" charset="2"/>
              <a:buChar char="4"/>
            </a:pPr>
            <a:endParaRPr lang="en-US" sz="1724" dirty="0"/>
          </a:p>
        </p:txBody>
      </p:sp>
      <p:sp>
        <p:nvSpPr>
          <p:cNvPr id="18" name="Text Placeholder 14"/>
          <p:cNvSpPr>
            <a:spLocks noGrp="1"/>
          </p:cNvSpPr>
          <p:nvPr>
            <p:ph type="body" sz="quarter" idx="17" hasCustomPrompt="1"/>
          </p:nvPr>
        </p:nvSpPr>
        <p:spPr>
          <a:xfrm>
            <a:off x="609806" y="5067300"/>
            <a:ext cx="10616071" cy="1384300"/>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dirty="0"/>
              <a:t>Recommendation 1</a:t>
            </a:r>
          </a:p>
          <a:p>
            <a:pPr lvl="1"/>
            <a:r>
              <a:rPr lang="en-US" dirty="0"/>
              <a:t>Sub-recommendation 1</a:t>
            </a:r>
          </a:p>
          <a:p>
            <a:pPr lvl="0"/>
            <a:r>
              <a:rPr lang="en-US" dirty="0"/>
              <a:t>Recommendation 2</a:t>
            </a:r>
          </a:p>
        </p:txBody>
      </p:sp>
      <p:sp>
        <p:nvSpPr>
          <p:cNvPr id="19" name="Text Placeholder 14"/>
          <p:cNvSpPr>
            <a:spLocks noGrp="1"/>
          </p:cNvSpPr>
          <p:nvPr>
            <p:ph type="body" sz="quarter" idx="15" hasCustomPrompt="1"/>
          </p:nvPr>
        </p:nvSpPr>
        <p:spPr>
          <a:xfrm>
            <a:off x="609796" y="1646777"/>
            <a:ext cx="5216096" cy="3001437"/>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dirty="0"/>
              <a:t>Finding 1</a:t>
            </a:r>
          </a:p>
          <a:p>
            <a:pPr lvl="1"/>
            <a:r>
              <a:rPr lang="en-US" dirty="0"/>
              <a:t>Sub-finding 1</a:t>
            </a:r>
          </a:p>
          <a:p>
            <a:pPr lvl="1"/>
            <a:r>
              <a:rPr lang="en-US" dirty="0"/>
              <a:t>Sub-finding 2</a:t>
            </a:r>
          </a:p>
          <a:p>
            <a:pPr lvl="0"/>
            <a:r>
              <a:rPr lang="en-US" dirty="0"/>
              <a:t>Finding 2</a:t>
            </a:r>
          </a:p>
          <a:p>
            <a:pPr lvl="1"/>
            <a:r>
              <a:rPr lang="en-US" dirty="0"/>
              <a:t>Sub-finding 1</a:t>
            </a:r>
          </a:p>
          <a:p>
            <a:pPr lvl="1"/>
            <a:r>
              <a:rPr lang="en-US" dirty="0"/>
              <a:t>Sub-finding 2</a:t>
            </a:r>
          </a:p>
          <a:p>
            <a:pPr lvl="0"/>
            <a:r>
              <a:rPr lang="en-US" dirty="0"/>
              <a:t>Finding 3</a:t>
            </a:r>
          </a:p>
          <a:p>
            <a:pPr lvl="0"/>
            <a:r>
              <a:rPr lang="en-US" dirty="0"/>
              <a:t>Finding 4</a:t>
            </a:r>
          </a:p>
        </p:txBody>
      </p:sp>
      <p:sp>
        <p:nvSpPr>
          <p:cNvPr id="20" name="Rounded Rectangle 19"/>
          <p:cNvSpPr/>
          <p:nvPr userDrawn="1"/>
        </p:nvSpPr>
        <p:spPr bwMode="auto">
          <a:xfrm>
            <a:off x="726674" y="1380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rPr>
              <a:t>Findings</a:t>
            </a:r>
            <a:endParaRPr lang="en-US" sz="1970" b="1" dirty="0">
              <a:solidFill>
                <a:schemeClr val="bg1"/>
              </a:solidFill>
              <a:latin typeface="+mj-lt"/>
              <a:ea typeface="+mn-ea"/>
              <a:cs typeface="+mn-cs"/>
            </a:endParaRPr>
          </a:p>
        </p:txBody>
      </p:sp>
      <p:sp>
        <p:nvSpPr>
          <p:cNvPr id="21" name="Rounded Rectangle 20"/>
          <p:cNvSpPr/>
          <p:nvPr userDrawn="1"/>
        </p:nvSpPr>
        <p:spPr bwMode="auto">
          <a:xfrm>
            <a:off x="726674" y="4787900"/>
            <a:ext cx="2392274"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rPr>
              <a:t>Recommendations</a:t>
            </a:r>
            <a:endParaRPr lang="en-US" sz="1970" b="1" dirty="0">
              <a:solidFill>
                <a:schemeClr val="bg1"/>
              </a:solidFill>
              <a:latin typeface="+mj-lt"/>
              <a:ea typeface="+mn-ea"/>
              <a:cs typeface="+mn-cs"/>
            </a:endParaRPr>
          </a:p>
        </p:txBody>
      </p:sp>
      <p:sp>
        <p:nvSpPr>
          <p:cNvPr id="22" name="TextBox 21"/>
          <p:cNvSpPr txBox="1"/>
          <p:nvPr userDrawn="1"/>
        </p:nvSpPr>
        <p:spPr>
          <a:xfrm>
            <a:off x="6026031" y="1646763"/>
            <a:ext cx="5216096" cy="300143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dirty="0"/>
          </a:p>
        </p:txBody>
      </p:sp>
      <p:sp>
        <p:nvSpPr>
          <p:cNvPr id="23" name="Text Placeholder 14"/>
          <p:cNvSpPr>
            <a:spLocks noGrp="1"/>
          </p:cNvSpPr>
          <p:nvPr>
            <p:ph type="body" sz="quarter" idx="18" hasCustomPrompt="1"/>
          </p:nvPr>
        </p:nvSpPr>
        <p:spPr>
          <a:xfrm>
            <a:off x="6026031" y="1646777"/>
            <a:ext cx="5216096" cy="3001437"/>
          </a:xfrm>
          <a:ln>
            <a:noFill/>
          </a:ln>
        </p:spPr>
        <p:txBody>
          <a:bodyPr tIns="91440"/>
          <a:lstStyle>
            <a:lvl1pPr>
              <a:spcBef>
                <a:spcPts val="739"/>
              </a:spcBef>
              <a:defRPr sz="1724" baseline="0"/>
            </a:lvl1pPr>
            <a:lvl2pPr>
              <a:lnSpc>
                <a:spcPct val="100000"/>
              </a:lnSpc>
              <a:spcBef>
                <a:spcPts val="369"/>
              </a:spcBef>
              <a:defRPr sz="1477"/>
            </a:lvl2pPr>
          </a:lstStyle>
          <a:p>
            <a:pPr lvl="0"/>
            <a:r>
              <a:rPr lang="en-US" dirty="0"/>
              <a:t>Insight 1</a:t>
            </a:r>
          </a:p>
          <a:p>
            <a:pPr lvl="1"/>
            <a:r>
              <a:rPr lang="en-US" dirty="0"/>
              <a:t>Sub-insight</a:t>
            </a:r>
          </a:p>
          <a:p>
            <a:pPr lvl="1"/>
            <a:r>
              <a:rPr lang="en-US" dirty="0"/>
              <a:t>Sub-insight</a:t>
            </a:r>
          </a:p>
          <a:p>
            <a:pPr lvl="0"/>
            <a:r>
              <a:rPr lang="en-US" dirty="0"/>
              <a:t>Insight 2</a:t>
            </a:r>
          </a:p>
          <a:p>
            <a:pPr lvl="0"/>
            <a:r>
              <a:rPr lang="en-US" dirty="0"/>
              <a:t>Insight 3</a:t>
            </a:r>
          </a:p>
          <a:p>
            <a:pPr lvl="0"/>
            <a:r>
              <a:rPr lang="en-US" dirty="0"/>
              <a:t>Insight 4</a:t>
            </a:r>
          </a:p>
        </p:txBody>
      </p:sp>
      <p:sp>
        <p:nvSpPr>
          <p:cNvPr id="24" name="Rounded Rectangle 23"/>
          <p:cNvSpPr/>
          <p:nvPr userDrawn="1"/>
        </p:nvSpPr>
        <p:spPr bwMode="auto">
          <a:xfrm>
            <a:off x="6142908" y="1380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dirty="0">
                <a:solidFill>
                  <a:schemeClr val="bg1"/>
                </a:solidFill>
                <a:latin typeface="+mj-lt"/>
                <a:ea typeface="+mn-ea"/>
                <a:cs typeface="+mn-cs"/>
              </a:rPr>
              <a:t>Insights</a:t>
            </a:r>
          </a:p>
        </p:txBody>
      </p:sp>
      <p:pic>
        <p:nvPicPr>
          <p:cNvPr id="13" name="Picture 12">
            <a:extLst>
              <a:ext uri="{FF2B5EF4-FFF2-40B4-BE49-F238E27FC236}">
                <a16:creationId xmlns:a16="http://schemas.microsoft.com/office/drawing/2014/main" id="{8C2416FC-CF4A-43F9-A3F4-3E20DBF1A76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3809781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Problem Statement &amp; Approach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extLst>
              <p:ext uri="{D42A27DB-BD31-4B8C-83A1-F6EECF244321}">
                <p14:modId xmlns:p14="http://schemas.microsoft.com/office/powerpoint/2010/main" val="2585289678"/>
              </p:ext>
            </p:extLst>
          </p:nvPr>
        </p:nvGraphicFramePr>
        <p:xfrm>
          <a:off x="546597" y="1431572"/>
          <a:ext cx="5291148" cy="29118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Background</a:t>
                      </a:r>
                    </a:p>
                  </a:txBody>
                  <a:tcPr marL="112579" marR="112579" anchor="ctr"/>
                </a:tc>
                <a:extLst>
                  <a:ext uri="{0D108BD9-81ED-4DB2-BD59-A6C34878D82A}">
                    <a16:rowId xmlns:a16="http://schemas.microsoft.com/office/drawing/2014/main" val="10000"/>
                  </a:ext>
                </a:extLst>
              </a:tr>
              <a:tr h="254606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1830639085"/>
              </p:ext>
            </p:extLst>
          </p:nvPr>
        </p:nvGraphicFramePr>
        <p:xfrm>
          <a:off x="546597" y="4466872"/>
          <a:ext cx="5291148" cy="18577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Objectives</a:t>
                      </a:r>
                    </a:p>
                  </a:txBody>
                  <a:tcPr marL="112579" marR="112579" anchor="ctr"/>
                </a:tc>
                <a:extLst>
                  <a:ext uri="{0D108BD9-81ED-4DB2-BD59-A6C34878D82A}">
                    <a16:rowId xmlns:a16="http://schemas.microsoft.com/office/drawing/2014/main" val="10000"/>
                  </a:ext>
                </a:extLst>
              </a:tr>
              <a:tr h="149196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2501900"/>
          </a:xfrm>
        </p:spPr>
        <p:txBody>
          <a:bodyPr>
            <a:noAutofit/>
          </a:bodyPr>
          <a:lstStyle>
            <a:lvl1pPr>
              <a:spcBef>
                <a:spcPts val="739"/>
              </a:spcBef>
              <a:defRPr sz="1724" baseline="0"/>
            </a:lvl1pPr>
            <a:lvl2pPr>
              <a:lnSpc>
                <a:spcPct val="100000"/>
              </a:lnSpc>
              <a:spcBef>
                <a:spcPts val="369"/>
              </a:spcBef>
              <a:defRPr sz="1477"/>
            </a:lvl2pPr>
          </a:lstStyle>
          <a:p>
            <a:pPr lvl="0"/>
            <a:r>
              <a:rPr lang="en-US" dirty="0"/>
              <a:t>What are the relevant facts that serve as the background for this project?</a:t>
            </a:r>
          </a:p>
          <a:p>
            <a:pPr lvl="1"/>
            <a:r>
              <a:rPr lang="en-US" dirty="0"/>
              <a:t>Second level</a:t>
            </a:r>
          </a:p>
        </p:txBody>
      </p:sp>
      <p:sp>
        <p:nvSpPr>
          <p:cNvPr id="24" name="Text Placeholder 13"/>
          <p:cNvSpPr>
            <a:spLocks noGrp="1"/>
          </p:cNvSpPr>
          <p:nvPr>
            <p:ph type="body" sz="quarter" idx="13" hasCustomPrompt="1"/>
          </p:nvPr>
        </p:nvSpPr>
        <p:spPr>
          <a:xfrm>
            <a:off x="547252" y="4851400"/>
            <a:ext cx="5291148" cy="1473200"/>
          </a:xfrm>
        </p:spPr>
        <p:txBody>
          <a:bodyPr>
            <a:noAutofit/>
          </a:bodyPr>
          <a:lstStyle>
            <a:lvl1pPr>
              <a:spcBef>
                <a:spcPts val="739"/>
              </a:spcBef>
              <a:defRPr sz="1724"/>
            </a:lvl1pPr>
            <a:lvl2pPr>
              <a:spcBef>
                <a:spcPts val="369"/>
              </a:spcBef>
              <a:defRPr sz="1477"/>
            </a:lvl2pPr>
          </a:lstStyle>
          <a:p>
            <a:pPr lvl="0"/>
            <a:r>
              <a:rPr lang="en-US" dirty="0"/>
              <a:t>Describe the key project objectives</a:t>
            </a:r>
          </a:p>
          <a:p>
            <a:pPr lvl="1"/>
            <a:r>
              <a:rPr lang="en-US" dirty="0"/>
              <a:t>Second level</a:t>
            </a:r>
          </a:p>
        </p:txBody>
      </p:sp>
      <p:graphicFrame>
        <p:nvGraphicFramePr>
          <p:cNvPr id="11" name="Table 10"/>
          <p:cNvGraphicFramePr>
            <a:graphicFrameLocks noGrp="1"/>
          </p:cNvGraphicFramePr>
          <p:nvPr userDrawn="1">
            <p:extLst>
              <p:ext uri="{D42A27DB-BD31-4B8C-83A1-F6EECF244321}">
                <p14:modId xmlns:p14="http://schemas.microsoft.com/office/powerpoint/2010/main" val="3715339969"/>
              </p:ext>
            </p:extLst>
          </p:nvPr>
        </p:nvGraphicFramePr>
        <p:xfrm>
          <a:off x="6378742" y="1431572"/>
          <a:ext cx="5291148" cy="48930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Approach</a:t>
                      </a:r>
                    </a:p>
                  </a:txBody>
                  <a:tcPr marL="112579" marR="112579"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4508500"/>
          </a:xfrm>
        </p:spPr>
        <p:txBody>
          <a:bodyPr>
            <a:noAutofit/>
          </a:bodyPr>
          <a:lstStyle>
            <a:lvl1pPr>
              <a:spcBef>
                <a:spcPts val="739"/>
              </a:spcBef>
              <a:defRPr sz="1724" baseline="0"/>
            </a:lvl1pPr>
            <a:lvl2pPr>
              <a:lnSpc>
                <a:spcPct val="100000"/>
              </a:lnSpc>
              <a:spcBef>
                <a:spcPts val="369"/>
              </a:spcBef>
              <a:defRPr sz="1477"/>
            </a:lvl2pPr>
          </a:lstStyle>
          <a:p>
            <a:pPr lvl="0"/>
            <a:r>
              <a:rPr lang="en-US" dirty="0"/>
              <a:t>Describe the approach used by Mu Sigma in this project.  You can insert text or paste graphics in this box</a:t>
            </a:r>
          </a:p>
          <a:p>
            <a:pPr lvl="1"/>
            <a:r>
              <a:rPr lang="en-US" dirty="0"/>
              <a:t>Second level</a:t>
            </a:r>
          </a:p>
        </p:txBody>
      </p:sp>
      <p:sp>
        <p:nvSpPr>
          <p:cNvPr id="2" name="Right Arrow 1"/>
          <p:cNvSpPr/>
          <p:nvPr userDrawn="1"/>
        </p:nvSpPr>
        <p:spPr bwMode="auto">
          <a:xfrm>
            <a:off x="5945898" y="2895600"/>
            <a:ext cx="337733" cy="18288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pic>
        <p:nvPicPr>
          <p:cNvPr id="12" name="Picture 11">
            <a:extLst>
              <a:ext uri="{FF2B5EF4-FFF2-40B4-BE49-F238E27FC236}">
                <a16:creationId xmlns:a16="http://schemas.microsoft.com/office/drawing/2014/main" id="{EE8F496E-8AF1-42D8-82D6-ACCBC9BC43C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3829149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y Findings and Impact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11" name="Table 10"/>
          <p:cNvGraphicFramePr>
            <a:graphicFrameLocks noGrp="1"/>
          </p:cNvGraphicFramePr>
          <p:nvPr userDrawn="1">
            <p:extLst>
              <p:ext uri="{D42A27DB-BD31-4B8C-83A1-F6EECF244321}">
                <p14:modId xmlns:p14="http://schemas.microsoft.com/office/powerpoint/2010/main" val="405327512"/>
              </p:ext>
            </p:extLst>
          </p:nvPr>
        </p:nvGraphicFramePr>
        <p:xfrm>
          <a:off x="6378742" y="1431572"/>
          <a:ext cx="5291148" cy="48930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Analysis</a:t>
                      </a:r>
                      <a:r>
                        <a:rPr lang="en-US" sz="1400" baseline="0" dirty="0">
                          <a:latin typeface="+mj-lt"/>
                        </a:rPr>
                        <a:t> Illustrations</a:t>
                      </a:r>
                      <a:endParaRPr lang="en-US" sz="1400" dirty="0">
                        <a:latin typeface="+mj-lt"/>
                      </a:endParaRPr>
                    </a:p>
                  </a:txBody>
                  <a:tcPr marL="112579" marR="112579"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4508500"/>
          </a:xfrm>
        </p:spPr>
        <p:txBody>
          <a:bodyPr>
            <a:noAutofit/>
          </a:bodyPr>
          <a:lstStyle>
            <a:lvl1pPr>
              <a:spcBef>
                <a:spcPts val="739"/>
              </a:spcBef>
              <a:defRPr sz="1724" baseline="0"/>
            </a:lvl1pPr>
            <a:lvl2pPr>
              <a:lnSpc>
                <a:spcPct val="100000"/>
              </a:lnSpc>
              <a:spcBef>
                <a:spcPts val="369"/>
              </a:spcBef>
              <a:defRPr sz="1477"/>
            </a:lvl2pPr>
          </a:lstStyle>
          <a:p>
            <a:pPr lvl="0"/>
            <a:r>
              <a:rPr lang="en-US" dirty="0"/>
              <a:t>Paste charts/graphics that illustrate key analysis outputs and support the key findings</a:t>
            </a:r>
          </a:p>
          <a:p>
            <a:pPr lvl="1"/>
            <a:r>
              <a:rPr lang="en-US" dirty="0"/>
              <a:t>Second level</a:t>
            </a:r>
          </a:p>
        </p:txBody>
      </p:sp>
      <p:sp>
        <p:nvSpPr>
          <p:cNvPr id="2" name="Right Arrow 1"/>
          <p:cNvSpPr/>
          <p:nvPr userDrawn="1"/>
        </p:nvSpPr>
        <p:spPr bwMode="auto">
          <a:xfrm>
            <a:off x="5945898" y="1981200"/>
            <a:ext cx="337733"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graphicFrame>
        <p:nvGraphicFramePr>
          <p:cNvPr id="12" name="Table 11"/>
          <p:cNvGraphicFramePr>
            <a:graphicFrameLocks noGrp="1"/>
          </p:cNvGraphicFramePr>
          <p:nvPr userDrawn="1">
            <p:extLst>
              <p:ext uri="{D42A27DB-BD31-4B8C-83A1-F6EECF244321}">
                <p14:modId xmlns:p14="http://schemas.microsoft.com/office/powerpoint/2010/main" val="1654360805"/>
              </p:ext>
            </p:extLst>
          </p:nvPr>
        </p:nvGraphicFramePr>
        <p:xfrm>
          <a:off x="546597" y="1431572"/>
          <a:ext cx="5291148" cy="23784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Key Findings</a:t>
                      </a:r>
                    </a:p>
                  </a:txBody>
                  <a:tcPr marL="112579" marR="112579" anchor="ctr"/>
                </a:tc>
                <a:extLst>
                  <a:ext uri="{0D108BD9-81ED-4DB2-BD59-A6C34878D82A}">
                    <a16:rowId xmlns:a16="http://schemas.microsoft.com/office/drawing/2014/main" val="10000"/>
                  </a:ext>
                </a:extLst>
              </a:tr>
              <a:tr h="201266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userDrawn="1">
            <p:extLst>
              <p:ext uri="{D42A27DB-BD31-4B8C-83A1-F6EECF244321}">
                <p14:modId xmlns:p14="http://schemas.microsoft.com/office/powerpoint/2010/main" val="4018950502"/>
              </p:ext>
            </p:extLst>
          </p:nvPr>
        </p:nvGraphicFramePr>
        <p:xfrm>
          <a:off x="546597" y="3933472"/>
          <a:ext cx="5291148" cy="23911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Business Impact</a:t>
                      </a:r>
                    </a:p>
                  </a:txBody>
                  <a:tcPr marL="112579" marR="112579" anchor="ctr"/>
                </a:tc>
                <a:extLst>
                  <a:ext uri="{0D108BD9-81ED-4DB2-BD59-A6C34878D82A}">
                    <a16:rowId xmlns:a16="http://schemas.microsoft.com/office/drawing/2014/main" val="10000"/>
                  </a:ext>
                </a:extLst>
              </a:tr>
              <a:tr h="202536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6" name="Text Placeholder 13"/>
          <p:cNvSpPr>
            <a:spLocks noGrp="1"/>
          </p:cNvSpPr>
          <p:nvPr>
            <p:ph type="body" sz="quarter" idx="11" hasCustomPrompt="1"/>
          </p:nvPr>
        </p:nvSpPr>
        <p:spPr>
          <a:xfrm>
            <a:off x="547252" y="1816100"/>
            <a:ext cx="5291148" cy="1993900"/>
          </a:xfrm>
        </p:spPr>
        <p:txBody>
          <a:bodyPr>
            <a:noAutofit/>
          </a:bodyPr>
          <a:lstStyle>
            <a:lvl1pPr>
              <a:spcBef>
                <a:spcPts val="739"/>
              </a:spcBef>
              <a:defRPr sz="1724" baseline="0"/>
            </a:lvl1pPr>
            <a:lvl2pPr>
              <a:lnSpc>
                <a:spcPct val="100000"/>
              </a:lnSpc>
              <a:spcBef>
                <a:spcPts val="369"/>
              </a:spcBef>
              <a:defRPr sz="1477"/>
            </a:lvl2pPr>
          </a:lstStyle>
          <a:p>
            <a:pPr lvl="0"/>
            <a:r>
              <a:rPr lang="en-US" dirty="0"/>
              <a:t>Describe the findings/insights obtained from the analysis</a:t>
            </a:r>
          </a:p>
          <a:p>
            <a:pPr lvl="1"/>
            <a:r>
              <a:rPr lang="en-US" dirty="0"/>
              <a:t>Second level</a:t>
            </a:r>
          </a:p>
        </p:txBody>
      </p:sp>
      <p:sp>
        <p:nvSpPr>
          <p:cNvPr id="17" name="Text Placeholder 13"/>
          <p:cNvSpPr>
            <a:spLocks noGrp="1"/>
          </p:cNvSpPr>
          <p:nvPr>
            <p:ph type="body" sz="quarter" idx="13" hasCustomPrompt="1"/>
          </p:nvPr>
        </p:nvSpPr>
        <p:spPr>
          <a:xfrm>
            <a:off x="547252" y="4318000"/>
            <a:ext cx="5291148" cy="2006600"/>
          </a:xfrm>
        </p:spPr>
        <p:txBody>
          <a:bodyPr>
            <a:noAutofit/>
          </a:bodyPr>
          <a:lstStyle>
            <a:lvl1pPr>
              <a:spcBef>
                <a:spcPts val="739"/>
              </a:spcBef>
              <a:defRPr sz="1724" baseline="0"/>
            </a:lvl1pPr>
            <a:lvl2pPr>
              <a:spcBef>
                <a:spcPts val="369"/>
              </a:spcBef>
              <a:defRPr sz="1477"/>
            </a:lvl2pPr>
          </a:lstStyle>
          <a:p>
            <a:pPr lvl="0"/>
            <a:r>
              <a:rPr lang="en-US" dirty="0"/>
              <a:t>What was the real/projected impact of the project on the business?</a:t>
            </a:r>
          </a:p>
          <a:p>
            <a:pPr lvl="1"/>
            <a:r>
              <a:rPr lang="en-US" dirty="0"/>
              <a:t>Second level</a:t>
            </a:r>
          </a:p>
        </p:txBody>
      </p:sp>
      <p:sp>
        <p:nvSpPr>
          <p:cNvPr id="18" name="Right Arrow 17"/>
          <p:cNvSpPr/>
          <p:nvPr userDrawn="1"/>
        </p:nvSpPr>
        <p:spPr bwMode="auto">
          <a:xfrm rot="10800000">
            <a:off x="5945898" y="4419600"/>
            <a:ext cx="337733"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pic>
        <p:nvPicPr>
          <p:cNvPr id="14" name="Picture 13">
            <a:extLst>
              <a:ext uri="{FF2B5EF4-FFF2-40B4-BE49-F238E27FC236}">
                <a16:creationId xmlns:a16="http://schemas.microsoft.com/office/drawing/2014/main" id="{C5FB0F34-84FC-4241-9B90-65E67030CAE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1771871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20" name="Rounded Rectangle 19"/>
          <p:cNvSpPr/>
          <p:nvPr userDrawn="1"/>
        </p:nvSpPr>
        <p:spPr bwMode="auto">
          <a:xfrm>
            <a:off x="3877676" y="3490815"/>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25" name="Rounded Rectangle 24"/>
          <p:cNvSpPr/>
          <p:nvPr userDrawn="1"/>
        </p:nvSpPr>
        <p:spPr bwMode="auto">
          <a:xfrm>
            <a:off x="3877676" y="2440109"/>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26" name="Pentagon 25"/>
          <p:cNvSpPr/>
          <p:nvPr userDrawn="1"/>
        </p:nvSpPr>
        <p:spPr bwMode="auto">
          <a:xfrm rot="5400000">
            <a:off x="1678271" y="485104"/>
            <a:ext cx="1005840" cy="2814441"/>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27" name="Chevron 26"/>
          <p:cNvSpPr/>
          <p:nvPr userDrawn="1"/>
        </p:nvSpPr>
        <p:spPr bwMode="auto">
          <a:xfrm rot="5400000">
            <a:off x="1678271" y="1536666"/>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j-lt"/>
              <a:ea typeface="+mn-ea"/>
              <a:cs typeface="+mn-cs"/>
            </a:endParaRPr>
          </a:p>
        </p:txBody>
      </p:sp>
      <p:sp>
        <p:nvSpPr>
          <p:cNvPr id="28" name="Text Placeholder 8"/>
          <p:cNvSpPr>
            <a:spLocks noGrp="1"/>
          </p:cNvSpPr>
          <p:nvPr>
            <p:ph type="body" sz="quarter" idx="10" hasCustomPrompt="1"/>
          </p:nvPr>
        </p:nvSpPr>
        <p:spPr>
          <a:xfrm>
            <a:off x="766154" y="1557020"/>
            <a:ext cx="2814441" cy="640080"/>
          </a:xfrm>
        </p:spPr>
        <p:txBody>
          <a:bodyPr anchor="ctr"/>
          <a:lstStyle>
            <a:lvl1pPr marL="0" indent="0" algn="ctr">
              <a:buNone/>
              <a:defRPr sz="1724" b="1">
                <a:solidFill>
                  <a:schemeClr val="bg1"/>
                </a:solidFill>
                <a:latin typeface="+mj-lt"/>
              </a:defRPr>
            </a:lvl1pPr>
          </a:lstStyle>
          <a:p>
            <a:pPr lvl="0"/>
            <a:r>
              <a:rPr lang="en-US" dirty="0"/>
              <a:t>Add step 1</a:t>
            </a:r>
          </a:p>
        </p:txBody>
      </p:sp>
      <p:sp>
        <p:nvSpPr>
          <p:cNvPr id="29" name="Text Placeholder 8"/>
          <p:cNvSpPr>
            <a:spLocks noGrp="1"/>
          </p:cNvSpPr>
          <p:nvPr>
            <p:ph type="body" sz="quarter" idx="11" hasCustomPrompt="1"/>
          </p:nvPr>
        </p:nvSpPr>
        <p:spPr>
          <a:xfrm>
            <a:off x="766154" y="2608582"/>
            <a:ext cx="2814441" cy="640080"/>
          </a:xfrm>
        </p:spPr>
        <p:txBody>
          <a:bodyPr anchor="ctr"/>
          <a:lstStyle>
            <a:lvl1pPr marL="0" indent="0" algn="ctr">
              <a:buNone/>
              <a:defRPr sz="1724" b="1" baseline="0">
                <a:solidFill>
                  <a:schemeClr val="bg1"/>
                </a:solidFill>
                <a:latin typeface="+mj-lt"/>
              </a:defRPr>
            </a:lvl1pPr>
          </a:lstStyle>
          <a:p>
            <a:pPr lvl="0"/>
            <a:r>
              <a:rPr lang="en-US" dirty="0"/>
              <a:t>Add step 2</a:t>
            </a:r>
          </a:p>
        </p:txBody>
      </p:sp>
      <p:sp>
        <p:nvSpPr>
          <p:cNvPr id="30" name="Rounded Rectangle 29"/>
          <p:cNvSpPr/>
          <p:nvPr userDrawn="1"/>
        </p:nvSpPr>
        <p:spPr bwMode="auto">
          <a:xfrm>
            <a:off x="3877676" y="1389403"/>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31" name="Text Placeholder 14"/>
          <p:cNvSpPr>
            <a:spLocks noGrp="1"/>
          </p:cNvSpPr>
          <p:nvPr>
            <p:ph type="body" sz="quarter" idx="14" hasCustomPrompt="1"/>
          </p:nvPr>
        </p:nvSpPr>
        <p:spPr>
          <a:xfrm>
            <a:off x="3971488" y="1371600"/>
            <a:ext cx="7204968" cy="914400"/>
          </a:xfrm>
        </p:spPr>
        <p:txBody>
          <a:bodyPr/>
          <a:lstStyle>
            <a:lvl1pPr>
              <a:spcBef>
                <a:spcPts val="739"/>
              </a:spcBef>
              <a:defRPr sz="1724" baseline="0"/>
            </a:lvl1pPr>
            <a:lvl2pPr>
              <a:lnSpc>
                <a:spcPct val="100000"/>
              </a:lnSpc>
              <a:spcBef>
                <a:spcPts val="369"/>
              </a:spcBef>
              <a:defRPr sz="1477"/>
            </a:lvl2pPr>
          </a:lstStyle>
          <a:p>
            <a:pPr lvl="0"/>
            <a:r>
              <a:rPr lang="en-US" dirty="0"/>
              <a:t>Describe step 1 and its sub-steps</a:t>
            </a:r>
          </a:p>
          <a:p>
            <a:pPr lvl="1"/>
            <a:r>
              <a:rPr lang="en-US" dirty="0"/>
              <a:t>Second level</a:t>
            </a:r>
          </a:p>
        </p:txBody>
      </p:sp>
      <p:sp>
        <p:nvSpPr>
          <p:cNvPr id="32" name="Text Placeholder 14"/>
          <p:cNvSpPr>
            <a:spLocks noGrp="1"/>
          </p:cNvSpPr>
          <p:nvPr>
            <p:ph type="body" sz="quarter" idx="15" hasCustomPrompt="1"/>
          </p:nvPr>
        </p:nvSpPr>
        <p:spPr>
          <a:xfrm>
            <a:off x="3971488" y="2425700"/>
            <a:ext cx="7204968" cy="914400"/>
          </a:xfrm>
        </p:spPr>
        <p:txBody>
          <a:bodyPr/>
          <a:lstStyle>
            <a:lvl1pPr>
              <a:spcBef>
                <a:spcPts val="739"/>
              </a:spcBef>
              <a:defRPr sz="1724"/>
            </a:lvl1pPr>
            <a:lvl2pPr>
              <a:lnSpc>
                <a:spcPct val="100000"/>
              </a:lnSpc>
              <a:spcBef>
                <a:spcPts val="369"/>
              </a:spcBef>
              <a:defRPr sz="1477"/>
            </a:lvl2pPr>
          </a:lstStyle>
          <a:p>
            <a:pPr lvl="0"/>
            <a:r>
              <a:rPr lang="en-US" dirty="0"/>
              <a:t>Describe step 2 and its sub-steps</a:t>
            </a:r>
          </a:p>
          <a:p>
            <a:pPr lvl="1"/>
            <a:r>
              <a:rPr lang="en-US" dirty="0"/>
              <a:t>Second level</a:t>
            </a:r>
          </a:p>
        </p:txBody>
      </p:sp>
      <p:sp>
        <p:nvSpPr>
          <p:cNvPr id="33" name="Text Placeholder 14"/>
          <p:cNvSpPr>
            <a:spLocks noGrp="1"/>
          </p:cNvSpPr>
          <p:nvPr>
            <p:ph type="body" sz="quarter" idx="16" hasCustomPrompt="1"/>
          </p:nvPr>
        </p:nvSpPr>
        <p:spPr>
          <a:xfrm>
            <a:off x="3971488" y="3479800"/>
            <a:ext cx="7204968" cy="914400"/>
          </a:xfrm>
        </p:spPr>
        <p:txBody>
          <a:bodyPr/>
          <a:lstStyle>
            <a:lvl1pPr>
              <a:spcBef>
                <a:spcPts val="739"/>
              </a:spcBef>
              <a:defRPr sz="1724"/>
            </a:lvl1pPr>
            <a:lvl2pPr>
              <a:lnSpc>
                <a:spcPct val="100000"/>
              </a:lnSpc>
              <a:spcBef>
                <a:spcPts val="369"/>
              </a:spcBef>
              <a:defRPr sz="1477"/>
            </a:lvl2pPr>
          </a:lstStyle>
          <a:p>
            <a:pPr lvl="0"/>
            <a:r>
              <a:rPr lang="en-US" dirty="0"/>
              <a:t>Describe step 3 and its sub-steps</a:t>
            </a:r>
          </a:p>
          <a:p>
            <a:pPr lvl="1"/>
            <a:r>
              <a:rPr lang="en-US" dirty="0"/>
              <a:t>Second level</a:t>
            </a:r>
          </a:p>
        </p:txBody>
      </p:sp>
      <p:sp>
        <p:nvSpPr>
          <p:cNvPr id="34" name="Chevron 33"/>
          <p:cNvSpPr/>
          <p:nvPr userDrawn="1"/>
        </p:nvSpPr>
        <p:spPr bwMode="auto">
          <a:xfrm rot="5400000">
            <a:off x="1678271" y="2588209"/>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35" name="Text Placeholder 8"/>
          <p:cNvSpPr>
            <a:spLocks noGrp="1"/>
          </p:cNvSpPr>
          <p:nvPr>
            <p:ph type="body" sz="quarter" idx="12" hasCustomPrompt="1"/>
          </p:nvPr>
        </p:nvSpPr>
        <p:spPr>
          <a:xfrm>
            <a:off x="766154" y="3660144"/>
            <a:ext cx="2814441" cy="640080"/>
          </a:xfrm>
        </p:spPr>
        <p:txBody>
          <a:bodyPr anchor="ctr"/>
          <a:lstStyle>
            <a:lvl1pPr marL="0" indent="0" algn="ctr">
              <a:buNone/>
              <a:defRPr sz="1724" b="1">
                <a:solidFill>
                  <a:schemeClr val="bg1"/>
                </a:solidFill>
                <a:latin typeface="+mj-lt"/>
              </a:defRPr>
            </a:lvl1pPr>
          </a:lstStyle>
          <a:p>
            <a:pPr lvl="0"/>
            <a:r>
              <a:rPr lang="en-US" dirty="0"/>
              <a:t>Add step 3</a:t>
            </a:r>
          </a:p>
        </p:txBody>
      </p:sp>
      <p:sp>
        <p:nvSpPr>
          <p:cNvPr id="38" name="Chevron 37"/>
          <p:cNvSpPr/>
          <p:nvPr userDrawn="1"/>
        </p:nvSpPr>
        <p:spPr bwMode="auto">
          <a:xfrm rot="5400000">
            <a:off x="1678271" y="3639771"/>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39" name="Text Placeholder 8"/>
          <p:cNvSpPr>
            <a:spLocks noGrp="1"/>
          </p:cNvSpPr>
          <p:nvPr>
            <p:ph type="body" sz="quarter" idx="17" hasCustomPrompt="1"/>
          </p:nvPr>
        </p:nvSpPr>
        <p:spPr>
          <a:xfrm>
            <a:off x="766154" y="4711707"/>
            <a:ext cx="2814441" cy="640080"/>
          </a:xfrm>
        </p:spPr>
        <p:txBody>
          <a:bodyPr anchor="ctr"/>
          <a:lstStyle>
            <a:lvl1pPr marL="0" indent="0" algn="ctr">
              <a:buNone/>
              <a:defRPr sz="1724" b="1">
                <a:solidFill>
                  <a:schemeClr val="bg1"/>
                </a:solidFill>
                <a:latin typeface="+mj-lt"/>
              </a:defRPr>
            </a:lvl1pPr>
          </a:lstStyle>
          <a:p>
            <a:pPr lvl="0"/>
            <a:r>
              <a:rPr lang="en-US" dirty="0"/>
              <a:t>Add step 4</a:t>
            </a:r>
          </a:p>
        </p:txBody>
      </p:sp>
      <p:sp>
        <p:nvSpPr>
          <p:cNvPr id="42" name="Rounded Rectangle 41"/>
          <p:cNvSpPr/>
          <p:nvPr userDrawn="1"/>
        </p:nvSpPr>
        <p:spPr bwMode="auto">
          <a:xfrm>
            <a:off x="3877676" y="4541521"/>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43" name="Text Placeholder 14"/>
          <p:cNvSpPr>
            <a:spLocks noGrp="1"/>
          </p:cNvSpPr>
          <p:nvPr>
            <p:ph type="body" sz="quarter" idx="18" hasCustomPrompt="1"/>
          </p:nvPr>
        </p:nvSpPr>
        <p:spPr>
          <a:xfrm>
            <a:off x="3971488" y="4533900"/>
            <a:ext cx="7204968" cy="914400"/>
          </a:xfrm>
        </p:spPr>
        <p:txBody>
          <a:bodyPr/>
          <a:lstStyle>
            <a:lvl1pPr>
              <a:spcBef>
                <a:spcPts val="739"/>
              </a:spcBef>
              <a:defRPr sz="1724"/>
            </a:lvl1pPr>
            <a:lvl2pPr>
              <a:lnSpc>
                <a:spcPct val="100000"/>
              </a:lnSpc>
              <a:spcBef>
                <a:spcPts val="369"/>
              </a:spcBef>
              <a:defRPr sz="1477"/>
            </a:lvl2pPr>
          </a:lstStyle>
          <a:p>
            <a:pPr lvl="0"/>
            <a:r>
              <a:rPr lang="en-US" dirty="0"/>
              <a:t>Describe step 4 and its sub-steps</a:t>
            </a:r>
          </a:p>
          <a:p>
            <a:pPr lvl="1"/>
            <a:r>
              <a:rPr lang="en-US" dirty="0"/>
              <a:t>Second level</a:t>
            </a:r>
          </a:p>
        </p:txBody>
      </p:sp>
      <p:pic>
        <p:nvPicPr>
          <p:cNvPr id="21" name="Picture 20">
            <a:extLst>
              <a:ext uri="{FF2B5EF4-FFF2-40B4-BE49-F238E27FC236}">
                <a16:creationId xmlns:a16="http://schemas.microsoft.com/office/drawing/2014/main" id="{0410D66D-6658-4925-9B31-16EE5DFA218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4" name="Rounded Rectangle 3"/>
          <p:cNvSpPr/>
          <p:nvPr userDrawn="1"/>
        </p:nvSpPr>
        <p:spPr bwMode="auto">
          <a:xfrm>
            <a:off x="3877676" y="4251937"/>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5" name="Rounded Rectangle 4"/>
          <p:cNvSpPr/>
          <p:nvPr userDrawn="1"/>
        </p:nvSpPr>
        <p:spPr bwMode="auto">
          <a:xfrm>
            <a:off x="3877676" y="2811768"/>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6" name="Pentagon 5"/>
          <p:cNvSpPr/>
          <p:nvPr userDrawn="1"/>
        </p:nvSpPr>
        <p:spPr bwMode="auto">
          <a:xfrm rot="5400000">
            <a:off x="1541111" y="604461"/>
            <a:ext cx="1280160" cy="2814441"/>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7" name="Chevron 6"/>
          <p:cNvSpPr/>
          <p:nvPr userDrawn="1"/>
        </p:nvSpPr>
        <p:spPr bwMode="auto">
          <a:xfrm rot="5400000">
            <a:off x="1541111" y="2044630"/>
            <a:ext cx="128016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766154" y="1645917"/>
            <a:ext cx="2814441" cy="640080"/>
          </a:xfrm>
        </p:spPr>
        <p:txBody>
          <a:bodyPr anchor="ctr">
            <a:noAutofit/>
          </a:bodyPr>
          <a:lstStyle>
            <a:lvl1pPr marL="0" indent="0" algn="ctr">
              <a:buNone/>
              <a:defRPr sz="1724" b="1">
                <a:solidFill>
                  <a:schemeClr val="bg1"/>
                </a:solidFill>
              </a:defRPr>
            </a:lvl1pPr>
          </a:lstStyle>
          <a:p>
            <a:pPr lvl="0"/>
            <a:r>
              <a:rPr lang="en-US" dirty="0"/>
              <a:t>Add step 1</a:t>
            </a:r>
          </a:p>
        </p:txBody>
      </p:sp>
      <p:sp>
        <p:nvSpPr>
          <p:cNvPr id="11" name="Text Placeholder 8"/>
          <p:cNvSpPr>
            <a:spLocks noGrp="1"/>
          </p:cNvSpPr>
          <p:nvPr>
            <p:ph type="body" sz="quarter" idx="11" hasCustomPrompt="1"/>
          </p:nvPr>
        </p:nvSpPr>
        <p:spPr>
          <a:xfrm>
            <a:off x="766154" y="3086085"/>
            <a:ext cx="2814441" cy="640080"/>
          </a:xfrm>
        </p:spPr>
        <p:txBody>
          <a:bodyPr anchor="ctr">
            <a:noAutofit/>
          </a:bodyPr>
          <a:lstStyle>
            <a:lvl1pPr marL="0" indent="0" algn="ctr">
              <a:buNone/>
              <a:defRPr sz="1724" b="1">
                <a:solidFill>
                  <a:schemeClr val="bg1"/>
                </a:solidFill>
              </a:defRPr>
            </a:lvl1pPr>
          </a:lstStyle>
          <a:p>
            <a:pPr lvl="0"/>
            <a:r>
              <a:rPr lang="en-US" dirty="0"/>
              <a:t>Add step 2</a:t>
            </a:r>
          </a:p>
        </p:txBody>
      </p:sp>
      <p:sp>
        <p:nvSpPr>
          <p:cNvPr id="14" name="Rounded Rectangle 13"/>
          <p:cNvSpPr/>
          <p:nvPr userDrawn="1"/>
        </p:nvSpPr>
        <p:spPr bwMode="auto">
          <a:xfrm>
            <a:off x="3877676" y="1371600"/>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noAutofit/>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971488" y="1397000"/>
            <a:ext cx="7204968" cy="1188720"/>
          </a:xfrm>
        </p:spPr>
        <p:txBody>
          <a:bodyPr/>
          <a:lstStyle>
            <a:lvl1pPr>
              <a:spcBef>
                <a:spcPts val="739"/>
              </a:spcBef>
              <a:defRPr sz="1724" baseline="0"/>
            </a:lvl1pPr>
            <a:lvl2pPr>
              <a:lnSpc>
                <a:spcPct val="100000"/>
              </a:lnSpc>
              <a:spcBef>
                <a:spcPts val="369"/>
              </a:spcBef>
              <a:defRPr sz="1477"/>
            </a:lvl2pPr>
          </a:lstStyle>
          <a:p>
            <a:pPr lvl="0"/>
            <a:r>
              <a:rPr lang="en-US" dirty="0"/>
              <a:t>Describe step 1 and its sub-steps</a:t>
            </a:r>
          </a:p>
          <a:p>
            <a:pPr lvl="1"/>
            <a:r>
              <a:rPr lang="en-US" dirty="0"/>
              <a:t>Second level</a:t>
            </a:r>
          </a:p>
        </p:txBody>
      </p:sp>
      <p:sp>
        <p:nvSpPr>
          <p:cNvPr id="16" name="Text Placeholder 14"/>
          <p:cNvSpPr>
            <a:spLocks noGrp="1"/>
          </p:cNvSpPr>
          <p:nvPr>
            <p:ph type="body" sz="quarter" idx="15" hasCustomPrompt="1"/>
          </p:nvPr>
        </p:nvSpPr>
        <p:spPr>
          <a:xfrm>
            <a:off x="3971488" y="2837168"/>
            <a:ext cx="7204968" cy="1188720"/>
          </a:xfrm>
        </p:spPr>
        <p:txBody>
          <a:bodyPr>
            <a:noAutofit/>
          </a:bodyPr>
          <a:lstStyle>
            <a:lvl1pPr>
              <a:spcBef>
                <a:spcPts val="739"/>
              </a:spcBef>
              <a:defRPr sz="1724"/>
            </a:lvl1pPr>
            <a:lvl2pPr>
              <a:lnSpc>
                <a:spcPct val="100000"/>
              </a:lnSpc>
              <a:spcBef>
                <a:spcPts val="369"/>
              </a:spcBef>
              <a:defRPr sz="1477"/>
            </a:lvl2pPr>
          </a:lstStyle>
          <a:p>
            <a:pPr lvl="0"/>
            <a:r>
              <a:rPr lang="en-US" dirty="0"/>
              <a:t>Describe step 2 and its sub-steps</a:t>
            </a:r>
          </a:p>
          <a:p>
            <a:pPr lvl="1"/>
            <a:r>
              <a:rPr lang="en-US" dirty="0"/>
              <a:t>Second level</a:t>
            </a:r>
          </a:p>
        </p:txBody>
      </p:sp>
      <p:sp>
        <p:nvSpPr>
          <p:cNvPr id="17" name="Text Placeholder 14"/>
          <p:cNvSpPr>
            <a:spLocks noGrp="1"/>
          </p:cNvSpPr>
          <p:nvPr>
            <p:ph type="body" sz="quarter" idx="16" hasCustomPrompt="1"/>
          </p:nvPr>
        </p:nvSpPr>
        <p:spPr>
          <a:xfrm>
            <a:off x="3971488" y="4277337"/>
            <a:ext cx="7204968" cy="1188720"/>
          </a:xfrm>
        </p:spPr>
        <p:txBody>
          <a:bodyPr>
            <a:noAutofit/>
          </a:bodyPr>
          <a:lstStyle>
            <a:lvl1pPr>
              <a:spcBef>
                <a:spcPts val="739"/>
              </a:spcBef>
              <a:defRPr sz="1724"/>
            </a:lvl1pPr>
            <a:lvl2pPr>
              <a:lnSpc>
                <a:spcPct val="100000"/>
              </a:lnSpc>
              <a:spcBef>
                <a:spcPts val="369"/>
              </a:spcBef>
              <a:defRPr sz="1477"/>
            </a:lvl2pPr>
          </a:lstStyle>
          <a:p>
            <a:pPr lvl="0"/>
            <a:r>
              <a:rPr lang="en-US" dirty="0"/>
              <a:t>Describe step 3 and its sub-steps</a:t>
            </a:r>
          </a:p>
          <a:p>
            <a:pPr lvl="1"/>
            <a:r>
              <a:rPr lang="en-US" dirty="0"/>
              <a:t>Second level</a:t>
            </a:r>
          </a:p>
        </p:txBody>
      </p:sp>
      <p:sp>
        <p:nvSpPr>
          <p:cNvPr id="19" name="Chevron 18"/>
          <p:cNvSpPr/>
          <p:nvPr userDrawn="1"/>
        </p:nvSpPr>
        <p:spPr bwMode="auto">
          <a:xfrm rot="5400000">
            <a:off x="1541111" y="3484809"/>
            <a:ext cx="128016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2" name="Text Placeholder 8"/>
          <p:cNvSpPr>
            <a:spLocks noGrp="1"/>
          </p:cNvSpPr>
          <p:nvPr>
            <p:ph type="body" sz="quarter" idx="12" hasCustomPrompt="1"/>
          </p:nvPr>
        </p:nvSpPr>
        <p:spPr>
          <a:xfrm>
            <a:off x="766154" y="4526254"/>
            <a:ext cx="2814441" cy="640080"/>
          </a:xfrm>
        </p:spPr>
        <p:txBody>
          <a:bodyPr anchor="ctr">
            <a:noAutofit/>
          </a:bodyPr>
          <a:lstStyle>
            <a:lvl1pPr marL="0" indent="0" algn="ctr">
              <a:buNone/>
              <a:defRPr sz="1724" b="1">
                <a:solidFill>
                  <a:schemeClr val="bg1"/>
                </a:solidFill>
              </a:defRPr>
            </a:lvl1pPr>
          </a:lstStyle>
          <a:p>
            <a:pPr lvl="0"/>
            <a:r>
              <a:rPr lang="en-US" dirty="0"/>
              <a:t>Add step 3</a:t>
            </a:r>
          </a:p>
        </p:txBody>
      </p:sp>
      <p:pic>
        <p:nvPicPr>
          <p:cNvPr id="18" name="Picture 17">
            <a:extLst>
              <a:ext uri="{FF2B5EF4-FFF2-40B4-BE49-F238E27FC236}">
                <a16:creationId xmlns:a16="http://schemas.microsoft.com/office/drawing/2014/main" id="{06D5DA4A-F911-4567-9291-BA349AE1D9A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Pentagon 2"/>
          <p:cNvSpPr/>
          <p:nvPr userDrawn="1"/>
        </p:nvSpPr>
        <p:spPr bwMode="auto">
          <a:xfrm>
            <a:off x="562899" y="1371600"/>
            <a:ext cx="2720627"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4" name="Chevron 3"/>
          <p:cNvSpPr/>
          <p:nvPr userDrawn="1"/>
        </p:nvSpPr>
        <p:spPr bwMode="auto">
          <a:xfrm>
            <a:off x="3320008"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5" name="Chevron 4"/>
          <p:cNvSpPr/>
          <p:nvPr userDrawn="1"/>
        </p:nvSpPr>
        <p:spPr bwMode="auto">
          <a:xfrm>
            <a:off x="6077116"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6" name="Chevron 5"/>
          <p:cNvSpPr/>
          <p:nvPr userDrawn="1"/>
        </p:nvSpPr>
        <p:spPr bwMode="auto">
          <a:xfrm>
            <a:off x="8834227"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7" name="Rounded Rectangle 6"/>
          <p:cNvSpPr/>
          <p:nvPr userDrawn="1"/>
        </p:nvSpPr>
        <p:spPr bwMode="auto">
          <a:xfrm>
            <a:off x="531619"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547253" y="2451100"/>
            <a:ext cx="2658083" cy="3007710"/>
          </a:xfrm>
        </p:spPr>
        <p:txBody>
          <a:bodyPr/>
          <a:lstStyle>
            <a:lvl1pPr>
              <a:spcBef>
                <a:spcPts val="739"/>
              </a:spcBef>
              <a:defRPr sz="1724"/>
            </a:lvl1pPr>
            <a:lvl2pPr>
              <a:lnSpc>
                <a:spcPct val="100000"/>
              </a:lnSpc>
              <a:spcBef>
                <a:spcPts val="369"/>
              </a:spcBef>
              <a:defRPr sz="1477"/>
            </a:lvl2pPr>
          </a:lstStyle>
          <a:p>
            <a:pPr lvl="0"/>
            <a:r>
              <a:rPr lang="en-US" dirty="0"/>
              <a:t>Describe step 1 and its sub-steps</a:t>
            </a:r>
          </a:p>
          <a:p>
            <a:pPr lvl="1"/>
            <a:r>
              <a:rPr lang="en-US" dirty="0"/>
              <a:t>Second level</a:t>
            </a:r>
          </a:p>
        </p:txBody>
      </p:sp>
      <p:sp>
        <p:nvSpPr>
          <p:cNvPr id="11" name="Rounded Rectangle 10"/>
          <p:cNvSpPr/>
          <p:nvPr userDrawn="1"/>
        </p:nvSpPr>
        <p:spPr bwMode="auto">
          <a:xfrm>
            <a:off x="3304363"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3319999" y="2451100"/>
            <a:ext cx="2658083" cy="3007710"/>
          </a:xfrm>
        </p:spPr>
        <p:txBody>
          <a:bodyPr/>
          <a:lstStyle>
            <a:lvl1pPr>
              <a:spcBef>
                <a:spcPts val="739"/>
              </a:spcBef>
              <a:defRPr sz="1724"/>
            </a:lvl1pPr>
            <a:lvl2pPr>
              <a:lnSpc>
                <a:spcPct val="100000"/>
              </a:lnSpc>
              <a:spcBef>
                <a:spcPts val="369"/>
              </a:spcBef>
              <a:defRPr sz="1477"/>
            </a:lvl2pPr>
          </a:lstStyle>
          <a:p>
            <a:pPr lvl="0"/>
            <a:r>
              <a:rPr lang="en-US" dirty="0"/>
              <a:t>Describe step 2 and its sub-steps</a:t>
            </a:r>
          </a:p>
          <a:p>
            <a:pPr lvl="1"/>
            <a:r>
              <a:rPr lang="en-US" dirty="0"/>
              <a:t>Second level</a:t>
            </a:r>
          </a:p>
        </p:txBody>
      </p:sp>
      <p:sp>
        <p:nvSpPr>
          <p:cNvPr id="13" name="Rounded Rectangle 12"/>
          <p:cNvSpPr/>
          <p:nvPr userDrawn="1"/>
        </p:nvSpPr>
        <p:spPr bwMode="auto">
          <a:xfrm>
            <a:off x="6077107"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6092744" y="2451100"/>
            <a:ext cx="2658083" cy="3007710"/>
          </a:xfrm>
        </p:spPr>
        <p:txBody>
          <a:bodyPr/>
          <a:lstStyle>
            <a:lvl1pPr>
              <a:spcBef>
                <a:spcPts val="739"/>
              </a:spcBef>
              <a:defRPr sz="1724"/>
            </a:lvl1pPr>
            <a:lvl2pPr>
              <a:lnSpc>
                <a:spcPct val="100000"/>
              </a:lnSpc>
              <a:spcBef>
                <a:spcPts val="369"/>
              </a:spcBef>
              <a:defRPr sz="1477"/>
            </a:lvl2pPr>
          </a:lstStyle>
          <a:p>
            <a:pPr lvl="0"/>
            <a:r>
              <a:rPr lang="en-US" dirty="0"/>
              <a:t>Describe step 3 and its sub-steps</a:t>
            </a:r>
          </a:p>
          <a:p>
            <a:pPr lvl="1"/>
            <a:r>
              <a:rPr lang="en-US" dirty="0"/>
              <a:t>Second level</a:t>
            </a:r>
          </a:p>
        </p:txBody>
      </p:sp>
      <p:sp>
        <p:nvSpPr>
          <p:cNvPr id="15" name="Rounded Rectangle 14"/>
          <p:cNvSpPr/>
          <p:nvPr userDrawn="1"/>
        </p:nvSpPr>
        <p:spPr bwMode="auto">
          <a:xfrm>
            <a:off x="8849855"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8865490" y="2451100"/>
            <a:ext cx="2658083" cy="3007710"/>
          </a:xfrm>
        </p:spPr>
        <p:txBody>
          <a:bodyPr/>
          <a:lstStyle>
            <a:lvl1pPr>
              <a:spcBef>
                <a:spcPts val="739"/>
              </a:spcBef>
              <a:defRPr sz="1724"/>
            </a:lvl1pPr>
            <a:lvl2pPr>
              <a:lnSpc>
                <a:spcPct val="100000"/>
              </a:lnSpc>
              <a:spcBef>
                <a:spcPts val="369"/>
              </a:spcBef>
              <a:defRPr sz="1477"/>
            </a:lvl2pPr>
          </a:lstStyle>
          <a:p>
            <a:pPr lvl="0"/>
            <a:r>
              <a:rPr lang="en-US" dirty="0"/>
              <a:t>Describe step 4 and its sub-steps</a:t>
            </a:r>
          </a:p>
          <a:p>
            <a:pPr lvl="1"/>
            <a:r>
              <a:rPr lang="en-US" dirty="0"/>
              <a:t>Second level</a:t>
            </a:r>
          </a:p>
        </p:txBody>
      </p:sp>
      <p:sp>
        <p:nvSpPr>
          <p:cNvPr id="17" name="Text Placeholder 8"/>
          <p:cNvSpPr>
            <a:spLocks noGrp="1"/>
          </p:cNvSpPr>
          <p:nvPr>
            <p:ph type="body" sz="quarter" idx="14" hasCustomPrompt="1"/>
          </p:nvPr>
        </p:nvSpPr>
        <p:spPr>
          <a:xfrm>
            <a:off x="3604702" y="1409700"/>
            <a:ext cx="2138975" cy="800100"/>
          </a:xfrm>
        </p:spPr>
        <p:txBody>
          <a:bodyPr anchor="ctr"/>
          <a:lstStyle>
            <a:lvl1pPr marL="0" indent="0" algn="ctr">
              <a:buNone/>
              <a:defRPr sz="1724" b="1">
                <a:solidFill>
                  <a:schemeClr val="bg1"/>
                </a:solidFill>
              </a:defRPr>
            </a:lvl1pPr>
          </a:lstStyle>
          <a:p>
            <a:pPr lvl="0"/>
            <a:r>
              <a:rPr lang="en-US" dirty="0"/>
              <a:t>Add step 2</a:t>
            </a:r>
          </a:p>
        </p:txBody>
      </p:sp>
      <p:sp>
        <p:nvSpPr>
          <p:cNvPr id="18" name="Text Placeholder 8"/>
          <p:cNvSpPr>
            <a:spLocks noGrp="1"/>
          </p:cNvSpPr>
          <p:nvPr>
            <p:ph type="body" sz="quarter" idx="15" hasCustomPrompt="1"/>
          </p:nvPr>
        </p:nvSpPr>
        <p:spPr>
          <a:xfrm>
            <a:off x="842378" y="1409700"/>
            <a:ext cx="2138975" cy="800100"/>
          </a:xfrm>
        </p:spPr>
        <p:txBody>
          <a:bodyPr anchor="ctr"/>
          <a:lstStyle>
            <a:lvl1pPr marL="0" indent="0" algn="ctr">
              <a:buNone/>
              <a:defRPr sz="1724" b="1">
                <a:solidFill>
                  <a:schemeClr val="bg1"/>
                </a:solidFill>
              </a:defRPr>
            </a:lvl1pPr>
          </a:lstStyle>
          <a:p>
            <a:pPr lvl="0"/>
            <a:r>
              <a:rPr lang="en-US" dirty="0"/>
              <a:t>Add step 1</a:t>
            </a:r>
          </a:p>
        </p:txBody>
      </p:sp>
      <p:sp>
        <p:nvSpPr>
          <p:cNvPr id="19" name="Text Placeholder 8"/>
          <p:cNvSpPr>
            <a:spLocks noGrp="1"/>
          </p:cNvSpPr>
          <p:nvPr>
            <p:ph type="body" sz="quarter" idx="16" hasCustomPrompt="1"/>
          </p:nvPr>
        </p:nvSpPr>
        <p:spPr>
          <a:xfrm>
            <a:off x="9129343" y="1409700"/>
            <a:ext cx="2138975" cy="800100"/>
          </a:xfrm>
        </p:spPr>
        <p:txBody>
          <a:bodyPr anchor="ctr"/>
          <a:lstStyle>
            <a:lvl1pPr marL="0" indent="0" algn="ctr">
              <a:buNone/>
              <a:defRPr sz="1724" b="1">
                <a:solidFill>
                  <a:schemeClr val="bg1"/>
                </a:solidFill>
              </a:defRPr>
            </a:lvl1pPr>
          </a:lstStyle>
          <a:p>
            <a:pPr lvl="0"/>
            <a:r>
              <a:rPr lang="en-US" dirty="0"/>
              <a:t>Add step 4</a:t>
            </a:r>
          </a:p>
        </p:txBody>
      </p:sp>
      <p:sp>
        <p:nvSpPr>
          <p:cNvPr id="20" name="Text Placeholder 8"/>
          <p:cNvSpPr>
            <a:spLocks noGrp="1"/>
          </p:cNvSpPr>
          <p:nvPr>
            <p:ph type="body" sz="quarter" idx="17" hasCustomPrompt="1"/>
          </p:nvPr>
        </p:nvSpPr>
        <p:spPr>
          <a:xfrm>
            <a:off x="6367024" y="1409700"/>
            <a:ext cx="2138975" cy="800100"/>
          </a:xfrm>
        </p:spPr>
        <p:txBody>
          <a:bodyPr anchor="ctr"/>
          <a:lstStyle>
            <a:lvl1pPr marL="0" indent="0" algn="ctr">
              <a:buNone/>
              <a:defRPr sz="1724" b="1">
                <a:solidFill>
                  <a:schemeClr val="bg1"/>
                </a:solidFill>
              </a:defRPr>
            </a:lvl1pPr>
          </a:lstStyle>
          <a:p>
            <a:pPr lvl="0"/>
            <a:r>
              <a:rPr lang="en-US" dirty="0"/>
              <a:t>Add step 3</a:t>
            </a:r>
          </a:p>
        </p:txBody>
      </p:sp>
      <p:pic>
        <p:nvPicPr>
          <p:cNvPr id="21" name="Picture 20">
            <a:extLst>
              <a:ext uri="{FF2B5EF4-FFF2-40B4-BE49-F238E27FC236}">
                <a16:creationId xmlns:a16="http://schemas.microsoft.com/office/drawing/2014/main" id="{82101A95-2696-49AC-8C05-A64F07E1680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ycle without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5" name="Circular Arrow 4"/>
          <p:cNvSpPr/>
          <p:nvPr userDrawn="1"/>
        </p:nvSpPr>
        <p:spPr bwMode="auto">
          <a:xfrm>
            <a:off x="3750644" y="1752599"/>
            <a:ext cx="4690735"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6" name="Circular Arrow 5"/>
          <p:cNvSpPr/>
          <p:nvPr userDrawn="1"/>
        </p:nvSpPr>
        <p:spPr bwMode="auto">
          <a:xfrm rot="5400000">
            <a:off x="4190999" y="1312235"/>
            <a:ext cx="3810000" cy="4690735"/>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7" name="Circular Arrow 6"/>
          <p:cNvSpPr/>
          <p:nvPr userDrawn="1"/>
        </p:nvSpPr>
        <p:spPr bwMode="auto">
          <a:xfrm rot="10800000">
            <a:off x="3750645" y="1752599"/>
            <a:ext cx="4690735"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8" name="Circular Arrow 7"/>
          <p:cNvSpPr/>
          <p:nvPr userDrawn="1"/>
        </p:nvSpPr>
        <p:spPr bwMode="auto">
          <a:xfrm rot="16200000">
            <a:off x="4191001" y="1312235"/>
            <a:ext cx="3810000" cy="4690735"/>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6444242" y="2483504"/>
            <a:ext cx="1674812" cy="422167"/>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1" name="Text Placeholder 9"/>
          <p:cNvSpPr>
            <a:spLocks noGrp="1"/>
          </p:cNvSpPr>
          <p:nvPr>
            <p:ph type="body" sz="quarter" idx="11" hasCustomPrompt="1"/>
          </p:nvPr>
        </p:nvSpPr>
        <p:spPr>
          <a:xfrm rot="18900000">
            <a:off x="3879366" y="2523117"/>
            <a:ext cx="2061968" cy="342900"/>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2" name="Text Placeholder 9"/>
          <p:cNvSpPr>
            <a:spLocks noGrp="1"/>
          </p:cNvSpPr>
          <p:nvPr>
            <p:ph type="body" sz="quarter" idx="12" hasCustomPrompt="1"/>
          </p:nvPr>
        </p:nvSpPr>
        <p:spPr>
          <a:xfrm rot="2700000">
            <a:off x="4072944" y="4388505"/>
            <a:ext cx="1674812" cy="422167"/>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3" name="Text Placeholder 9"/>
          <p:cNvSpPr>
            <a:spLocks noGrp="1"/>
          </p:cNvSpPr>
          <p:nvPr>
            <p:ph type="body" sz="quarter" idx="13" hasCustomPrompt="1"/>
          </p:nvPr>
        </p:nvSpPr>
        <p:spPr>
          <a:xfrm rot="18900000">
            <a:off x="6250664" y="4449181"/>
            <a:ext cx="2061968" cy="342900"/>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dirty="0"/>
              <a:t>Enter Text</a:t>
            </a:r>
          </a:p>
        </p:txBody>
      </p:sp>
      <p:sp>
        <p:nvSpPr>
          <p:cNvPr id="14" name="Rounded Rectangle 13"/>
          <p:cNvSpPr/>
          <p:nvPr userDrawn="1"/>
        </p:nvSpPr>
        <p:spPr bwMode="auto">
          <a:xfrm>
            <a:off x="560944" y="12954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576572" y="1310786"/>
            <a:ext cx="3377329" cy="1828800"/>
          </a:xfrm>
        </p:spPr>
        <p:txBody>
          <a:bodyPr/>
          <a:lstStyle>
            <a:lvl1pPr>
              <a:spcBef>
                <a:spcPts val="739"/>
              </a:spcBef>
              <a:defRPr sz="1724"/>
            </a:lvl1pPr>
            <a:lvl2pPr>
              <a:lnSpc>
                <a:spcPct val="100000"/>
              </a:lnSpc>
              <a:spcBef>
                <a:spcPts val="369"/>
              </a:spcBef>
              <a:defRPr sz="1477"/>
            </a:lvl2pPr>
          </a:lstStyle>
          <a:p>
            <a:pPr lvl="0"/>
            <a:r>
              <a:rPr lang="en-US" dirty="0"/>
              <a:t>Describe step 4 and its sub-steps</a:t>
            </a:r>
          </a:p>
          <a:p>
            <a:pPr lvl="1"/>
            <a:r>
              <a:rPr lang="en-US" dirty="0"/>
              <a:t>Second level</a:t>
            </a:r>
          </a:p>
        </p:txBody>
      </p:sp>
      <p:sp>
        <p:nvSpPr>
          <p:cNvPr id="16" name="Rounded Rectangle 15"/>
          <p:cNvSpPr/>
          <p:nvPr userDrawn="1"/>
        </p:nvSpPr>
        <p:spPr bwMode="auto">
          <a:xfrm>
            <a:off x="8149380" y="12954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8165007" y="1310786"/>
            <a:ext cx="3377329" cy="1828800"/>
          </a:xfrm>
        </p:spPr>
        <p:txBody>
          <a:bodyPr/>
          <a:lstStyle>
            <a:lvl1pPr>
              <a:spcBef>
                <a:spcPts val="739"/>
              </a:spcBef>
              <a:defRPr sz="1724"/>
            </a:lvl1pPr>
            <a:lvl2pPr>
              <a:lnSpc>
                <a:spcPct val="100000"/>
              </a:lnSpc>
              <a:spcBef>
                <a:spcPts val="369"/>
              </a:spcBef>
              <a:defRPr sz="1477"/>
            </a:lvl2pPr>
          </a:lstStyle>
          <a:p>
            <a:pPr lvl="0"/>
            <a:r>
              <a:rPr lang="en-US" dirty="0"/>
              <a:t>Describe step 1 and its sub-steps</a:t>
            </a:r>
          </a:p>
          <a:p>
            <a:pPr lvl="1"/>
            <a:r>
              <a:rPr lang="en-US" dirty="0"/>
              <a:t>Second level</a:t>
            </a:r>
          </a:p>
        </p:txBody>
      </p:sp>
      <p:sp>
        <p:nvSpPr>
          <p:cNvPr id="18" name="Rounded Rectangle 17"/>
          <p:cNvSpPr/>
          <p:nvPr userDrawn="1"/>
        </p:nvSpPr>
        <p:spPr bwMode="auto">
          <a:xfrm>
            <a:off x="560944" y="41148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576572" y="4130186"/>
            <a:ext cx="3377329" cy="1828800"/>
          </a:xfrm>
        </p:spPr>
        <p:txBody>
          <a:bodyPr/>
          <a:lstStyle>
            <a:lvl1pPr>
              <a:spcBef>
                <a:spcPts val="739"/>
              </a:spcBef>
              <a:defRPr sz="1724"/>
            </a:lvl1pPr>
            <a:lvl2pPr>
              <a:lnSpc>
                <a:spcPct val="100000"/>
              </a:lnSpc>
              <a:spcBef>
                <a:spcPts val="369"/>
              </a:spcBef>
              <a:defRPr sz="1477"/>
            </a:lvl2pPr>
          </a:lstStyle>
          <a:p>
            <a:pPr lvl="0"/>
            <a:r>
              <a:rPr lang="en-US" dirty="0"/>
              <a:t>Describe step 3 and its sub-steps</a:t>
            </a:r>
          </a:p>
          <a:p>
            <a:pPr lvl="1"/>
            <a:r>
              <a:rPr lang="en-US" dirty="0"/>
              <a:t>Second level</a:t>
            </a:r>
          </a:p>
        </p:txBody>
      </p:sp>
      <p:sp>
        <p:nvSpPr>
          <p:cNvPr id="20" name="Rounded Rectangle 19"/>
          <p:cNvSpPr/>
          <p:nvPr userDrawn="1"/>
        </p:nvSpPr>
        <p:spPr bwMode="auto">
          <a:xfrm>
            <a:off x="8149380" y="41148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8165007" y="4130186"/>
            <a:ext cx="3377329" cy="1828800"/>
          </a:xfrm>
        </p:spPr>
        <p:txBody>
          <a:bodyPr/>
          <a:lstStyle>
            <a:lvl1pPr>
              <a:spcBef>
                <a:spcPts val="739"/>
              </a:spcBef>
              <a:defRPr sz="1724"/>
            </a:lvl1pPr>
            <a:lvl2pPr>
              <a:lnSpc>
                <a:spcPct val="100000"/>
              </a:lnSpc>
              <a:spcBef>
                <a:spcPts val="369"/>
              </a:spcBef>
              <a:defRPr sz="1477"/>
            </a:lvl2pPr>
          </a:lstStyle>
          <a:p>
            <a:pPr lvl="0"/>
            <a:r>
              <a:rPr lang="en-US" dirty="0"/>
              <a:t>Describe step 2 and its sub-steps</a:t>
            </a:r>
          </a:p>
          <a:p>
            <a:pPr lvl="1"/>
            <a:r>
              <a:rPr lang="en-US" dirty="0"/>
              <a:t>Second level</a:t>
            </a:r>
          </a:p>
        </p:txBody>
      </p:sp>
      <p:graphicFrame>
        <p:nvGraphicFramePr>
          <p:cNvPr id="1133570" name="Object 113"/>
          <p:cNvGraphicFramePr>
            <a:graphicFrameLocks noChangeAspect="1"/>
          </p:cNvGraphicFramePr>
          <p:nvPr/>
        </p:nvGraphicFramePr>
        <p:xfrm>
          <a:off x="11384817"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33570"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17"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8" name="Chart Placeholder 7"/>
          <p:cNvSpPr>
            <a:spLocks noGrp="1"/>
          </p:cNvSpPr>
          <p:nvPr>
            <p:ph type="chart" sz="quarter" idx="10"/>
          </p:nvPr>
        </p:nvSpPr>
        <p:spPr>
          <a:xfrm>
            <a:off x="2249599" y="1295400"/>
            <a:ext cx="7692804" cy="3962400"/>
          </a:xfrm>
        </p:spPr>
        <p:txBody>
          <a:bodyPr/>
          <a:lstStyle/>
          <a:p>
            <a:r>
              <a:rPr lang="en-US"/>
              <a:t>Click icon to add chart</a:t>
            </a:r>
            <a:endParaRPr lang="en-US" dirty="0"/>
          </a:p>
        </p:txBody>
      </p:sp>
      <p:pic>
        <p:nvPicPr>
          <p:cNvPr id="5" name="Picture 4">
            <a:extLst>
              <a:ext uri="{FF2B5EF4-FFF2-40B4-BE49-F238E27FC236}">
                <a16:creationId xmlns:a16="http://schemas.microsoft.com/office/drawing/2014/main" id="{D3FA4551-1E91-4B41-8E0E-ABCB951BEA3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dirty="0"/>
              <a:t>Supporting Points</a:t>
            </a:r>
          </a:p>
          <a:p>
            <a:pPr lvl="1"/>
            <a:r>
              <a:rPr lang="en-US" dirty="0"/>
              <a:t>Second level</a:t>
            </a:r>
          </a:p>
          <a:p>
            <a:pPr lvl="2"/>
            <a:r>
              <a:rPr lang="en-US" dirty="0"/>
              <a:t>Third level</a:t>
            </a:r>
          </a:p>
          <a:p>
            <a:pPr lvl="3"/>
            <a:r>
              <a:rPr lang="en-US" dirty="0"/>
              <a:t>Fourth level</a:t>
            </a:r>
          </a:p>
        </p:txBody>
      </p:sp>
      <p:pic>
        <p:nvPicPr>
          <p:cNvPr id="7" name="Picture 6">
            <a:extLst>
              <a:ext uri="{FF2B5EF4-FFF2-40B4-BE49-F238E27FC236}">
                <a16:creationId xmlns:a16="http://schemas.microsoft.com/office/drawing/2014/main" id="{6E214A89-1C5D-4921-973D-0286508428E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970108" y="2743200"/>
            <a:ext cx="8255692" cy="2971800"/>
          </a:xfrm>
        </p:spPr>
        <p:txBody>
          <a:bodyPr/>
          <a:lstStyle>
            <a:lvl1pPr>
              <a:defRPr/>
            </a:lvl1pPr>
            <a:lvl2pPr marL="557028" lvl="1" indent="-265810">
              <a:defRPr/>
            </a:lvl2pPr>
          </a:lstStyle>
          <a:p>
            <a:r>
              <a:rPr lang="en-US"/>
              <a:t>Click to edit Master subtitle style</a:t>
            </a:r>
          </a:p>
        </p:txBody>
      </p:sp>
      <p:sp>
        <p:nvSpPr>
          <p:cNvPr id="598019" name="Rectangle 3"/>
          <p:cNvSpPr>
            <a:spLocks noGrp="1" noChangeArrowheads="1"/>
          </p:cNvSpPr>
          <p:nvPr>
            <p:ph type="ctrTitle"/>
          </p:nvPr>
        </p:nvSpPr>
        <p:spPr>
          <a:xfrm>
            <a:off x="1970108" y="1219200"/>
            <a:ext cx="8255692" cy="1143000"/>
          </a:xfrm>
        </p:spPr>
        <p:txBody>
          <a:bodyPr tIns="45720" bIns="45720"/>
          <a:lstStyle>
            <a:lvl1pPr>
              <a:defRPr/>
            </a:lvl1pPr>
          </a:lstStyle>
          <a:p>
            <a:r>
              <a:rPr lang="en-US"/>
              <a:t>Click to edit Master title style</a:t>
            </a:r>
          </a:p>
        </p:txBody>
      </p:sp>
      <p:sp>
        <p:nvSpPr>
          <p:cNvPr id="598020" name="Line 4"/>
          <p:cNvSpPr>
            <a:spLocks noChangeShapeType="1"/>
          </p:cNvSpPr>
          <p:nvPr/>
        </p:nvSpPr>
        <p:spPr bwMode="auto">
          <a:xfrm>
            <a:off x="1751207" y="1905000"/>
            <a:ext cx="0" cy="457200"/>
          </a:xfrm>
          <a:prstGeom prst="line">
            <a:avLst/>
          </a:prstGeom>
          <a:noFill/>
          <a:ln w="76200">
            <a:solidFill>
              <a:srgbClr val="0B1F65"/>
            </a:solidFill>
            <a:round/>
            <a:headEnd/>
            <a:tailEnd/>
          </a:ln>
          <a:effectLst/>
        </p:spPr>
        <p:txBody>
          <a:bodyPr wrap="none" anchor="ctr"/>
          <a:lstStyle/>
          <a:p>
            <a:endParaRPr lang="en-US" sz="1354" dirty="0"/>
          </a:p>
        </p:txBody>
      </p:sp>
      <p:sp>
        <p:nvSpPr>
          <p:cNvPr id="10" name="Text Box 5"/>
          <p:cNvSpPr txBox="1">
            <a:spLocks noChangeArrowheads="1"/>
          </p:cNvSpPr>
          <p:nvPr/>
        </p:nvSpPr>
        <p:spPr bwMode="auto">
          <a:xfrm>
            <a:off x="11708148"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dirty="0"/>
          </a:p>
        </p:txBody>
      </p:sp>
      <p:sp>
        <p:nvSpPr>
          <p:cNvPr id="8" name="Text Box 5"/>
          <p:cNvSpPr txBox="1">
            <a:spLocks noChangeArrowheads="1"/>
          </p:cNvSpPr>
          <p:nvPr userDrawn="1"/>
        </p:nvSpPr>
        <p:spPr bwMode="auto">
          <a:xfrm>
            <a:off x="11708148"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dirty="0"/>
          </a:p>
        </p:txBody>
      </p:sp>
      <p:pic>
        <p:nvPicPr>
          <p:cNvPr id="12" name="Picture 11">
            <a:extLst>
              <a:ext uri="{FF2B5EF4-FFF2-40B4-BE49-F238E27FC236}">
                <a16:creationId xmlns:a16="http://schemas.microsoft.com/office/drawing/2014/main" id="{BB0A7ED1-60BB-44D0-9DF1-BD39D2FAB2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dirty="0"/>
              <a:t>What is the Key Takeaway from the Slide?</a:t>
            </a:r>
          </a:p>
        </p:txBody>
      </p:sp>
      <p:pic>
        <p:nvPicPr>
          <p:cNvPr id="4" name="Picture 3">
            <a:extLst>
              <a:ext uri="{FF2B5EF4-FFF2-40B4-BE49-F238E27FC236}">
                <a16:creationId xmlns:a16="http://schemas.microsoft.com/office/drawing/2014/main" id="{96AB19F3-0E88-4E05-8A1F-2A2F255C752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What is the Key Takeaway from the Slide?</a:t>
            </a:r>
          </a:p>
        </p:txBody>
      </p:sp>
      <p:sp>
        <p:nvSpPr>
          <p:cNvPr id="3" name="Content Placeholder 2"/>
          <p:cNvSpPr>
            <a:spLocks noGrp="1"/>
          </p:cNvSpPr>
          <p:nvPr>
            <p:ph sz="half" idx="1"/>
          </p:nvPr>
        </p:nvSpPr>
        <p:spPr>
          <a:xfrm>
            <a:off x="795481" y="1381125"/>
            <a:ext cx="5300531" cy="4191000"/>
          </a:xfrm>
        </p:spPr>
        <p:txBody>
          <a:bodyPr/>
          <a:lstStyle>
            <a:lvl1pPr>
              <a:defRPr sz="1970"/>
            </a:lvl1pPr>
            <a:lvl2pPr>
              <a:defRPr sz="1724"/>
            </a:lvl2pPr>
            <a:lvl3pPr>
              <a:defRPr sz="1601"/>
            </a:lvl3pPr>
            <a:lvl4pPr>
              <a:defRPr sz="1477"/>
            </a:lvl4pPr>
            <a:lvl5pPr>
              <a:defRPr sz="1970"/>
            </a:lvl5pPr>
            <a:lvl6pPr>
              <a:defRPr sz="2216"/>
            </a:lvl6pPr>
            <a:lvl7pPr>
              <a:defRPr sz="2216"/>
            </a:lvl7pPr>
            <a:lvl8pPr>
              <a:defRPr sz="2216"/>
            </a:lvl8pPr>
            <a:lvl9pPr>
              <a:defRPr sz="2216"/>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283640" y="1381125"/>
            <a:ext cx="5300531" cy="4191000"/>
          </a:xfrm>
        </p:spPr>
        <p:txBody>
          <a:bodyPr/>
          <a:lstStyle>
            <a:lvl1pPr>
              <a:defRPr sz="1970"/>
            </a:lvl1pPr>
            <a:lvl2pPr>
              <a:defRPr lang="en-US" sz="1724" dirty="0" smtClean="0">
                <a:solidFill>
                  <a:schemeClr val="tx1"/>
                </a:solidFill>
                <a:latin typeface="+mn-lt"/>
              </a:defRPr>
            </a:lvl2pPr>
            <a:lvl3pPr>
              <a:defRPr lang="en-US" sz="1601" baseline="0" dirty="0" smtClean="0">
                <a:solidFill>
                  <a:schemeClr val="tx1"/>
                </a:solidFill>
                <a:latin typeface="+mn-lt"/>
              </a:defRPr>
            </a:lvl3pPr>
            <a:lvl4pPr>
              <a:defRPr lang="en-US" sz="1477" dirty="0" smtClean="0">
                <a:solidFill>
                  <a:schemeClr val="tx1"/>
                </a:solidFill>
                <a:latin typeface="+mn-lt"/>
              </a:defRPr>
            </a:lvl4pPr>
            <a:lvl5pPr>
              <a:defRPr sz="2216"/>
            </a:lvl5pPr>
            <a:lvl6pPr>
              <a:defRPr sz="2216"/>
            </a:lvl6pPr>
            <a:lvl7pPr>
              <a:defRPr sz="2216"/>
            </a:lvl7pPr>
            <a:lvl8pPr>
              <a:defRPr sz="2216"/>
            </a:lvl8pPr>
            <a:lvl9pPr>
              <a:defRPr sz="2216"/>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6" name="Picture 5">
            <a:extLst>
              <a:ext uri="{FF2B5EF4-FFF2-40B4-BE49-F238E27FC236}">
                <a16:creationId xmlns:a16="http://schemas.microsoft.com/office/drawing/2014/main" id="{74398F70-272B-4B46-83F9-2B5E53315A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798" y="1371337"/>
            <a:ext cx="5386526" cy="639762"/>
          </a:xfrm>
        </p:spPr>
        <p:txBody>
          <a:bodyPr anchor="b"/>
          <a:lstStyle>
            <a:lvl1pPr marL="0" indent="0">
              <a:buNone/>
              <a:defRPr sz="1970" b="1"/>
            </a:lvl1pPr>
            <a:lvl2pPr marL="562891" indent="0">
              <a:buNone/>
              <a:defRPr sz="2462" b="1"/>
            </a:lvl2pPr>
            <a:lvl3pPr marL="1125781" indent="0">
              <a:buNone/>
              <a:defRPr sz="2216" b="1"/>
            </a:lvl3pPr>
            <a:lvl4pPr marL="1688672" indent="0">
              <a:buNone/>
              <a:defRPr sz="1970" b="1"/>
            </a:lvl4pPr>
            <a:lvl5pPr marL="2251562" indent="0">
              <a:buNone/>
              <a:defRPr sz="1970" b="1"/>
            </a:lvl5pPr>
            <a:lvl6pPr marL="2814453" indent="0">
              <a:buNone/>
              <a:defRPr sz="1970" b="1"/>
            </a:lvl6pPr>
            <a:lvl7pPr marL="3377343" indent="0">
              <a:buNone/>
              <a:defRPr sz="1970" b="1"/>
            </a:lvl7pPr>
            <a:lvl8pPr marL="3940234" indent="0">
              <a:buNone/>
              <a:defRPr sz="1970" b="1"/>
            </a:lvl8pPr>
            <a:lvl9pPr marL="4503125" indent="0">
              <a:buNone/>
              <a:defRPr sz="1970" b="1"/>
            </a:lvl9pPr>
          </a:lstStyle>
          <a:p>
            <a:pPr lvl="0"/>
            <a:r>
              <a:rPr lang="en-US"/>
              <a:t>Click to edit Master text styles</a:t>
            </a:r>
          </a:p>
        </p:txBody>
      </p:sp>
      <p:sp>
        <p:nvSpPr>
          <p:cNvPr id="4" name="Content Placeholder 3"/>
          <p:cNvSpPr>
            <a:spLocks noGrp="1"/>
          </p:cNvSpPr>
          <p:nvPr>
            <p:ph sz="half" idx="2"/>
          </p:nvPr>
        </p:nvSpPr>
        <p:spPr>
          <a:xfrm>
            <a:off x="609798" y="2174875"/>
            <a:ext cx="5386526" cy="3951288"/>
          </a:xfrm>
        </p:spPr>
        <p:txBody>
          <a:bodyPr/>
          <a:lstStyle>
            <a:lvl1pPr>
              <a:defRPr sz="1970"/>
            </a:lvl1pPr>
            <a:lvl2pPr>
              <a:defRPr sz="1724"/>
            </a:lvl2pPr>
            <a:lvl3pPr>
              <a:defRPr sz="1601"/>
            </a:lvl3pPr>
            <a:lvl4pPr>
              <a:defRPr sz="1477"/>
            </a:lvl4pPr>
            <a:lvl5pPr>
              <a:defRPr sz="1970"/>
            </a:lvl5pPr>
            <a:lvl6pPr>
              <a:defRPr sz="1970"/>
            </a:lvl6pPr>
            <a:lvl7pPr>
              <a:defRPr sz="1970"/>
            </a:lvl7pPr>
            <a:lvl8pPr>
              <a:defRPr sz="1970"/>
            </a:lvl8pPr>
            <a:lvl9pPr>
              <a:defRPr sz="197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3725" y="1371337"/>
            <a:ext cx="5388480" cy="639762"/>
          </a:xfrm>
        </p:spPr>
        <p:txBody>
          <a:bodyPr anchor="b"/>
          <a:lstStyle>
            <a:lvl1pPr marL="0" indent="0">
              <a:buNone/>
              <a:defRPr sz="1970" b="1"/>
            </a:lvl1pPr>
            <a:lvl2pPr marL="562891" indent="0">
              <a:buNone/>
              <a:defRPr sz="2462" b="1"/>
            </a:lvl2pPr>
            <a:lvl3pPr marL="1125781" indent="0">
              <a:buNone/>
              <a:defRPr sz="2216" b="1"/>
            </a:lvl3pPr>
            <a:lvl4pPr marL="1688672" indent="0">
              <a:buNone/>
              <a:defRPr sz="1970" b="1"/>
            </a:lvl4pPr>
            <a:lvl5pPr marL="2251562" indent="0">
              <a:buNone/>
              <a:defRPr sz="1970" b="1"/>
            </a:lvl5pPr>
            <a:lvl6pPr marL="2814453" indent="0">
              <a:buNone/>
              <a:defRPr sz="1970" b="1"/>
            </a:lvl6pPr>
            <a:lvl7pPr marL="3377343" indent="0">
              <a:buNone/>
              <a:defRPr sz="1970" b="1"/>
            </a:lvl7pPr>
            <a:lvl8pPr marL="3940234" indent="0">
              <a:buNone/>
              <a:defRPr sz="1970" b="1"/>
            </a:lvl8pPr>
            <a:lvl9pPr marL="4503125" indent="0">
              <a:buNone/>
              <a:defRPr sz="1970" b="1"/>
            </a:lvl9pPr>
          </a:lstStyle>
          <a:p>
            <a:pPr lvl="0"/>
            <a:r>
              <a:rPr lang="en-US"/>
              <a:t>Click to edit Master text styles</a:t>
            </a:r>
          </a:p>
        </p:txBody>
      </p:sp>
      <p:sp>
        <p:nvSpPr>
          <p:cNvPr id="6" name="Content Placeholder 5"/>
          <p:cNvSpPr>
            <a:spLocks noGrp="1"/>
          </p:cNvSpPr>
          <p:nvPr>
            <p:ph sz="quarter" idx="4"/>
          </p:nvPr>
        </p:nvSpPr>
        <p:spPr>
          <a:xfrm>
            <a:off x="6193725" y="2174875"/>
            <a:ext cx="5388480" cy="3951288"/>
          </a:xfrm>
        </p:spPr>
        <p:txBody>
          <a:bodyPr/>
          <a:lstStyle>
            <a:lvl1pPr>
              <a:defRPr sz="1970"/>
            </a:lvl1pPr>
            <a:lvl2pPr>
              <a:defRPr sz="1724"/>
            </a:lvl2pPr>
            <a:lvl3pPr>
              <a:defRPr sz="1601"/>
            </a:lvl3pPr>
            <a:lvl4pPr>
              <a:defRPr sz="1477"/>
            </a:lvl4pPr>
            <a:lvl5pPr>
              <a:defRPr sz="1970"/>
            </a:lvl5pPr>
            <a:lvl6pPr>
              <a:defRPr sz="1970"/>
            </a:lvl6pPr>
            <a:lvl7pPr>
              <a:defRPr sz="1970"/>
            </a:lvl7pPr>
            <a:lvl8pPr>
              <a:defRPr sz="1970"/>
            </a:lvl8pPr>
            <a:lvl9pPr>
              <a:defRPr sz="197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p:cNvSpPr>
            <a:spLocks noGrp="1"/>
          </p:cNvSpPr>
          <p:nvPr>
            <p:ph type="title" hasCustomPrompt="1"/>
          </p:nvPr>
        </p:nvSpPr>
        <p:spPr>
          <a:xfrm>
            <a:off x="562889" y="381000"/>
            <a:ext cx="11062315" cy="838200"/>
          </a:xfrm>
        </p:spPr>
        <p:txBody>
          <a:bodyPr/>
          <a:lstStyle/>
          <a:p>
            <a:r>
              <a:rPr lang="en-US" dirty="0"/>
              <a:t>What is the Key Takeaway from the Slide?</a:t>
            </a:r>
          </a:p>
        </p:txBody>
      </p:sp>
      <p:pic>
        <p:nvPicPr>
          <p:cNvPr id="9" name="Picture 8">
            <a:extLst>
              <a:ext uri="{FF2B5EF4-FFF2-40B4-BE49-F238E27FC236}">
                <a16:creationId xmlns:a16="http://schemas.microsoft.com/office/drawing/2014/main" id="{072A782B-DBFA-4739-8260-C3280DD9E80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A8FFA3-9C0C-4F8F-91A0-5E35C0DE7F7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a:t>What is the Key Takeaway from the Slide?</a:t>
            </a:r>
          </a:p>
        </p:txBody>
      </p:sp>
      <p:graphicFrame>
        <p:nvGraphicFramePr>
          <p:cNvPr id="7" name="Table 6"/>
          <p:cNvGraphicFramePr>
            <a:graphicFrameLocks noGrp="1"/>
          </p:cNvGraphicFramePr>
          <p:nvPr userDrawn="1">
            <p:extLst>
              <p:ext uri="{D42A27DB-BD31-4B8C-83A1-F6EECF244321}">
                <p14:modId xmlns:p14="http://schemas.microsoft.com/office/powerpoint/2010/main" val="1746906337"/>
              </p:ext>
            </p:extLst>
          </p:nvPr>
        </p:nvGraphicFramePr>
        <p:xfrm>
          <a:off x="546597"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Company Facts</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118670123"/>
              </p:ext>
            </p:extLst>
          </p:nvPr>
        </p:nvGraphicFramePr>
        <p:xfrm>
          <a:off x="546597"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Company Performance</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1816100"/>
          </a:xfrm>
        </p:spPr>
        <p:txBody>
          <a:bodyPr>
            <a:noAutofit/>
          </a:bodyPr>
          <a:lstStyle>
            <a:lvl1pPr>
              <a:spcBef>
                <a:spcPts val="739"/>
              </a:spcBef>
              <a:defRPr sz="1724" baseline="0"/>
            </a:lvl1pPr>
            <a:lvl2pPr>
              <a:lnSpc>
                <a:spcPct val="100000"/>
              </a:lnSpc>
              <a:spcBef>
                <a:spcPts val="369"/>
              </a:spcBef>
              <a:defRPr sz="1477"/>
            </a:lvl2pPr>
          </a:lstStyle>
          <a:p>
            <a:pPr lvl="0"/>
            <a:r>
              <a:rPr lang="en-US" dirty="0"/>
              <a:t>Describe the company in terms of their business presence etc.</a:t>
            </a:r>
          </a:p>
          <a:p>
            <a:pPr lvl="1"/>
            <a:r>
              <a:rPr lang="en-US" dirty="0"/>
              <a:t>Second level</a:t>
            </a:r>
          </a:p>
        </p:txBody>
      </p:sp>
      <p:sp>
        <p:nvSpPr>
          <p:cNvPr id="24" name="Text Placeholder 13"/>
          <p:cNvSpPr>
            <a:spLocks noGrp="1"/>
          </p:cNvSpPr>
          <p:nvPr>
            <p:ph type="body" sz="quarter" idx="13" hasCustomPrompt="1"/>
          </p:nvPr>
        </p:nvSpPr>
        <p:spPr>
          <a:xfrm>
            <a:off x="547252" y="4318000"/>
            <a:ext cx="5291148" cy="1816100"/>
          </a:xfrm>
        </p:spPr>
        <p:txBody>
          <a:bodyPr>
            <a:noAutofit/>
          </a:bodyPr>
          <a:lstStyle>
            <a:lvl1pPr>
              <a:spcBef>
                <a:spcPts val="739"/>
              </a:spcBef>
              <a:defRPr sz="1724"/>
            </a:lvl1pPr>
            <a:lvl2pPr>
              <a:spcBef>
                <a:spcPts val="369"/>
              </a:spcBef>
              <a:defRPr sz="1477"/>
            </a:lvl2pPr>
          </a:lstStyle>
          <a:p>
            <a:pPr lvl="0"/>
            <a:r>
              <a:rPr lang="en-US" dirty="0"/>
              <a:t>How has the company been performing?</a:t>
            </a:r>
          </a:p>
          <a:p>
            <a:pPr lvl="1"/>
            <a:r>
              <a:rPr lang="en-US" dirty="0"/>
              <a:t>Second level</a:t>
            </a:r>
          </a:p>
        </p:txBody>
      </p:sp>
      <p:graphicFrame>
        <p:nvGraphicFramePr>
          <p:cNvPr id="11" name="Table 10"/>
          <p:cNvGraphicFramePr>
            <a:graphicFrameLocks noGrp="1"/>
          </p:cNvGraphicFramePr>
          <p:nvPr userDrawn="1">
            <p:extLst>
              <p:ext uri="{D42A27DB-BD31-4B8C-83A1-F6EECF244321}">
                <p14:modId xmlns:p14="http://schemas.microsoft.com/office/powerpoint/2010/main" val="3848126195"/>
              </p:ext>
            </p:extLst>
          </p:nvPr>
        </p:nvGraphicFramePr>
        <p:xfrm>
          <a:off x="6378742"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Market Situation</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userDrawn="1">
            <p:extLst>
              <p:ext uri="{D42A27DB-BD31-4B8C-83A1-F6EECF244321}">
                <p14:modId xmlns:p14="http://schemas.microsoft.com/office/powerpoint/2010/main" val="1430470636"/>
              </p:ext>
            </p:extLst>
          </p:nvPr>
        </p:nvGraphicFramePr>
        <p:xfrm>
          <a:off x="6378742"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dirty="0">
                          <a:latin typeface="+mj-lt"/>
                        </a:rPr>
                        <a:t>Key Imperatives</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1816100"/>
          </a:xfrm>
        </p:spPr>
        <p:txBody>
          <a:bodyPr>
            <a:noAutofit/>
          </a:bodyPr>
          <a:lstStyle>
            <a:lvl1pPr>
              <a:spcBef>
                <a:spcPts val="739"/>
              </a:spcBef>
              <a:defRPr sz="1724"/>
            </a:lvl1pPr>
            <a:lvl2pPr>
              <a:lnSpc>
                <a:spcPct val="100000"/>
              </a:lnSpc>
              <a:spcBef>
                <a:spcPts val="369"/>
              </a:spcBef>
              <a:defRPr sz="1477"/>
            </a:lvl2pPr>
          </a:lstStyle>
          <a:p>
            <a:pPr lvl="0"/>
            <a:r>
              <a:rPr lang="en-US" dirty="0"/>
              <a:t>Describe the state of the market that the company is in</a:t>
            </a:r>
          </a:p>
          <a:p>
            <a:pPr lvl="1"/>
            <a:r>
              <a:rPr lang="en-US" dirty="0"/>
              <a:t>Second level</a:t>
            </a:r>
          </a:p>
        </p:txBody>
      </p:sp>
      <p:sp>
        <p:nvSpPr>
          <p:cNvPr id="15" name="Text Placeholder 13"/>
          <p:cNvSpPr>
            <a:spLocks noGrp="1"/>
          </p:cNvSpPr>
          <p:nvPr>
            <p:ph type="body" sz="quarter" idx="15" hasCustomPrompt="1"/>
          </p:nvPr>
        </p:nvSpPr>
        <p:spPr>
          <a:xfrm>
            <a:off x="6379399" y="4318000"/>
            <a:ext cx="5291148" cy="1816100"/>
          </a:xfrm>
        </p:spPr>
        <p:txBody>
          <a:bodyPr>
            <a:noAutofit/>
          </a:bodyPr>
          <a:lstStyle>
            <a:lvl1pPr>
              <a:spcBef>
                <a:spcPts val="739"/>
              </a:spcBef>
              <a:defRPr sz="1724" baseline="0"/>
            </a:lvl1pPr>
            <a:lvl2pPr>
              <a:spcBef>
                <a:spcPts val="369"/>
              </a:spcBef>
              <a:defRPr sz="1477"/>
            </a:lvl2pPr>
          </a:lstStyle>
          <a:p>
            <a:pPr lvl="0"/>
            <a:r>
              <a:rPr lang="en-US" dirty="0"/>
              <a:t>According to the company, what are the key focus areas or strategies for the near and distant future?</a:t>
            </a:r>
          </a:p>
          <a:p>
            <a:pPr lvl="1"/>
            <a:r>
              <a:rPr lang="en-US" dirty="0"/>
              <a:t>Second level</a:t>
            </a:r>
          </a:p>
        </p:txBody>
      </p:sp>
      <p:pic>
        <p:nvPicPr>
          <p:cNvPr id="16" name="Picture 15">
            <a:extLst>
              <a:ext uri="{FF2B5EF4-FFF2-40B4-BE49-F238E27FC236}">
                <a16:creationId xmlns:a16="http://schemas.microsoft.com/office/drawing/2014/main" id="{9359F37B-EBBE-4271-BE5C-26592BFD886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MPDNA – What is the Key Takeaway from the Slide?</a:t>
            </a:r>
          </a:p>
        </p:txBody>
      </p:sp>
      <p:pic>
        <p:nvPicPr>
          <p:cNvPr id="3" name="Picture 4" descr="j0188453[1]"/>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4440573" y="3556001"/>
            <a:ext cx="3299151" cy="573392"/>
          </a:xfrm>
          <a:prstGeom prst="rect">
            <a:avLst/>
          </a:prstGeom>
          <a:noFill/>
          <a:ln w="9525">
            <a:noFill/>
            <a:miter lim="800000"/>
            <a:headEnd/>
            <a:tailEnd/>
          </a:ln>
        </p:spPr>
      </p:pic>
      <p:graphicFrame>
        <p:nvGraphicFramePr>
          <p:cNvPr id="4" name="Table 3"/>
          <p:cNvGraphicFramePr>
            <a:graphicFrameLocks noGrp="1"/>
          </p:cNvGraphicFramePr>
          <p:nvPr userDrawn="1">
            <p:extLst>
              <p:ext uri="{D42A27DB-BD31-4B8C-83A1-F6EECF244321}">
                <p14:modId xmlns:p14="http://schemas.microsoft.com/office/powerpoint/2010/main" val="379784949"/>
              </p:ext>
            </p:extLst>
          </p:nvPr>
        </p:nvGraphicFramePr>
        <p:xfrm>
          <a:off x="546615" y="21554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dirty="0">
                          <a:latin typeface="+mj-lt"/>
                        </a:rPr>
                        <a:t>Situation – Current</a:t>
                      </a:r>
                      <a:r>
                        <a:rPr lang="en-US" sz="1400" baseline="0" dirty="0">
                          <a:latin typeface="+mj-lt"/>
                        </a:rPr>
                        <a:t> State</a:t>
                      </a:r>
                      <a:endParaRPr lang="en-US" sz="1400" dirty="0">
                        <a:latin typeface="+mj-lt"/>
                      </a:endParaRPr>
                    </a:p>
                  </a:txBody>
                  <a:tcPr marL="112579" marR="112579"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547254" y="2540000"/>
            <a:ext cx="3424236" cy="2933700"/>
          </a:xfrm>
        </p:spPr>
        <p:txBody>
          <a:bodyPr>
            <a:noAutofit/>
          </a:bodyPr>
          <a:lstStyle>
            <a:lvl1pPr>
              <a:spcBef>
                <a:spcPts val="739"/>
              </a:spcBef>
              <a:defRPr sz="1724" baseline="0"/>
            </a:lvl1pPr>
            <a:lvl2pPr>
              <a:lnSpc>
                <a:spcPct val="100000"/>
              </a:lnSpc>
              <a:spcBef>
                <a:spcPts val="369"/>
              </a:spcBef>
              <a:defRPr sz="1477"/>
            </a:lvl2pPr>
          </a:lstStyle>
          <a:p>
            <a:pPr lvl="0"/>
            <a:r>
              <a:rPr lang="en-US" dirty="0"/>
              <a:t>What are the undisputed facts about the client and project?</a:t>
            </a:r>
          </a:p>
          <a:p>
            <a:pPr lvl="1"/>
            <a:r>
              <a:rPr lang="en-US" dirty="0"/>
              <a:t>Second level</a:t>
            </a:r>
          </a:p>
        </p:txBody>
      </p:sp>
      <p:graphicFrame>
        <p:nvGraphicFramePr>
          <p:cNvPr id="8" name="Table 7"/>
          <p:cNvGraphicFramePr>
            <a:graphicFrameLocks noGrp="1"/>
          </p:cNvGraphicFramePr>
          <p:nvPr userDrawn="1">
            <p:extLst>
              <p:ext uri="{D42A27DB-BD31-4B8C-83A1-F6EECF244321}">
                <p14:modId xmlns:p14="http://schemas.microsoft.com/office/powerpoint/2010/main" val="1763972693"/>
              </p:ext>
            </p:extLst>
          </p:nvPr>
        </p:nvGraphicFramePr>
        <p:xfrm>
          <a:off x="8208147" y="21554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dirty="0">
                          <a:latin typeface="+mj-lt"/>
                        </a:rPr>
                        <a:t>Desired Future State</a:t>
                      </a:r>
                    </a:p>
                  </a:txBody>
                  <a:tcPr marL="112579" marR="112579"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8208786" y="2540000"/>
            <a:ext cx="3424236" cy="2933700"/>
          </a:xfrm>
        </p:spPr>
        <p:txBody>
          <a:bodyPr>
            <a:noAutofit/>
          </a:bodyPr>
          <a:lstStyle>
            <a:lvl1pPr>
              <a:spcBef>
                <a:spcPts val="739"/>
              </a:spcBef>
              <a:defRPr sz="1724"/>
            </a:lvl1pPr>
            <a:lvl2pPr>
              <a:lnSpc>
                <a:spcPct val="100000"/>
              </a:lnSpc>
              <a:spcBef>
                <a:spcPts val="369"/>
              </a:spcBef>
              <a:defRPr sz="1477"/>
            </a:lvl2pPr>
          </a:lstStyle>
          <a:p>
            <a:pPr lvl="0"/>
            <a:r>
              <a:rPr lang="en-US" dirty="0"/>
              <a:t>Where would the client like to be?</a:t>
            </a:r>
          </a:p>
          <a:p>
            <a:pPr lvl="1"/>
            <a:r>
              <a:rPr lang="en-US" dirty="0"/>
              <a:t>Second level</a:t>
            </a:r>
          </a:p>
        </p:txBody>
      </p:sp>
      <p:sp>
        <p:nvSpPr>
          <p:cNvPr id="10" name="Right Arrow 9"/>
          <p:cNvSpPr/>
          <p:nvPr userDrawn="1"/>
        </p:nvSpPr>
        <p:spPr bwMode="auto">
          <a:xfrm>
            <a:off x="4052798" y="32512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2" name="Right Arrow 11"/>
          <p:cNvSpPr/>
          <p:nvPr userDrawn="1"/>
        </p:nvSpPr>
        <p:spPr bwMode="auto">
          <a:xfrm>
            <a:off x="7805384" y="32512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graphicFrame>
        <p:nvGraphicFramePr>
          <p:cNvPr id="13" name="Table 12"/>
          <p:cNvGraphicFramePr>
            <a:graphicFrameLocks noGrp="1"/>
          </p:cNvGraphicFramePr>
          <p:nvPr userDrawn="1">
            <p:extLst>
              <p:ext uri="{D42A27DB-BD31-4B8C-83A1-F6EECF244321}">
                <p14:modId xmlns:p14="http://schemas.microsoft.com/office/powerpoint/2010/main" val="84630624"/>
              </p:ext>
            </p:extLst>
          </p:nvPr>
        </p:nvGraphicFramePr>
        <p:xfrm>
          <a:off x="4159122" y="1304572"/>
          <a:ext cx="3877672" cy="183232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41962">
                <a:tc>
                  <a:txBody>
                    <a:bodyPr/>
                    <a:lstStyle/>
                    <a:p>
                      <a:pPr algn="ctr"/>
                      <a:r>
                        <a:rPr lang="en-US" sz="1400" dirty="0">
                          <a:latin typeface="+mj-lt"/>
                        </a:rPr>
                        <a:t>Gap</a:t>
                      </a:r>
                    </a:p>
                  </a:txBody>
                  <a:tcPr marL="112579" marR="112579"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4174764" y="1676400"/>
            <a:ext cx="3846403" cy="1447800"/>
          </a:xfrm>
        </p:spPr>
        <p:txBody>
          <a:bodyPr>
            <a:noAutofit/>
          </a:bodyPr>
          <a:lstStyle>
            <a:lvl1pPr>
              <a:spcBef>
                <a:spcPts val="739"/>
              </a:spcBef>
              <a:defRPr sz="1724" baseline="0"/>
            </a:lvl1pPr>
            <a:lvl2pPr>
              <a:lnSpc>
                <a:spcPct val="100000"/>
              </a:lnSpc>
              <a:spcBef>
                <a:spcPts val="369"/>
              </a:spcBef>
              <a:defRPr sz="1477"/>
            </a:lvl2pPr>
          </a:lstStyle>
          <a:p>
            <a:pPr lvl="0"/>
            <a:r>
              <a:rPr lang="en-US" dirty="0"/>
              <a:t>Explain the cause of the gap between the current state and desired future state</a:t>
            </a:r>
          </a:p>
          <a:p>
            <a:pPr lvl="1"/>
            <a:r>
              <a:rPr lang="en-US" dirty="0"/>
              <a:t>Second level</a:t>
            </a:r>
          </a:p>
        </p:txBody>
      </p:sp>
      <p:sp>
        <p:nvSpPr>
          <p:cNvPr id="15" name="Right Arrow 14"/>
          <p:cNvSpPr/>
          <p:nvPr userDrawn="1"/>
        </p:nvSpPr>
        <p:spPr bwMode="auto">
          <a:xfrm rot="5400000">
            <a:off x="5960794" y="2593117"/>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sp>
        <p:nvSpPr>
          <p:cNvPr id="16" name="Right Arrow 15"/>
          <p:cNvSpPr/>
          <p:nvPr userDrawn="1"/>
        </p:nvSpPr>
        <p:spPr bwMode="auto">
          <a:xfrm rot="5400000">
            <a:off x="5960794" y="3609111"/>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dirty="0">
              <a:solidFill>
                <a:schemeClr val="tx1"/>
              </a:solidFill>
              <a:latin typeface="+mn-lt"/>
              <a:ea typeface="+mn-ea"/>
              <a:cs typeface="+mn-cs"/>
            </a:endParaRPr>
          </a:p>
        </p:txBody>
      </p:sp>
      <p:graphicFrame>
        <p:nvGraphicFramePr>
          <p:cNvPr id="18" name="Table 17"/>
          <p:cNvGraphicFramePr>
            <a:graphicFrameLocks noGrp="1"/>
          </p:cNvGraphicFramePr>
          <p:nvPr userDrawn="1">
            <p:extLst>
              <p:ext uri="{D42A27DB-BD31-4B8C-83A1-F6EECF244321}">
                <p14:modId xmlns:p14="http://schemas.microsoft.com/office/powerpoint/2010/main" val="3818280449"/>
              </p:ext>
            </p:extLst>
          </p:nvPr>
        </p:nvGraphicFramePr>
        <p:xfrm>
          <a:off x="4159122" y="4530372"/>
          <a:ext cx="3877672" cy="183232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41962">
                <a:tc>
                  <a:txBody>
                    <a:bodyPr/>
                    <a:lstStyle/>
                    <a:p>
                      <a:pPr algn="ctr"/>
                      <a:r>
                        <a:rPr lang="en-US" sz="1400" dirty="0">
                          <a:latin typeface="+mj-lt"/>
                        </a:rPr>
                        <a:t>Questions – which</a:t>
                      </a:r>
                      <a:r>
                        <a:rPr lang="en-US" sz="1400" baseline="0" dirty="0">
                          <a:latin typeface="+mj-lt"/>
                        </a:rPr>
                        <a:t> need answers</a:t>
                      </a:r>
                      <a:endParaRPr lang="en-US" sz="1400" dirty="0">
                        <a:latin typeface="+mj-lt"/>
                      </a:endParaRPr>
                    </a:p>
                  </a:txBody>
                  <a:tcPr marL="112579" marR="112579"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dirty="0"/>
                    </a:p>
                  </a:txBody>
                  <a:tcPr marL="112579" marR="112579"/>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4174764" y="4902200"/>
            <a:ext cx="3846403" cy="1447800"/>
          </a:xfrm>
        </p:spPr>
        <p:txBody>
          <a:bodyPr>
            <a:noAutofit/>
          </a:bodyPr>
          <a:lstStyle>
            <a:lvl1pPr>
              <a:spcBef>
                <a:spcPts val="739"/>
              </a:spcBef>
              <a:defRPr sz="1724"/>
            </a:lvl1pPr>
            <a:lvl2pPr>
              <a:lnSpc>
                <a:spcPct val="100000"/>
              </a:lnSpc>
              <a:spcBef>
                <a:spcPts val="369"/>
              </a:spcBef>
              <a:defRPr sz="1477"/>
            </a:lvl2pPr>
          </a:lstStyle>
          <a:p>
            <a:pPr lvl="0"/>
            <a:r>
              <a:rPr lang="en-US" dirty="0"/>
              <a:t>What is the one key question that we should answer to get from current to desired future state?</a:t>
            </a:r>
          </a:p>
          <a:p>
            <a:pPr lvl="1"/>
            <a:r>
              <a:rPr lang="en-US" dirty="0"/>
              <a:t>What questions will help me answer the one key question?</a:t>
            </a:r>
          </a:p>
        </p:txBody>
      </p:sp>
      <p:pic>
        <p:nvPicPr>
          <p:cNvPr id="17" name="Picture 16">
            <a:extLst>
              <a:ext uri="{FF2B5EF4-FFF2-40B4-BE49-F238E27FC236}">
                <a16:creationId xmlns:a16="http://schemas.microsoft.com/office/drawing/2014/main" id="{8E13B5D2-D22D-426E-8157-847F099588B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795473" y="1381125"/>
            <a:ext cx="10788689"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a:t>Supporting Points</a:t>
            </a:r>
          </a:p>
          <a:p>
            <a:pPr lvl="1"/>
            <a:r>
              <a:rPr lang="en-US" dirty="0"/>
              <a:t>Second level</a:t>
            </a:r>
          </a:p>
          <a:p>
            <a:pPr lvl="2"/>
            <a:r>
              <a:rPr lang="en-US" dirty="0"/>
              <a:t>Third Level</a:t>
            </a:r>
          </a:p>
          <a:p>
            <a:pPr lvl="3"/>
            <a:r>
              <a:rPr lang="en-US" dirty="0"/>
              <a:t>Fourth level</a:t>
            </a:r>
          </a:p>
          <a:p>
            <a:pPr lvl="3"/>
            <a:endParaRPr lang="en-US" dirty="0"/>
          </a:p>
        </p:txBody>
      </p:sp>
      <p:sp>
        <p:nvSpPr>
          <p:cNvPr id="596995" name="Rectangle 3"/>
          <p:cNvSpPr>
            <a:spLocks noGrp="1" noChangeArrowheads="1"/>
          </p:cNvSpPr>
          <p:nvPr>
            <p:ph type="title"/>
          </p:nvPr>
        </p:nvSpPr>
        <p:spPr bwMode="auto">
          <a:xfrm>
            <a:off x="562889" y="381000"/>
            <a:ext cx="11062315"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dirty="0"/>
              <a:t>What is the Key Takeaway from the Slide?</a:t>
            </a:r>
          </a:p>
        </p:txBody>
      </p:sp>
      <p:sp>
        <p:nvSpPr>
          <p:cNvPr id="597103" name="Rectangle 111"/>
          <p:cNvSpPr>
            <a:spLocks noChangeArrowheads="1"/>
          </p:cNvSpPr>
          <p:nvPr/>
        </p:nvSpPr>
        <p:spPr bwMode="auto">
          <a:xfrm>
            <a:off x="5462752" y="2957515"/>
            <a:ext cx="12192000" cy="300723"/>
          </a:xfrm>
          <a:prstGeom prst="rect">
            <a:avLst/>
          </a:prstGeom>
          <a:noFill/>
          <a:ln w="9525">
            <a:noFill/>
            <a:miter lim="800000"/>
            <a:headEnd/>
            <a:tailEnd/>
          </a:ln>
          <a:effectLst/>
        </p:spPr>
        <p:txBody>
          <a:bodyPr lIns="56289" rIns="56289">
            <a:spAutoFit/>
          </a:bodyPr>
          <a:lstStyle/>
          <a:p>
            <a:endParaRPr lang="en-US" sz="1354" dirty="0"/>
          </a:p>
        </p:txBody>
      </p:sp>
      <p:sp>
        <p:nvSpPr>
          <p:cNvPr id="6" name="Text Box 5"/>
          <p:cNvSpPr txBox="1">
            <a:spLocks noChangeArrowheads="1"/>
          </p:cNvSpPr>
          <p:nvPr/>
        </p:nvSpPr>
        <p:spPr bwMode="auto">
          <a:xfrm>
            <a:off x="11705360"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dirty="0"/>
          </a:p>
        </p:txBody>
      </p:sp>
      <p:grpSp>
        <p:nvGrpSpPr>
          <p:cNvPr id="10" name="Group 9">
            <a:extLst>
              <a:ext uri="{FF2B5EF4-FFF2-40B4-BE49-F238E27FC236}">
                <a16:creationId xmlns:a16="http://schemas.microsoft.com/office/drawing/2014/main" id="{B484764C-71C8-4D40-AD57-52EA7A77298F}"/>
              </a:ext>
            </a:extLst>
          </p:cNvPr>
          <p:cNvGrpSpPr/>
          <p:nvPr userDrawn="1"/>
        </p:nvGrpSpPr>
        <p:grpSpPr>
          <a:xfrm>
            <a:off x="159876" y="6557919"/>
            <a:ext cx="2316769" cy="215444"/>
            <a:chOff x="9876632" y="5921190"/>
            <a:chExt cx="2316769" cy="215444"/>
          </a:xfrm>
        </p:grpSpPr>
        <p:pic>
          <p:nvPicPr>
            <p:cNvPr id="11" name="Picture 10">
              <a:extLst>
                <a:ext uri="{FF2B5EF4-FFF2-40B4-BE49-F238E27FC236}">
                  <a16:creationId xmlns:a16="http://schemas.microsoft.com/office/drawing/2014/main" id="{67426A33-D673-4B70-B1FF-23C12530C8E1}"/>
                </a:ext>
              </a:extLst>
            </p:cNvPr>
            <p:cNvPicPr>
              <a:picLocks noChangeAspect="1"/>
            </p:cNvPicPr>
            <p:nvPr/>
          </p:nvPicPr>
          <p:blipFill rotWithShape="1">
            <a:blip r:embed="rId21" cstate="print">
              <a:extLst>
                <a:ext uri="{28A0092B-C50C-407E-A947-70E740481C1C}">
                  <a14:useLocalDpi xmlns:a14="http://schemas.microsoft.com/office/drawing/2010/main" val="0"/>
                </a:ext>
              </a:extLst>
            </a:blip>
            <a:srcRect b="34966"/>
            <a:stretch/>
          </p:blipFill>
          <p:spPr>
            <a:xfrm>
              <a:off x="9876632" y="5935523"/>
              <a:ext cx="209106" cy="186779"/>
            </a:xfrm>
            <a:prstGeom prst="rect">
              <a:avLst/>
            </a:prstGeom>
          </p:spPr>
        </p:pic>
        <p:sp>
          <p:nvSpPr>
            <p:cNvPr id="12" name="TextBox 11">
              <a:extLst>
                <a:ext uri="{FF2B5EF4-FFF2-40B4-BE49-F238E27FC236}">
                  <a16:creationId xmlns:a16="http://schemas.microsoft.com/office/drawing/2014/main" id="{C9A77873-3FC8-420D-8E97-F626E50CAD01}"/>
                </a:ext>
              </a:extLst>
            </p:cNvPr>
            <p:cNvSpPr txBox="1"/>
            <p:nvPr/>
          </p:nvSpPr>
          <p:spPr>
            <a:xfrm>
              <a:off x="10057880" y="5921190"/>
              <a:ext cx="2135521" cy="215444"/>
            </a:xfrm>
            <a:prstGeom prst="rect">
              <a:avLst/>
            </a:prstGeom>
            <a:noFill/>
          </p:spPr>
          <p:txBody>
            <a:bodyPr wrap="none" rtlCol="0">
              <a:spAutoFit/>
            </a:bodyPr>
            <a:lstStyle/>
            <a:p>
              <a:r>
                <a:rPr lang="en-IN" sz="800" b="0" i="0" kern="1200" dirty="0">
                  <a:solidFill>
                    <a:srgbClr val="800000"/>
                  </a:solidFill>
                  <a:effectLst/>
                  <a:latin typeface="Segoe UI Light" panose="020B0502040204020203" pitchFamily="34" charset="0"/>
                  <a:cs typeface="Segoe UI Light" panose="020B0502040204020203" pitchFamily="34" charset="0"/>
                </a:rPr>
                <a:t>© 2020 Mu Sigma | Reproduction Prohibited </a:t>
              </a:r>
              <a:endParaRPr lang="en-IN" sz="800" i="0" dirty="0">
                <a:solidFill>
                  <a:srgbClr val="800000"/>
                </a:solidFill>
                <a:latin typeface="Segoe UI Light" panose="020B0502040204020203" pitchFamily="34" charset="0"/>
                <a:cs typeface="Segoe UI Light" panose="020B0502040204020203" pitchFamily="34" charset="0"/>
              </a:endParaRPr>
            </a:p>
          </p:txBody>
        </p:sp>
      </p:grpSp>
    </p:spTree>
  </p:cSld>
  <p:clrMap bg1="lt1" tx1="dk1" bg2="lt2" tx2="dk2" accent1="accent1" accent2="accent2" accent3="accent3" accent4="accent4" accent5="accent5" accent6="accent6" hlink="hlink" folHlink="folHlink"/>
  <p:sldLayoutIdLst>
    <p:sldLayoutId id="2147483760" r:id="rId1"/>
    <p:sldLayoutId id="2147483762" r:id="rId2"/>
    <p:sldLayoutId id="2147483761" r:id="rId3"/>
    <p:sldLayoutId id="2147483766" r:id="rId4"/>
    <p:sldLayoutId id="2147483763" r:id="rId5"/>
    <p:sldLayoutId id="2147483764" r:id="rId6"/>
    <p:sldLayoutId id="2147483765" r:id="rId7"/>
    <p:sldLayoutId id="2147483768" r:id="rId8"/>
    <p:sldLayoutId id="2147483769" r:id="rId9"/>
    <p:sldLayoutId id="2147483779" r:id="rId10"/>
    <p:sldLayoutId id="2147483780" r:id="rId11"/>
    <p:sldLayoutId id="2147483781" r:id="rId12"/>
    <p:sldLayoutId id="2147483776" r:id="rId13"/>
    <p:sldLayoutId id="2147483777" r:id="rId14"/>
    <p:sldLayoutId id="2147483770" r:id="rId15"/>
    <p:sldLayoutId id="2147483772" r:id="rId16"/>
    <p:sldLayoutId id="2147483771" r:id="rId17"/>
    <p:sldLayoutId id="2147483774" r:id="rId18"/>
    <p:sldLayoutId id="2147483775" r:id="rId19"/>
  </p:sldLayoutIdLst>
  <p:txStyles>
    <p:title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p:titleStyle>
    <p:bodyStyle>
      <a:lvl1pPr marL="289264" indent="-289264" algn="l" rtl="0" eaLnBrk="1" fontAlgn="base" hangingPunct="1">
        <a:spcBef>
          <a:spcPct val="100000"/>
        </a:spcBef>
        <a:spcAft>
          <a:spcPct val="0"/>
        </a:spcAft>
        <a:buClr>
          <a:srgbClr val="003399"/>
        </a:buClr>
        <a:buFont typeface="Webdings" pitchFamily="18" charset="2"/>
        <a:buChar char="4"/>
        <a:defRPr sz="1970" b="0">
          <a:solidFill>
            <a:schemeClr val="tx1"/>
          </a:solidFill>
          <a:latin typeface="+mn-lt"/>
          <a:ea typeface="+mn-ea"/>
          <a:cs typeface="+mn-cs"/>
        </a:defRPr>
      </a:lvl1pPr>
      <a:lvl2pPr marL="562891" indent="-271673" algn="l" rtl="0" eaLnBrk="1" fontAlgn="base" hangingPunct="1">
        <a:lnSpc>
          <a:spcPct val="90000"/>
        </a:lnSpc>
        <a:spcBef>
          <a:spcPct val="40000"/>
        </a:spcBef>
        <a:spcAft>
          <a:spcPct val="0"/>
        </a:spcAft>
        <a:buClr>
          <a:srgbClr val="003399"/>
        </a:buClr>
        <a:buFont typeface="Arial" pitchFamily="34" charset="0"/>
        <a:buChar char="–"/>
        <a:defRPr sz="1724">
          <a:solidFill>
            <a:schemeClr val="tx1"/>
          </a:solidFill>
          <a:latin typeface="+mn-lt"/>
        </a:defRPr>
      </a:lvl2pPr>
      <a:lvl3pPr marL="768111" indent="-197404" algn="l" rtl="0" eaLnBrk="1" fontAlgn="base" hangingPunct="1">
        <a:lnSpc>
          <a:spcPct val="90000"/>
        </a:lnSpc>
        <a:spcBef>
          <a:spcPct val="40000"/>
        </a:spcBef>
        <a:spcAft>
          <a:spcPct val="0"/>
        </a:spcAft>
        <a:buClr>
          <a:srgbClr val="003399"/>
        </a:buClr>
        <a:buFont typeface="Arial" pitchFamily="34" charset="0"/>
        <a:buChar char="»"/>
        <a:defRPr sz="1601" baseline="0">
          <a:solidFill>
            <a:schemeClr val="tx1"/>
          </a:solidFill>
          <a:latin typeface="+mn-lt"/>
        </a:defRPr>
      </a:lvl3pPr>
      <a:lvl4pPr marL="1053465" indent="-213039" algn="l" rtl="0" eaLnBrk="1" fontAlgn="base" hangingPunct="1">
        <a:lnSpc>
          <a:spcPct val="90000"/>
        </a:lnSpc>
        <a:spcBef>
          <a:spcPct val="40000"/>
        </a:spcBef>
        <a:spcAft>
          <a:spcPct val="0"/>
        </a:spcAft>
        <a:buClr>
          <a:srgbClr val="003399"/>
        </a:buClr>
        <a:buFont typeface="Arial" pitchFamily="34" charset="0"/>
        <a:buChar char="•"/>
        <a:defRPr sz="1477">
          <a:solidFill>
            <a:schemeClr val="tx1"/>
          </a:solidFill>
          <a:latin typeface="+mn-lt"/>
        </a:defRPr>
      </a:lvl4pPr>
      <a:lvl5pPr marL="1268459" indent="-142678" algn="l" rtl="0" eaLnBrk="1" fontAlgn="base" hangingPunct="1">
        <a:lnSpc>
          <a:spcPct val="90000"/>
        </a:lnSpc>
        <a:spcBef>
          <a:spcPct val="0"/>
        </a:spcBef>
        <a:spcAft>
          <a:spcPct val="40000"/>
        </a:spcAft>
        <a:buClr>
          <a:schemeClr val="tx1"/>
        </a:buClr>
        <a:buSzPct val="40000"/>
        <a:buFont typeface="Arial" pitchFamily="34" charset="0"/>
        <a:buChar char="»"/>
        <a:defRPr sz="1477" baseline="0">
          <a:solidFill>
            <a:schemeClr val="tx1"/>
          </a:solidFill>
          <a:latin typeface="+mn-lt"/>
        </a:defRPr>
      </a:lvl5pPr>
      <a:lvl6pPr marL="3662697"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6pPr>
      <a:lvl7pPr marL="4225588"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7pPr>
      <a:lvl8pPr marL="4788478"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8pPr>
      <a:lvl9pPr marL="5351369"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9pPr>
    </p:bodyStyle>
    <p:otherStyle>
      <a:defPPr>
        <a:defRPr lang="en-US"/>
      </a:defPPr>
      <a:lvl1pPr marL="0" algn="l" defTabSz="1125781" rtl="0" eaLnBrk="1" latinLnBrk="0" hangingPunct="1">
        <a:defRPr sz="2216" kern="1200">
          <a:solidFill>
            <a:schemeClr val="tx1"/>
          </a:solidFill>
          <a:latin typeface="+mn-lt"/>
          <a:ea typeface="+mn-ea"/>
          <a:cs typeface="+mn-cs"/>
        </a:defRPr>
      </a:lvl1pPr>
      <a:lvl2pPr marL="562891" algn="l" defTabSz="1125781" rtl="0" eaLnBrk="1" latinLnBrk="0" hangingPunct="1">
        <a:defRPr sz="2216" kern="1200">
          <a:solidFill>
            <a:schemeClr val="tx1"/>
          </a:solidFill>
          <a:latin typeface="+mn-lt"/>
          <a:ea typeface="+mn-ea"/>
          <a:cs typeface="+mn-cs"/>
        </a:defRPr>
      </a:lvl2pPr>
      <a:lvl3pPr marL="1125781" algn="l" defTabSz="1125781" rtl="0" eaLnBrk="1" latinLnBrk="0" hangingPunct="1">
        <a:defRPr sz="2216" kern="1200">
          <a:solidFill>
            <a:schemeClr val="tx1"/>
          </a:solidFill>
          <a:latin typeface="+mn-lt"/>
          <a:ea typeface="+mn-ea"/>
          <a:cs typeface="+mn-cs"/>
        </a:defRPr>
      </a:lvl3pPr>
      <a:lvl4pPr marL="1688672" algn="l" defTabSz="1125781" rtl="0" eaLnBrk="1" latinLnBrk="0" hangingPunct="1">
        <a:defRPr sz="2216" kern="1200">
          <a:solidFill>
            <a:schemeClr val="tx1"/>
          </a:solidFill>
          <a:latin typeface="+mn-lt"/>
          <a:ea typeface="+mn-ea"/>
          <a:cs typeface="+mn-cs"/>
        </a:defRPr>
      </a:lvl4pPr>
      <a:lvl5pPr marL="2251562" algn="l" defTabSz="1125781" rtl="0" eaLnBrk="1" latinLnBrk="0" hangingPunct="1">
        <a:defRPr sz="2216" kern="1200">
          <a:solidFill>
            <a:schemeClr val="tx1"/>
          </a:solidFill>
          <a:latin typeface="+mn-lt"/>
          <a:ea typeface="+mn-ea"/>
          <a:cs typeface="+mn-cs"/>
        </a:defRPr>
      </a:lvl5pPr>
      <a:lvl6pPr marL="2814453" algn="l" defTabSz="1125781" rtl="0" eaLnBrk="1" latinLnBrk="0" hangingPunct="1">
        <a:defRPr sz="2216" kern="1200">
          <a:solidFill>
            <a:schemeClr val="tx1"/>
          </a:solidFill>
          <a:latin typeface="+mn-lt"/>
          <a:ea typeface="+mn-ea"/>
          <a:cs typeface="+mn-cs"/>
        </a:defRPr>
      </a:lvl6pPr>
      <a:lvl7pPr marL="3377343" algn="l" defTabSz="1125781" rtl="0" eaLnBrk="1" latinLnBrk="0" hangingPunct="1">
        <a:defRPr sz="2216" kern="1200">
          <a:solidFill>
            <a:schemeClr val="tx1"/>
          </a:solidFill>
          <a:latin typeface="+mn-lt"/>
          <a:ea typeface="+mn-ea"/>
          <a:cs typeface="+mn-cs"/>
        </a:defRPr>
      </a:lvl7pPr>
      <a:lvl8pPr marL="3940234" algn="l" defTabSz="1125781" rtl="0" eaLnBrk="1" latinLnBrk="0" hangingPunct="1">
        <a:defRPr sz="2216" kern="1200">
          <a:solidFill>
            <a:schemeClr val="tx1"/>
          </a:solidFill>
          <a:latin typeface="+mn-lt"/>
          <a:ea typeface="+mn-ea"/>
          <a:cs typeface="+mn-cs"/>
        </a:defRPr>
      </a:lvl8pPr>
      <a:lvl9pPr marL="4503125" algn="l" defTabSz="1125781" rtl="0" eaLnBrk="1" latinLnBrk="0" hangingPunct="1">
        <a:defRPr sz="22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5171" y="2743200"/>
            <a:ext cx="8443323" cy="457200"/>
          </a:xfrm>
        </p:spPr>
        <p:txBody>
          <a:bodyPr>
            <a:normAutofit fontScale="90000"/>
          </a:bodyPr>
          <a:lstStyle/>
          <a:p>
            <a:r>
              <a:rPr lang="en-CA" dirty="0"/>
              <a:t>DDLC – RKT </a:t>
            </a:r>
            <a:endParaRPr lang="en-US" dirty="0"/>
          </a:p>
        </p:txBody>
      </p:sp>
      <p:sp>
        <p:nvSpPr>
          <p:cNvPr id="3" name="Text Placeholder 2"/>
          <p:cNvSpPr>
            <a:spLocks noGrp="1"/>
          </p:cNvSpPr>
          <p:nvPr>
            <p:ph type="body" sz="quarter" idx="11"/>
          </p:nvPr>
        </p:nvSpPr>
        <p:spPr/>
        <p:txBody>
          <a:bodyPr/>
          <a:lstStyle/>
          <a:p>
            <a:r>
              <a:rPr lang="en-US" dirty="0"/>
              <a:t>27</a:t>
            </a:r>
            <a:r>
              <a:rPr lang="en-US" baseline="30000" dirty="0"/>
              <a:t>th</a:t>
            </a:r>
            <a:r>
              <a:rPr lang="en-US" dirty="0"/>
              <a:t> Aug ‘20</a:t>
            </a:r>
          </a:p>
        </p:txBody>
      </p:sp>
    </p:spTree>
    <p:extLst>
      <p:ext uri="{BB962C8B-B14F-4D97-AF65-F5344CB8AC3E}">
        <p14:creationId xmlns:p14="http://schemas.microsoft.com/office/powerpoint/2010/main" val="1034180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D30730-3BFA-F317-AA89-2814810A4696}"/>
              </a:ext>
            </a:extLst>
          </p:cNvPr>
          <p:cNvSpPr>
            <a:spLocks noGrp="1"/>
          </p:cNvSpPr>
          <p:nvPr>
            <p:ph idx="1"/>
          </p:nvPr>
        </p:nvSpPr>
        <p:spPr>
          <a:xfrm>
            <a:off x="795473" y="1219200"/>
            <a:ext cx="10788689" cy="4191000"/>
          </a:xfrm>
        </p:spPr>
        <p:txBody>
          <a:bodyPr/>
          <a:lstStyle/>
          <a:p>
            <a:pPr marL="0" indent="0">
              <a:buNone/>
            </a:pPr>
            <a:r>
              <a:rPr lang="en-US" dirty="0">
                <a:solidFill>
                  <a:schemeClr val="bg2">
                    <a:lumMod val="10000"/>
                  </a:schemeClr>
                </a:solidFill>
              </a:rPr>
              <a:t>Preclinical trials are the </a:t>
            </a:r>
            <a:r>
              <a:rPr lang="en-US" b="1" dirty="0">
                <a:solidFill>
                  <a:schemeClr val="bg2">
                    <a:lumMod val="10000"/>
                  </a:schemeClr>
                </a:solidFill>
              </a:rPr>
              <a:t>lab and animal studies</a:t>
            </a:r>
            <a:r>
              <a:rPr lang="en-US" dirty="0">
                <a:solidFill>
                  <a:schemeClr val="bg2">
                    <a:lumMod val="10000"/>
                  </a:schemeClr>
                </a:solidFill>
              </a:rPr>
              <a:t> done </a:t>
            </a:r>
            <a:r>
              <a:rPr lang="en-US" b="1" dirty="0">
                <a:solidFill>
                  <a:schemeClr val="bg2">
                    <a:lumMod val="10000"/>
                  </a:schemeClr>
                </a:solidFill>
              </a:rPr>
              <a:t>before human clinical trials </a:t>
            </a:r>
            <a:r>
              <a:rPr lang="en-US" dirty="0">
                <a:solidFill>
                  <a:schemeClr val="bg2">
                    <a:lumMod val="10000"/>
                  </a:schemeClr>
                </a:solidFill>
              </a:rPr>
              <a:t>begins</a:t>
            </a:r>
          </a:p>
          <a:p>
            <a:pPr marL="0" indent="0">
              <a:buNone/>
            </a:pPr>
            <a:r>
              <a:rPr lang="en-US" dirty="0">
                <a:solidFill>
                  <a:schemeClr val="bg2">
                    <a:lumMod val="10000"/>
                  </a:schemeClr>
                </a:solidFill>
              </a:rPr>
              <a:t>Some types of clinical trials are:</a:t>
            </a:r>
          </a:p>
          <a:p>
            <a:r>
              <a:rPr lang="en-US" b="1" dirty="0">
                <a:solidFill>
                  <a:schemeClr val="bg2">
                    <a:lumMod val="10000"/>
                  </a:schemeClr>
                </a:solidFill>
              </a:rPr>
              <a:t>In Vivo </a:t>
            </a:r>
            <a:r>
              <a:rPr lang="en-US" dirty="0">
                <a:solidFill>
                  <a:schemeClr val="bg2">
                    <a:lumMod val="10000"/>
                  </a:schemeClr>
                </a:solidFill>
              </a:rPr>
              <a:t>- Experiments done on </a:t>
            </a:r>
            <a:r>
              <a:rPr lang="en-US" b="1" dirty="0">
                <a:solidFill>
                  <a:schemeClr val="bg2">
                    <a:lumMod val="10000"/>
                  </a:schemeClr>
                </a:solidFill>
              </a:rPr>
              <a:t>whole, living organisms</a:t>
            </a:r>
            <a:r>
              <a:rPr lang="en-US" dirty="0">
                <a:solidFill>
                  <a:schemeClr val="bg2">
                    <a:lumMod val="10000"/>
                  </a:schemeClr>
                </a:solidFill>
              </a:rPr>
              <a:t> like </a:t>
            </a:r>
            <a:r>
              <a:rPr lang="en-US" b="1" dirty="0">
                <a:solidFill>
                  <a:schemeClr val="bg2">
                    <a:lumMod val="10000"/>
                  </a:schemeClr>
                </a:solidFill>
              </a:rPr>
              <a:t>mice, rats</a:t>
            </a:r>
          </a:p>
          <a:p>
            <a:r>
              <a:rPr lang="en-US" b="1" dirty="0">
                <a:solidFill>
                  <a:schemeClr val="bg2">
                    <a:lumMod val="10000"/>
                  </a:schemeClr>
                </a:solidFill>
              </a:rPr>
              <a:t>Ex Vivo - </a:t>
            </a:r>
            <a:r>
              <a:rPr lang="en-US" dirty="0">
                <a:solidFill>
                  <a:schemeClr val="bg2">
                    <a:lumMod val="10000"/>
                  </a:schemeClr>
                </a:solidFill>
              </a:rPr>
              <a:t>Experiments done on </a:t>
            </a:r>
            <a:r>
              <a:rPr lang="en-US" b="1" dirty="0">
                <a:solidFill>
                  <a:schemeClr val="bg2">
                    <a:lumMod val="10000"/>
                  </a:schemeClr>
                </a:solidFill>
              </a:rPr>
              <a:t>organs, tissues, or cells removed from a living body</a:t>
            </a:r>
            <a:r>
              <a:rPr lang="en-US" dirty="0">
                <a:solidFill>
                  <a:schemeClr val="bg2">
                    <a:lumMod val="10000"/>
                  </a:schemeClr>
                </a:solidFill>
              </a:rPr>
              <a:t>, but tested </a:t>
            </a:r>
            <a:r>
              <a:rPr lang="en-US" b="1" dirty="0">
                <a:solidFill>
                  <a:schemeClr val="bg2">
                    <a:lumMod val="10000"/>
                  </a:schemeClr>
                </a:solidFill>
              </a:rPr>
              <a:t>outside the body in a controlled environment</a:t>
            </a:r>
          </a:p>
          <a:p>
            <a:r>
              <a:rPr lang="en-US" b="1" dirty="0">
                <a:solidFill>
                  <a:schemeClr val="bg2">
                    <a:lumMod val="10000"/>
                  </a:schemeClr>
                </a:solidFill>
              </a:rPr>
              <a:t>In Vitro – E</a:t>
            </a:r>
            <a:r>
              <a:rPr lang="en-US" dirty="0">
                <a:solidFill>
                  <a:schemeClr val="bg2">
                    <a:lumMod val="10000"/>
                  </a:schemeClr>
                </a:solidFill>
              </a:rPr>
              <a:t>xperiments are done in </a:t>
            </a:r>
            <a:r>
              <a:rPr lang="en-US" b="1" dirty="0">
                <a:solidFill>
                  <a:schemeClr val="bg2">
                    <a:lumMod val="10000"/>
                  </a:schemeClr>
                </a:solidFill>
              </a:rPr>
              <a:t>test tubes, petri dishes </a:t>
            </a:r>
            <a:r>
              <a:rPr lang="en-US" dirty="0">
                <a:solidFill>
                  <a:schemeClr val="bg2">
                    <a:lumMod val="10000"/>
                  </a:schemeClr>
                </a:solidFill>
              </a:rPr>
              <a:t>where the molecules are </a:t>
            </a:r>
            <a:r>
              <a:rPr lang="en-US" b="1" dirty="0">
                <a:solidFill>
                  <a:schemeClr val="bg2">
                    <a:lumMod val="10000"/>
                  </a:schemeClr>
                </a:solidFill>
              </a:rPr>
              <a:t>naturally or synthetically </a:t>
            </a:r>
            <a:r>
              <a:rPr lang="en-US" dirty="0">
                <a:solidFill>
                  <a:schemeClr val="bg2">
                    <a:lumMod val="10000"/>
                  </a:schemeClr>
                </a:solidFill>
              </a:rPr>
              <a:t>developed</a:t>
            </a:r>
          </a:p>
          <a:p>
            <a:r>
              <a:rPr lang="en-US" b="1" dirty="0">
                <a:solidFill>
                  <a:schemeClr val="bg2">
                    <a:lumMod val="10000"/>
                  </a:schemeClr>
                </a:solidFill>
              </a:rPr>
              <a:t>In Silico – </a:t>
            </a:r>
            <a:r>
              <a:rPr lang="en-US" dirty="0">
                <a:solidFill>
                  <a:schemeClr val="bg2">
                    <a:lumMod val="10000"/>
                  </a:schemeClr>
                </a:solidFill>
              </a:rPr>
              <a:t>Experiments are done virtually by making use of computers to test how the compound works on the target</a:t>
            </a:r>
            <a:endParaRPr lang="en-US" b="1" dirty="0">
              <a:solidFill>
                <a:schemeClr val="bg2">
                  <a:lumMod val="10000"/>
                </a:schemeClr>
              </a:solidFill>
            </a:endParaRPr>
          </a:p>
          <a:p>
            <a:endParaRPr lang="en-US" dirty="0">
              <a:solidFill>
                <a:schemeClr val="bg2">
                  <a:lumMod val="10000"/>
                </a:schemeClr>
              </a:solidFill>
            </a:endParaRPr>
          </a:p>
        </p:txBody>
      </p:sp>
      <p:sp>
        <p:nvSpPr>
          <p:cNvPr id="5" name="Title 4">
            <a:extLst>
              <a:ext uri="{FF2B5EF4-FFF2-40B4-BE49-F238E27FC236}">
                <a16:creationId xmlns:a16="http://schemas.microsoft.com/office/drawing/2014/main" id="{4D8AF8B4-FC8C-DC78-6302-86D7CBB5D035}"/>
              </a:ext>
            </a:extLst>
          </p:cNvPr>
          <p:cNvSpPr>
            <a:spLocks noGrp="1"/>
          </p:cNvSpPr>
          <p:nvPr>
            <p:ph type="title"/>
          </p:nvPr>
        </p:nvSpPr>
        <p:spPr>
          <a:xfrm>
            <a:off x="564842" y="0"/>
            <a:ext cx="11062315" cy="838200"/>
          </a:xfrm>
        </p:spPr>
        <p:txBody>
          <a:bodyPr/>
          <a:lstStyle/>
          <a:p>
            <a:r>
              <a:rPr lang="en-US" dirty="0"/>
              <a:t>2.Pre-Clinical Trials</a:t>
            </a:r>
          </a:p>
        </p:txBody>
      </p:sp>
    </p:spTree>
    <p:extLst>
      <p:ext uri="{BB962C8B-B14F-4D97-AF65-F5344CB8AC3E}">
        <p14:creationId xmlns:p14="http://schemas.microsoft.com/office/powerpoint/2010/main" val="3994834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1F6A-6EE3-C35E-E828-CB683824E415}"/>
              </a:ext>
            </a:extLst>
          </p:cNvPr>
          <p:cNvSpPr>
            <a:spLocks noGrp="1"/>
          </p:cNvSpPr>
          <p:nvPr>
            <p:ph type="title"/>
          </p:nvPr>
        </p:nvSpPr>
        <p:spPr>
          <a:xfrm>
            <a:off x="562889" y="0"/>
            <a:ext cx="11062315" cy="838200"/>
          </a:xfrm>
        </p:spPr>
        <p:txBody>
          <a:bodyPr/>
          <a:lstStyle/>
          <a:p>
            <a:r>
              <a:rPr lang="en-US" dirty="0">
                <a:solidFill>
                  <a:srgbClr val="9E1600"/>
                </a:solidFill>
              </a:rPr>
              <a:t>3.Investigational New Drug (IND) Application</a:t>
            </a:r>
            <a:endParaRPr lang="en-US" dirty="0"/>
          </a:p>
        </p:txBody>
      </p:sp>
      <p:sp>
        <p:nvSpPr>
          <p:cNvPr id="3" name="Content Placeholder 2">
            <a:extLst>
              <a:ext uri="{FF2B5EF4-FFF2-40B4-BE49-F238E27FC236}">
                <a16:creationId xmlns:a16="http://schemas.microsoft.com/office/drawing/2014/main" id="{F65A54A9-AD78-5979-CCB7-E16BA6FB2B23}"/>
              </a:ext>
            </a:extLst>
          </p:cNvPr>
          <p:cNvSpPr>
            <a:spLocks noGrp="1"/>
          </p:cNvSpPr>
          <p:nvPr>
            <p:ph idx="1"/>
          </p:nvPr>
        </p:nvSpPr>
        <p:spPr>
          <a:xfrm>
            <a:off x="795473" y="1295400"/>
            <a:ext cx="10788689" cy="4191000"/>
          </a:xfrm>
        </p:spPr>
        <p:txBody>
          <a:bodyPr/>
          <a:lstStyle/>
          <a:p>
            <a:r>
              <a:rPr lang="en-US" dirty="0">
                <a:solidFill>
                  <a:schemeClr val="bg2">
                    <a:lumMod val="10000"/>
                  </a:schemeClr>
                </a:solidFill>
              </a:rPr>
              <a:t>An </a:t>
            </a:r>
            <a:r>
              <a:rPr lang="en-US" b="1" dirty="0">
                <a:solidFill>
                  <a:schemeClr val="bg2">
                    <a:lumMod val="10000"/>
                  </a:schemeClr>
                </a:solidFill>
              </a:rPr>
              <a:t>IND application</a:t>
            </a:r>
            <a:r>
              <a:rPr lang="en-US" dirty="0">
                <a:solidFill>
                  <a:schemeClr val="bg2">
                    <a:lumMod val="10000"/>
                  </a:schemeClr>
                </a:solidFill>
              </a:rPr>
              <a:t> is submitted to the </a:t>
            </a:r>
            <a:r>
              <a:rPr lang="en-US" b="1" dirty="0">
                <a:solidFill>
                  <a:schemeClr val="bg2">
                    <a:lumMod val="10000"/>
                  </a:schemeClr>
                </a:solidFill>
              </a:rPr>
              <a:t>FDA</a:t>
            </a:r>
            <a:r>
              <a:rPr lang="en-US" dirty="0">
                <a:solidFill>
                  <a:schemeClr val="bg2">
                    <a:lumMod val="10000"/>
                  </a:schemeClr>
                </a:solidFill>
              </a:rPr>
              <a:t> by a company or researcher to seek permission to start human clinical trials. It ensures that the drug is </a:t>
            </a:r>
            <a:r>
              <a:rPr lang="en-US" b="1" dirty="0">
                <a:solidFill>
                  <a:schemeClr val="bg2">
                    <a:lumMod val="10000"/>
                  </a:schemeClr>
                </a:solidFill>
              </a:rPr>
              <a:t>safe to test in humans</a:t>
            </a:r>
            <a:r>
              <a:rPr lang="en-US" dirty="0">
                <a:solidFill>
                  <a:schemeClr val="bg2">
                    <a:lumMod val="10000"/>
                  </a:schemeClr>
                </a:solidFill>
              </a:rPr>
              <a:t> before proceeding to </a:t>
            </a:r>
            <a:r>
              <a:rPr lang="en-US" b="1" dirty="0">
                <a:solidFill>
                  <a:schemeClr val="bg2">
                    <a:lumMod val="10000"/>
                  </a:schemeClr>
                </a:solidFill>
              </a:rPr>
              <a:t>clinical trials</a:t>
            </a:r>
          </a:p>
          <a:p>
            <a:r>
              <a:rPr lang="en-US" dirty="0">
                <a:solidFill>
                  <a:schemeClr val="bg2">
                    <a:lumMod val="10000"/>
                  </a:schemeClr>
                </a:solidFill>
              </a:rPr>
              <a:t>It will contain all the data they have collected on the drug till that point. It will also include information on how the drug is manufactured</a:t>
            </a:r>
          </a:p>
          <a:p>
            <a:r>
              <a:rPr lang="en-US" dirty="0">
                <a:solidFill>
                  <a:schemeClr val="bg2">
                    <a:lumMod val="10000"/>
                  </a:schemeClr>
                </a:solidFill>
              </a:rPr>
              <a:t>An IND application should also contain the </a:t>
            </a:r>
            <a:r>
              <a:rPr lang="en-US" b="1" dirty="0">
                <a:solidFill>
                  <a:schemeClr val="bg2">
                    <a:lumMod val="10000"/>
                  </a:schemeClr>
                </a:solidFill>
              </a:rPr>
              <a:t>protocols</a:t>
            </a:r>
            <a:r>
              <a:rPr lang="en-US" dirty="0">
                <a:solidFill>
                  <a:schemeClr val="bg2">
                    <a:lumMod val="10000"/>
                  </a:schemeClr>
                </a:solidFill>
              </a:rPr>
              <a:t> that will be taken while conducting the human trails and should also submit </a:t>
            </a:r>
            <a:r>
              <a:rPr lang="en-US" b="1" dirty="0">
                <a:solidFill>
                  <a:schemeClr val="bg2">
                    <a:lumMod val="10000"/>
                  </a:schemeClr>
                </a:solidFill>
              </a:rPr>
              <a:t>investigator information</a:t>
            </a:r>
            <a:endParaRPr lang="en-US" dirty="0">
              <a:solidFill>
                <a:schemeClr val="bg2">
                  <a:lumMod val="10000"/>
                </a:schemeClr>
              </a:solidFill>
            </a:endParaRPr>
          </a:p>
          <a:p>
            <a:r>
              <a:rPr lang="en-US" dirty="0">
                <a:solidFill>
                  <a:schemeClr val="bg2">
                    <a:lumMod val="10000"/>
                  </a:schemeClr>
                </a:solidFill>
              </a:rPr>
              <a:t>The FDA usually takes </a:t>
            </a:r>
            <a:r>
              <a:rPr lang="en-US" b="1" dirty="0">
                <a:solidFill>
                  <a:schemeClr val="bg2">
                    <a:lumMod val="10000"/>
                  </a:schemeClr>
                </a:solidFill>
              </a:rPr>
              <a:t>30 days </a:t>
            </a:r>
            <a:r>
              <a:rPr lang="en-US" dirty="0">
                <a:solidFill>
                  <a:schemeClr val="bg2">
                    <a:lumMod val="10000"/>
                  </a:schemeClr>
                </a:solidFill>
              </a:rPr>
              <a:t>to approve the IND application</a:t>
            </a:r>
          </a:p>
        </p:txBody>
      </p:sp>
    </p:spTree>
    <p:extLst>
      <p:ext uri="{BB962C8B-B14F-4D97-AF65-F5344CB8AC3E}">
        <p14:creationId xmlns:p14="http://schemas.microsoft.com/office/powerpoint/2010/main" val="2965920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501A5-42D5-F03D-7D04-FB255E2FDB00}"/>
              </a:ext>
            </a:extLst>
          </p:cNvPr>
          <p:cNvSpPr>
            <a:spLocks noGrp="1"/>
          </p:cNvSpPr>
          <p:nvPr>
            <p:ph type="title"/>
          </p:nvPr>
        </p:nvSpPr>
        <p:spPr>
          <a:xfrm>
            <a:off x="562889" y="0"/>
            <a:ext cx="11062315" cy="838200"/>
          </a:xfrm>
        </p:spPr>
        <p:txBody>
          <a:bodyPr/>
          <a:lstStyle/>
          <a:p>
            <a:r>
              <a:rPr lang="en-US" dirty="0"/>
              <a:t>Types of IND Applications</a:t>
            </a:r>
          </a:p>
        </p:txBody>
      </p:sp>
      <p:sp>
        <p:nvSpPr>
          <p:cNvPr id="3" name="Content Placeholder 2">
            <a:extLst>
              <a:ext uri="{FF2B5EF4-FFF2-40B4-BE49-F238E27FC236}">
                <a16:creationId xmlns:a16="http://schemas.microsoft.com/office/drawing/2014/main" id="{486CFD29-7104-A8CF-4113-C6500FABCFF8}"/>
              </a:ext>
            </a:extLst>
          </p:cNvPr>
          <p:cNvSpPr>
            <a:spLocks noGrp="1"/>
          </p:cNvSpPr>
          <p:nvPr>
            <p:ph idx="1"/>
          </p:nvPr>
        </p:nvSpPr>
        <p:spPr/>
        <p:txBody>
          <a:bodyPr/>
          <a:lstStyle/>
          <a:p>
            <a:r>
              <a:rPr lang="en-US" b="1" dirty="0">
                <a:solidFill>
                  <a:schemeClr val="bg2">
                    <a:lumMod val="10000"/>
                  </a:schemeClr>
                </a:solidFill>
              </a:rPr>
              <a:t>Commercial IND</a:t>
            </a:r>
            <a:r>
              <a:rPr lang="en-US" dirty="0">
                <a:solidFill>
                  <a:schemeClr val="bg2">
                    <a:lumMod val="10000"/>
                  </a:schemeClr>
                </a:solidFill>
              </a:rPr>
              <a:t> – Filed by a </a:t>
            </a:r>
            <a:r>
              <a:rPr lang="en-US" b="1" dirty="0">
                <a:solidFill>
                  <a:schemeClr val="bg2">
                    <a:lumMod val="10000"/>
                  </a:schemeClr>
                </a:solidFill>
              </a:rPr>
              <a:t>pharmaceutical company</a:t>
            </a:r>
            <a:r>
              <a:rPr lang="en-US" dirty="0">
                <a:solidFill>
                  <a:schemeClr val="bg2">
                    <a:lumMod val="10000"/>
                  </a:schemeClr>
                </a:solidFill>
              </a:rPr>
              <a:t> to develop a new drug for </a:t>
            </a:r>
            <a:r>
              <a:rPr lang="en-US" b="1" dirty="0">
                <a:solidFill>
                  <a:schemeClr val="bg2">
                    <a:lumMod val="10000"/>
                  </a:schemeClr>
                </a:solidFill>
              </a:rPr>
              <a:t>FDA approval and commercial sale</a:t>
            </a:r>
            <a:r>
              <a:rPr lang="en-US" dirty="0">
                <a:solidFill>
                  <a:schemeClr val="bg2">
                    <a:lumMod val="10000"/>
                  </a:schemeClr>
                </a:solidFill>
              </a:rPr>
              <a:t>.</a:t>
            </a:r>
          </a:p>
          <a:p>
            <a:r>
              <a:rPr lang="en-US" b="1" dirty="0">
                <a:solidFill>
                  <a:schemeClr val="bg2">
                    <a:lumMod val="10000"/>
                  </a:schemeClr>
                </a:solidFill>
              </a:rPr>
              <a:t>Investigator IND</a:t>
            </a:r>
            <a:r>
              <a:rPr lang="en-US" dirty="0">
                <a:solidFill>
                  <a:schemeClr val="bg2">
                    <a:lumMod val="10000"/>
                  </a:schemeClr>
                </a:solidFill>
              </a:rPr>
              <a:t> – Filed by a </a:t>
            </a:r>
            <a:r>
              <a:rPr lang="en-US" b="1" dirty="0">
                <a:solidFill>
                  <a:schemeClr val="bg2">
                    <a:lumMod val="10000"/>
                  </a:schemeClr>
                </a:solidFill>
              </a:rPr>
              <a:t>doctor or researcher</a:t>
            </a:r>
            <a:r>
              <a:rPr lang="en-US" dirty="0">
                <a:solidFill>
                  <a:schemeClr val="bg2">
                    <a:lumMod val="10000"/>
                  </a:schemeClr>
                </a:solidFill>
              </a:rPr>
              <a:t> to test a drug in </a:t>
            </a:r>
            <a:r>
              <a:rPr lang="en-US" b="1" dirty="0">
                <a:solidFill>
                  <a:schemeClr val="bg2">
                    <a:lumMod val="10000"/>
                  </a:schemeClr>
                </a:solidFill>
              </a:rPr>
              <a:t>their own study</a:t>
            </a:r>
            <a:r>
              <a:rPr lang="en-US" dirty="0">
                <a:solidFill>
                  <a:schemeClr val="bg2">
                    <a:lumMod val="10000"/>
                  </a:schemeClr>
                </a:solidFill>
              </a:rPr>
              <a:t>, often for a new use.</a:t>
            </a:r>
          </a:p>
          <a:p>
            <a:r>
              <a:rPr lang="en-US" b="1" dirty="0">
                <a:solidFill>
                  <a:schemeClr val="bg2">
                    <a:lumMod val="10000"/>
                  </a:schemeClr>
                </a:solidFill>
              </a:rPr>
              <a:t>Emergency IND</a:t>
            </a:r>
            <a:r>
              <a:rPr lang="en-US" dirty="0">
                <a:solidFill>
                  <a:schemeClr val="bg2">
                    <a:lumMod val="10000"/>
                  </a:schemeClr>
                </a:solidFill>
              </a:rPr>
              <a:t> – Filed by a </a:t>
            </a:r>
            <a:r>
              <a:rPr lang="en-US" b="1" dirty="0">
                <a:solidFill>
                  <a:schemeClr val="bg2">
                    <a:lumMod val="10000"/>
                  </a:schemeClr>
                </a:solidFill>
              </a:rPr>
              <a:t>doctor or hospital</a:t>
            </a:r>
            <a:r>
              <a:rPr lang="en-US" dirty="0">
                <a:solidFill>
                  <a:schemeClr val="bg2">
                    <a:lumMod val="10000"/>
                  </a:schemeClr>
                </a:solidFill>
              </a:rPr>
              <a:t> to use an </a:t>
            </a:r>
            <a:r>
              <a:rPr lang="en-US" b="1" dirty="0">
                <a:solidFill>
                  <a:schemeClr val="bg2">
                    <a:lumMod val="10000"/>
                  </a:schemeClr>
                </a:solidFill>
              </a:rPr>
              <a:t>unapproved drug</a:t>
            </a:r>
            <a:r>
              <a:rPr lang="en-US" dirty="0">
                <a:solidFill>
                  <a:schemeClr val="bg2">
                    <a:lumMod val="10000"/>
                  </a:schemeClr>
                </a:solidFill>
              </a:rPr>
              <a:t> in urgent situations when no other treatments are available</a:t>
            </a:r>
          </a:p>
          <a:p>
            <a:r>
              <a:rPr lang="en-US" b="1" dirty="0">
                <a:solidFill>
                  <a:schemeClr val="bg2">
                    <a:lumMod val="10000"/>
                  </a:schemeClr>
                </a:solidFill>
              </a:rPr>
              <a:t>Treatment IND </a:t>
            </a:r>
            <a:r>
              <a:rPr lang="en-US" dirty="0">
                <a:solidFill>
                  <a:schemeClr val="bg2">
                    <a:lumMod val="10000"/>
                  </a:schemeClr>
                </a:solidFill>
              </a:rPr>
              <a:t>- A company or doctor files IND to give early access to promising drugs treating serious illness</a:t>
            </a:r>
          </a:p>
          <a:p>
            <a:pPr marL="0" indent="0">
              <a:buNone/>
            </a:pPr>
            <a:endParaRPr lang="en-US" dirty="0">
              <a:solidFill>
                <a:schemeClr val="bg2">
                  <a:lumMod val="10000"/>
                </a:schemeClr>
              </a:solidFill>
            </a:endParaRPr>
          </a:p>
        </p:txBody>
      </p:sp>
    </p:spTree>
    <p:extLst>
      <p:ext uri="{BB962C8B-B14F-4D97-AF65-F5344CB8AC3E}">
        <p14:creationId xmlns:p14="http://schemas.microsoft.com/office/powerpoint/2010/main" val="1482600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EE0E-0E03-970C-A8DF-A2F02B5A835D}"/>
              </a:ext>
            </a:extLst>
          </p:cNvPr>
          <p:cNvSpPr>
            <a:spLocks noGrp="1"/>
          </p:cNvSpPr>
          <p:nvPr>
            <p:ph type="title"/>
          </p:nvPr>
        </p:nvSpPr>
        <p:spPr/>
        <p:txBody>
          <a:bodyPr/>
          <a:lstStyle/>
          <a:p>
            <a:r>
              <a:rPr lang="en-US"/>
              <a:t>Phase 0 &amp; Phase I Clinical Trials</a:t>
            </a:r>
          </a:p>
        </p:txBody>
      </p:sp>
      <p:sp>
        <p:nvSpPr>
          <p:cNvPr id="3" name="Content Placeholder 2">
            <a:extLst>
              <a:ext uri="{FF2B5EF4-FFF2-40B4-BE49-F238E27FC236}">
                <a16:creationId xmlns:a16="http://schemas.microsoft.com/office/drawing/2014/main" id="{3AEF8C62-2D58-47F0-68DB-189BB6799418}"/>
              </a:ext>
            </a:extLst>
          </p:cNvPr>
          <p:cNvSpPr>
            <a:spLocks noGrp="1"/>
          </p:cNvSpPr>
          <p:nvPr>
            <p:ph sz="half" idx="1"/>
          </p:nvPr>
        </p:nvSpPr>
        <p:spPr>
          <a:xfrm>
            <a:off x="795481" y="1381124"/>
            <a:ext cx="5300531" cy="4714875"/>
          </a:xfrm>
        </p:spPr>
        <p:txBody>
          <a:bodyPr/>
          <a:lstStyle/>
          <a:p>
            <a:pPr marL="0" indent="0">
              <a:buNone/>
            </a:pPr>
            <a:r>
              <a:rPr lang="en-US" sz="1600" b="1" dirty="0">
                <a:solidFill>
                  <a:srgbClr val="800000"/>
                </a:solidFill>
                <a:latin typeface="Calibri" panose="020F0502020204030204" pitchFamily="34" charset="0"/>
                <a:cs typeface="Calibri" panose="020F0502020204030204" pitchFamily="34" charset="0"/>
              </a:rPr>
              <a:t>Phase 0 Trials:</a:t>
            </a:r>
          </a:p>
          <a:p>
            <a:r>
              <a:rPr lang="en-GB" sz="1400" dirty="0">
                <a:solidFill>
                  <a:schemeClr val="bg2">
                    <a:lumMod val="10000"/>
                  </a:schemeClr>
                </a:solidFill>
                <a:latin typeface="Calibri" panose="020F0502020204030204" pitchFamily="34" charset="0"/>
                <a:ea typeface="Times New Roman" panose="02020603050405020304" pitchFamily="18" charset="0"/>
                <a:cs typeface="Calibri" panose="020F0502020204030204" pitchFamily="34" charset="0"/>
              </a:rPr>
              <a:t>10-15 Volunteers</a:t>
            </a:r>
            <a:r>
              <a:rPr lang="en-GB" sz="1400"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 </a:t>
            </a:r>
          </a:p>
          <a:p>
            <a:pPr marL="742950" marR="0" lvl="1" indent="-285750" fontAlgn="base">
              <a:lnSpc>
                <a:spcPct val="115000"/>
              </a:lnSpc>
              <a:spcAft>
                <a:spcPts val="1000"/>
              </a:spcAft>
              <a:buSzPts val="1000"/>
              <a:buFont typeface="Courier New" panose="02070309020205020404" pitchFamily="49" charset="0"/>
              <a:buChar char="o"/>
              <a:tabLst>
                <a:tab pos="914400" algn="l"/>
              </a:tabLst>
            </a:pPr>
            <a:r>
              <a:rPr lang="en-GB" sz="1400"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First-In-Human (FIH) trials that run according to FDA's guidelines </a:t>
            </a:r>
          </a:p>
          <a:p>
            <a:pPr marL="742950" marR="0" lvl="1" indent="-285750" fontAlgn="base">
              <a:lnSpc>
                <a:spcPct val="115000"/>
              </a:lnSpc>
              <a:spcAft>
                <a:spcPts val="1000"/>
              </a:spcAft>
              <a:buSzPts val="1000"/>
              <a:buFont typeface="Courier New" panose="02070309020205020404" pitchFamily="49" charset="0"/>
              <a:buChar char="o"/>
              <a:tabLst>
                <a:tab pos="914400" algn="l"/>
              </a:tabLst>
            </a:pPr>
            <a:r>
              <a:rPr lang="en-GB" sz="1400"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Also called - Human Micro-Dose Studies </a:t>
            </a:r>
            <a:endParaRPr lang="en-US" sz="14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fontAlgn="base">
              <a:lnSpc>
                <a:spcPct val="115000"/>
              </a:lnSpc>
              <a:spcAft>
                <a:spcPts val="1000"/>
              </a:spcAft>
              <a:buSzPts val="1000"/>
              <a:buFont typeface="Courier New" panose="02070309020205020404" pitchFamily="49" charset="0"/>
              <a:buChar char="o"/>
              <a:tabLst>
                <a:tab pos="914400" algn="l"/>
              </a:tabLst>
            </a:pPr>
            <a:r>
              <a:rPr lang="en-GB" sz="1400"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Very small doses of the medication given to volunteers to ensure the drug is not harmful </a:t>
            </a:r>
            <a:endParaRPr lang="en-US" sz="14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0" marR="0" fontAlgn="base">
              <a:lnSpc>
                <a:spcPct val="115000"/>
              </a:lnSpc>
              <a:spcAft>
                <a:spcPts val="1000"/>
              </a:spcAft>
              <a:buNone/>
            </a:pPr>
            <a:r>
              <a:rPr lang="en-GB" sz="1400"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      Objectives-</a:t>
            </a:r>
            <a:endParaRPr lang="en-US" sz="14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fontAlgn="base">
              <a:lnSpc>
                <a:spcPct val="115000"/>
              </a:lnSpc>
              <a:spcAft>
                <a:spcPts val="1000"/>
              </a:spcAft>
              <a:buSzPts val="1000"/>
              <a:buFont typeface="Courier New" panose="02070309020205020404" pitchFamily="49" charset="0"/>
              <a:buChar char="o"/>
              <a:tabLst>
                <a:tab pos="914400" algn="l"/>
              </a:tabLst>
            </a:pPr>
            <a:r>
              <a:rPr lang="en-GB" sz="1400"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Decide which drug has the best Pharmacokinetics parameters in humans.</a:t>
            </a:r>
            <a:endParaRPr lang="en-US" sz="14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fontAlgn="base">
              <a:lnSpc>
                <a:spcPct val="115000"/>
              </a:lnSpc>
              <a:spcAft>
                <a:spcPts val="1000"/>
              </a:spcAft>
              <a:buSzPts val="1000"/>
              <a:buFont typeface="Courier New" panose="02070309020205020404" pitchFamily="49" charset="0"/>
              <a:buChar char="o"/>
              <a:tabLst>
                <a:tab pos="914400" algn="l"/>
              </a:tabLst>
            </a:pPr>
            <a:r>
              <a:rPr lang="en-GB" sz="1400"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How safe is the drug to use in a human body safety is the major concern in this phase</a:t>
            </a:r>
            <a:endParaRPr lang="en-US" sz="14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FA67A33F-0079-44D6-C79C-9A449901CF1E}"/>
              </a:ext>
            </a:extLst>
          </p:cNvPr>
          <p:cNvSpPr>
            <a:spLocks noGrp="1"/>
          </p:cNvSpPr>
          <p:nvPr>
            <p:ph sz="half" idx="2"/>
          </p:nvPr>
        </p:nvSpPr>
        <p:spPr>
          <a:xfrm>
            <a:off x="6553200" y="1266823"/>
            <a:ext cx="5300531" cy="4943476"/>
          </a:xfrm>
        </p:spPr>
        <p:txBody>
          <a:bodyPr/>
          <a:lstStyle/>
          <a:p>
            <a:pPr marL="0" indent="0">
              <a:buNone/>
            </a:pPr>
            <a:r>
              <a:rPr lang="en-US" sz="1600" b="1" dirty="0">
                <a:solidFill>
                  <a:srgbClr val="800000"/>
                </a:solidFill>
                <a:latin typeface="Calibri" panose="020F0502020204030204" pitchFamily="34" charset="0"/>
                <a:cs typeface="Calibri" panose="020F0502020204030204" pitchFamily="34" charset="0"/>
              </a:rPr>
              <a:t>Phase I Trials</a:t>
            </a:r>
          </a:p>
          <a:p>
            <a:r>
              <a:rPr lang="en-US" sz="1400" dirty="0">
                <a:solidFill>
                  <a:schemeClr val="bg2">
                    <a:lumMod val="10000"/>
                  </a:schemeClr>
                </a:solidFill>
                <a:latin typeface="Calibri" panose="020F0502020204030204" pitchFamily="34" charset="0"/>
                <a:cs typeface="Calibri" panose="020F0502020204030204" pitchFamily="34" charset="0"/>
              </a:rPr>
              <a:t>&lt;100 Healthy Volunteers</a:t>
            </a:r>
          </a:p>
          <a:p>
            <a:r>
              <a:rPr lang="en-GB" sz="1400"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(1-2) years </a:t>
            </a:r>
            <a:endParaRPr lang="en-US" sz="14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fontAlgn="base">
              <a:lnSpc>
                <a:spcPct val="100000"/>
              </a:lnSpc>
              <a:spcAft>
                <a:spcPts val="1000"/>
              </a:spcAft>
              <a:buSzPts val="1000"/>
              <a:buFont typeface="Courier New" panose="02070309020205020404" pitchFamily="49" charset="0"/>
              <a:buChar char="o"/>
              <a:tabLst>
                <a:tab pos="914400" algn="l"/>
              </a:tabLst>
            </a:pPr>
            <a:r>
              <a:rPr lang="en-GB" sz="1400"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Pharmacokinetics and (if possible) Pharmacodynamics of the drug are studied </a:t>
            </a:r>
            <a:endParaRPr lang="en-US" sz="14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fontAlgn="base">
              <a:lnSpc>
                <a:spcPct val="100000"/>
              </a:lnSpc>
              <a:spcAft>
                <a:spcPts val="1000"/>
              </a:spcAft>
              <a:buSzPts val="1000"/>
              <a:buFont typeface="Courier New" panose="02070309020205020404" pitchFamily="49" charset="0"/>
              <a:buChar char="o"/>
              <a:tabLst>
                <a:tab pos="914400" algn="l"/>
              </a:tabLst>
            </a:pPr>
            <a:r>
              <a:rPr lang="en-GB" sz="1400"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Optimal dosage level is determined </a:t>
            </a:r>
            <a:endParaRPr lang="en-US" sz="14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1143000" marR="0" lvl="2" indent="-228600" fontAlgn="base">
              <a:lnSpc>
                <a:spcPct val="100000"/>
              </a:lnSpc>
              <a:spcAft>
                <a:spcPts val="1000"/>
              </a:spcAft>
              <a:buSzPts val="1000"/>
              <a:buFont typeface="Wingdings" panose="05000000000000000000" pitchFamily="2" charset="2"/>
              <a:buChar char=""/>
              <a:tabLst>
                <a:tab pos="1371600" algn="l"/>
              </a:tabLst>
            </a:pPr>
            <a:r>
              <a:rPr lang="en-GB" sz="1400"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Single Ascending Dosage (SAD) </a:t>
            </a:r>
            <a:endParaRPr lang="en-US" sz="14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1143000" marR="0" lvl="2" indent="-228600" fontAlgn="base">
              <a:lnSpc>
                <a:spcPct val="100000"/>
              </a:lnSpc>
              <a:spcAft>
                <a:spcPts val="1000"/>
              </a:spcAft>
              <a:buSzPts val="1000"/>
              <a:buFont typeface="Wingdings" panose="05000000000000000000" pitchFamily="2" charset="2"/>
              <a:buChar char=""/>
              <a:tabLst>
                <a:tab pos="1371600" algn="l"/>
              </a:tabLst>
            </a:pPr>
            <a:r>
              <a:rPr lang="en-GB" sz="1400"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Multiple Ascending Dosage (MAD) </a:t>
            </a:r>
            <a:endParaRPr lang="en-US" sz="14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1143000" marR="0" lvl="2" indent="-228600" fontAlgn="base">
              <a:lnSpc>
                <a:spcPct val="100000"/>
              </a:lnSpc>
              <a:spcAft>
                <a:spcPts val="1000"/>
              </a:spcAft>
              <a:buSzPts val="1000"/>
              <a:buFont typeface="Wingdings" panose="05000000000000000000" pitchFamily="2" charset="2"/>
              <a:buChar char=""/>
              <a:tabLst>
                <a:tab pos="1371600" algn="l"/>
              </a:tabLst>
            </a:pPr>
            <a:r>
              <a:rPr lang="en-GB" sz="1400"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Food effects </a:t>
            </a:r>
            <a:endParaRPr lang="en-US" sz="14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0" marR="0" fontAlgn="base">
              <a:buNone/>
            </a:pPr>
            <a:r>
              <a:rPr lang="en-GB" sz="1400"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 Objectives-</a:t>
            </a:r>
            <a:endParaRPr lang="en-US" sz="1400"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endParaRPr>
          </a:p>
          <a:p>
            <a:pPr marL="742950" marR="0" lvl="1" indent="-285750" fontAlgn="base">
              <a:lnSpc>
                <a:spcPct val="100000"/>
              </a:lnSpc>
              <a:spcAft>
                <a:spcPts val="1000"/>
              </a:spcAft>
              <a:buSzPts val="1000"/>
              <a:buFont typeface="Courier New" panose="02070309020205020404" pitchFamily="49" charset="0"/>
              <a:buChar char="o"/>
              <a:tabLst>
                <a:tab pos="914400" algn="l"/>
              </a:tabLst>
            </a:pPr>
            <a:r>
              <a:rPr lang="en-GB" sz="1400"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To assess safety and tolerability </a:t>
            </a:r>
            <a:endParaRPr lang="en-US" sz="14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fontAlgn="base">
              <a:lnSpc>
                <a:spcPct val="100000"/>
              </a:lnSpc>
              <a:spcAft>
                <a:spcPts val="1000"/>
              </a:spcAft>
              <a:buSzPts val="1000"/>
              <a:buFont typeface="Courier New" panose="02070309020205020404" pitchFamily="49" charset="0"/>
              <a:buChar char="o"/>
              <a:tabLst>
                <a:tab pos="914400" algn="l"/>
              </a:tabLst>
            </a:pPr>
            <a:r>
              <a:rPr lang="en-GB" sz="1400"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Pharmacokinetics and pharmacodynamics in the human body for that particular drug</a:t>
            </a:r>
            <a:endParaRPr lang="en-US" sz="14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fontAlgn="base">
              <a:lnSpc>
                <a:spcPct val="100000"/>
              </a:lnSpc>
              <a:spcAft>
                <a:spcPts val="1000"/>
              </a:spcAft>
              <a:buSzPts val="1000"/>
              <a:buFont typeface="Courier New" panose="02070309020205020404" pitchFamily="49" charset="0"/>
              <a:buChar char="o"/>
              <a:tabLst>
                <a:tab pos="914400" algn="l"/>
              </a:tabLst>
            </a:pPr>
            <a:r>
              <a:rPr lang="en-GB" sz="1400"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The side effects that the drug may cause.</a:t>
            </a:r>
            <a:endParaRPr lang="en-US" sz="1400" dirty="0">
              <a:solidFill>
                <a:schemeClr val="bg2">
                  <a:lumMod val="1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6829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227B3-AAAC-0B78-6030-D93C7F92CF8C}"/>
              </a:ext>
            </a:extLst>
          </p:cNvPr>
          <p:cNvSpPr>
            <a:spLocks noGrp="1"/>
          </p:cNvSpPr>
          <p:nvPr>
            <p:ph type="title"/>
          </p:nvPr>
        </p:nvSpPr>
        <p:spPr>
          <a:xfrm>
            <a:off x="514644" y="304800"/>
            <a:ext cx="11062315" cy="381000"/>
          </a:xfrm>
        </p:spPr>
        <p:txBody>
          <a:bodyPr/>
          <a:lstStyle/>
          <a:p>
            <a:r>
              <a:rPr lang="en-US" dirty="0"/>
              <a:t>Phase II Clinical Trials</a:t>
            </a:r>
          </a:p>
        </p:txBody>
      </p:sp>
      <p:sp>
        <p:nvSpPr>
          <p:cNvPr id="15" name="TextBox 14">
            <a:extLst>
              <a:ext uri="{FF2B5EF4-FFF2-40B4-BE49-F238E27FC236}">
                <a16:creationId xmlns:a16="http://schemas.microsoft.com/office/drawing/2014/main" id="{75A1BE33-2062-2A58-F6D5-8CA589FFE700}"/>
              </a:ext>
            </a:extLst>
          </p:cNvPr>
          <p:cNvSpPr txBox="1"/>
          <p:nvPr/>
        </p:nvSpPr>
        <p:spPr>
          <a:xfrm>
            <a:off x="375201" y="967980"/>
            <a:ext cx="11346745" cy="3028265"/>
          </a:xfrm>
          <a:prstGeom prst="rect">
            <a:avLst/>
          </a:prstGeom>
          <a:noFill/>
        </p:spPr>
        <p:txBody>
          <a:bodyPr wrap="square">
            <a:spAutoFit/>
          </a:bodyPr>
          <a:lstStyle/>
          <a:p>
            <a:pPr marL="342900" marR="0" lvl="0" indent="-342900" algn="l" fontAlgn="base">
              <a:lnSpc>
                <a:spcPct val="115000"/>
              </a:lnSpc>
              <a:spcAft>
                <a:spcPts val="1000"/>
              </a:spcAft>
              <a:buSzPts val="1000"/>
              <a:buFont typeface="Symbol" panose="05050102010706020507" pitchFamily="18" charset="2"/>
              <a:buChar char=""/>
              <a:tabLst>
                <a:tab pos="457200" algn="l"/>
              </a:tabLst>
            </a:pPr>
            <a:r>
              <a:rPr lang="en-GB" sz="1600"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(300-500) volunteers with disease </a:t>
            </a:r>
            <a:endParaRPr lang="en-US" sz="16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fontAlgn="base">
              <a:lnSpc>
                <a:spcPct val="115000"/>
              </a:lnSpc>
              <a:spcAft>
                <a:spcPts val="1000"/>
              </a:spcAft>
              <a:buSzPts val="1000"/>
              <a:buFont typeface="Symbol" panose="05050102010706020507" pitchFamily="18" charset="2"/>
              <a:buChar char=""/>
              <a:tabLst>
                <a:tab pos="457200" algn="l"/>
              </a:tabLst>
            </a:pPr>
            <a:r>
              <a:rPr lang="en-GB" sz="1600"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(2-3) years </a:t>
            </a:r>
            <a:endParaRPr lang="en-US" sz="16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fontAlgn="base">
              <a:lnSpc>
                <a:spcPct val="115000"/>
              </a:lnSpc>
              <a:spcAft>
                <a:spcPts val="1000"/>
              </a:spcAft>
              <a:buSzPts val="1000"/>
              <a:buFont typeface="Symbol" panose="05050102010706020507" pitchFamily="18" charset="2"/>
              <a:buChar char=""/>
              <a:tabLst>
                <a:tab pos="457200" algn="l"/>
              </a:tabLst>
            </a:pPr>
            <a:r>
              <a:rPr lang="en-GB" sz="1600"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Divided into Phase 2A (to assess dosing requirements) and Phase 2B (to find drug's efficacy)</a:t>
            </a:r>
            <a:endParaRPr lang="en-US" sz="16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15000"/>
              </a:lnSpc>
              <a:spcBef>
                <a:spcPts val="200"/>
              </a:spcBef>
              <a:buNone/>
            </a:pPr>
            <a:r>
              <a:rPr lang="en-GB" sz="1600" b="1" i="1"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      Phase 2A Trials:-</a:t>
            </a:r>
            <a:endParaRPr lang="en-US" sz="1600" b="1" i="1"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endParaRPr>
          </a:p>
          <a:p>
            <a:pPr marL="742950" marR="0" lvl="1" indent="-285750" algn="l">
              <a:lnSpc>
                <a:spcPct val="115000"/>
              </a:lnSpc>
              <a:spcAft>
                <a:spcPts val="1000"/>
              </a:spcAft>
              <a:buSzPts val="1000"/>
              <a:buFont typeface="Courier New" panose="02070309020205020404" pitchFamily="49" charset="0"/>
              <a:buChar char="o"/>
              <a:tabLst>
                <a:tab pos="914400" algn="l"/>
              </a:tabLst>
            </a:pPr>
            <a:r>
              <a:rPr lang="en-GB" sz="16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rPr>
              <a:t>The main objective of this phase is to find the dosage or the idea dosage that needs to be used in a human.</a:t>
            </a:r>
            <a:endParaRPr lang="en-US" sz="16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15000"/>
              </a:lnSpc>
              <a:spcBef>
                <a:spcPts val="200"/>
              </a:spcBef>
              <a:buNone/>
            </a:pPr>
            <a:r>
              <a:rPr lang="en-GB" sz="1600" b="1" i="1"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     Phase 2B Trials:-</a:t>
            </a:r>
            <a:endParaRPr lang="en-US" sz="1600" b="1" i="1"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endParaRPr>
          </a:p>
          <a:p>
            <a:pPr marL="742950" marR="0" lvl="1" indent="-285750" algn="l">
              <a:lnSpc>
                <a:spcPct val="115000"/>
              </a:lnSpc>
              <a:buSzPts val="1000"/>
              <a:buFont typeface="Courier New" panose="02070309020205020404" pitchFamily="49" charset="0"/>
              <a:buChar char="o"/>
              <a:tabLst>
                <a:tab pos="914400" algn="l"/>
              </a:tabLst>
            </a:pPr>
            <a:r>
              <a:rPr lang="en-GB" sz="16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rPr>
              <a:t>The main objective of this phase is to determine the efficacy of the drug.</a:t>
            </a:r>
            <a:endParaRPr lang="en-US" sz="16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457200" marR="0" algn="l">
              <a:lnSpc>
                <a:spcPct val="115000"/>
              </a:lnSpc>
              <a:spcAft>
                <a:spcPts val="1000"/>
              </a:spcAft>
            </a:pPr>
            <a:r>
              <a:rPr lang="en-GB" sz="16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rPr>
              <a:t> </a:t>
            </a:r>
            <a:endParaRPr lang="en-US" sz="16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2761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9675-FC2F-D3E5-387C-04CD5D4C47AF}"/>
              </a:ext>
            </a:extLst>
          </p:cNvPr>
          <p:cNvSpPr>
            <a:spLocks noGrp="1"/>
          </p:cNvSpPr>
          <p:nvPr>
            <p:ph type="title"/>
          </p:nvPr>
        </p:nvSpPr>
        <p:spPr>
          <a:xfrm>
            <a:off x="489873" y="304800"/>
            <a:ext cx="11062315" cy="381000"/>
          </a:xfrm>
        </p:spPr>
        <p:txBody>
          <a:bodyPr/>
          <a:lstStyle/>
          <a:p>
            <a:r>
              <a:rPr lang="en-US" dirty="0"/>
              <a:t>Phase III Clinical Trials</a:t>
            </a:r>
          </a:p>
        </p:txBody>
      </p:sp>
      <p:sp>
        <p:nvSpPr>
          <p:cNvPr id="10" name="TextBox 9">
            <a:extLst>
              <a:ext uri="{FF2B5EF4-FFF2-40B4-BE49-F238E27FC236}">
                <a16:creationId xmlns:a16="http://schemas.microsoft.com/office/drawing/2014/main" id="{02FFB2F4-585B-FEC6-299D-AAC4727C30F0}"/>
              </a:ext>
            </a:extLst>
          </p:cNvPr>
          <p:cNvSpPr txBox="1"/>
          <p:nvPr/>
        </p:nvSpPr>
        <p:spPr>
          <a:xfrm>
            <a:off x="375201" y="990014"/>
            <a:ext cx="11291661" cy="4229619"/>
          </a:xfrm>
          <a:prstGeom prst="rect">
            <a:avLst/>
          </a:prstGeom>
          <a:noFill/>
        </p:spPr>
        <p:txBody>
          <a:bodyPr wrap="square">
            <a:spAutoFit/>
          </a:bodyPr>
          <a:lstStyle/>
          <a:p>
            <a:pPr marL="342900" marR="0" lvl="0" indent="-342900" algn="l" fontAlgn="base">
              <a:lnSpc>
                <a:spcPct val="115000"/>
              </a:lnSpc>
              <a:spcAft>
                <a:spcPts val="1000"/>
              </a:spcAft>
              <a:buSzPts val="1000"/>
              <a:buFont typeface="Symbol" panose="05050102010706020507" pitchFamily="18" charset="2"/>
              <a:buChar char=""/>
              <a:tabLst>
                <a:tab pos="457200" algn="l"/>
              </a:tabLst>
            </a:pPr>
            <a:r>
              <a:rPr lang="en-GB" sz="1600"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(3000) volunteers </a:t>
            </a:r>
            <a:endParaRPr lang="en-US" sz="16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fontAlgn="base">
              <a:lnSpc>
                <a:spcPct val="115000"/>
              </a:lnSpc>
              <a:spcAft>
                <a:spcPts val="1000"/>
              </a:spcAft>
              <a:buSzPts val="1000"/>
              <a:buFont typeface="Symbol" panose="05050102010706020507" pitchFamily="18" charset="2"/>
              <a:buChar char=""/>
              <a:tabLst>
                <a:tab pos="457200" algn="l"/>
              </a:tabLst>
            </a:pPr>
            <a:r>
              <a:rPr lang="en-GB" sz="1600"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(3-4) years </a:t>
            </a:r>
            <a:endParaRPr lang="en-US" sz="16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fontAlgn="base">
              <a:lnSpc>
                <a:spcPct val="115000"/>
              </a:lnSpc>
              <a:spcAft>
                <a:spcPts val="1000"/>
              </a:spcAft>
              <a:buSzPts val="1000"/>
              <a:buFont typeface="Symbol" panose="05050102010706020507" pitchFamily="18" charset="2"/>
              <a:buChar char=""/>
              <a:tabLst>
                <a:tab pos="457200" algn="l"/>
              </a:tabLst>
            </a:pPr>
            <a:r>
              <a:rPr lang="en-GB" sz="1600"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(25-30)% drugs from Phase 2 Trial </a:t>
            </a:r>
            <a:endParaRPr lang="en-US" sz="16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fontAlgn="base">
              <a:lnSpc>
                <a:spcPct val="115000"/>
              </a:lnSpc>
              <a:spcAft>
                <a:spcPts val="1000"/>
              </a:spcAft>
              <a:buSzPts val="1000"/>
              <a:buFont typeface="Symbol" panose="05050102010706020507" pitchFamily="18" charset="2"/>
              <a:buChar char=""/>
              <a:tabLst>
                <a:tab pos="457200" algn="l"/>
              </a:tabLst>
            </a:pPr>
            <a:r>
              <a:rPr lang="en-GB" sz="1600"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Divided into Phase 3A and Phase 3B </a:t>
            </a:r>
            <a:endParaRPr lang="en-US" sz="16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0" marR="0" algn="l" fontAlgn="base">
              <a:lnSpc>
                <a:spcPct val="115000"/>
              </a:lnSpc>
              <a:spcAft>
                <a:spcPts val="1000"/>
              </a:spcAft>
              <a:buNone/>
            </a:pPr>
            <a:r>
              <a:rPr lang="en-GB" sz="1600"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6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15000"/>
              </a:lnSpc>
              <a:spcBef>
                <a:spcPts val="200"/>
              </a:spcBef>
              <a:buNone/>
            </a:pPr>
            <a:r>
              <a:rPr lang="en-GB" sz="1800" b="1" i="1"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   Phase 3A Trials:-</a:t>
            </a:r>
            <a:endParaRPr lang="en-US" sz="1800" b="1" i="1"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endParaRPr>
          </a:p>
          <a:p>
            <a:pPr marL="742950" marR="0" lvl="1" indent="-285750" algn="l">
              <a:lnSpc>
                <a:spcPct val="115000"/>
              </a:lnSpc>
              <a:spcAft>
                <a:spcPts val="1000"/>
              </a:spcAft>
              <a:buSzPts val="1000"/>
              <a:buFont typeface="Courier New" panose="02070309020205020404" pitchFamily="49" charset="0"/>
              <a:buChar char="o"/>
              <a:tabLst>
                <a:tab pos="914400" algn="l"/>
              </a:tabLst>
            </a:pPr>
            <a:r>
              <a:rPr lang="en-GB" sz="16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rPr>
              <a:t>The main objective of this phase is to conduct the pivotal studies for the approval of NDA(New Drug Approval) from FDA.</a:t>
            </a:r>
            <a:endParaRPr lang="en-US" sz="16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15000"/>
              </a:lnSpc>
              <a:spcBef>
                <a:spcPts val="200"/>
              </a:spcBef>
              <a:buNone/>
            </a:pPr>
            <a:r>
              <a:rPr lang="en-GB" sz="1800" b="1" i="1"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rPr>
              <a:t>  Phase 3B Trials:-</a:t>
            </a:r>
            <a:endParaRPr lang="en-US" sz="1800" b="1" i="1" dirty="0">
              <a:solidFill>
                <a:schemeClr val="bg2">
                  <a:lumMod val="10000"/>
                </a:schemeClr>
              </a:solidFill>
              <a:effectLst/>
              <a:latin typeface="Calibri" panose="020F0502020204030204" pitchFamily="34" charset="0"/>
              <a:ea typeface="Times New Roman" panose="02020603050405020304" pitchFamily="18" charset="0"/>
              <a:cs typeface="Calibri" panose="020F0502020204030204" pitchFamily="34" charset="0"/>
            </a:endParaRPr>
          </a:p>
          <a:p>
            <a:pPr marL="742950" marR="0" lvl="1" indent="-285750" algn="l">
              <a:lnSpc>
                <a:spcPct val="115000"/>
              </a:lnSpc>
              <a:spcAft>
                <a:spcPts val="1000"/>
              </a:spcAft>
              <a:buSzPts val="1000"/>
              <a:buFont typeface="Courier New" panose="02070309020205020404" pitchFamily="49" charset="0"/>
              <a:buChar char="o"/>
              <a:tabLst>
                <a:tab pos="914400" algn="l"/>
              </a:tabLst>
            </a:pPr>
            <a:r>
              <a:rPr lang="en-GB" sz="16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rPr>
              <a:t>The main objective of this phase is to check for additional safety and efficacy of the drug and also multiple tests to support publication and market claims. This is basically for the pharma manufacturing company to be safe and be confident about their drug so that they don’t find any adverse effect afterwards and not needed to call their drug back from market.</a:t>
            </a:r>
            <a:endParaRPr lang="en-US" sz="1600" dirty="0">
              <a:solidFill>
                <a:schemeClr val="bg2">
                  <a:lumMod val="10000"/>
                </a:schemeClr>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7302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CDB4-6AE0-A15A-AC02-0583BF9BD166}"/>
              </a:ext>
            </a:extLst>
          </p:cNvPr>
          <p:cNvSpPr>
            <a:spLocks noGrp="1"/>
          </p:cNvSpPr>
          <p:nvPr>
            <p:ph type="title"/>
          </p:nvPr>
        </p:nvSpPr>
        <p:spPr>
          <a:xfrm>
            <a:off x="228600" y="339592"/>
            <a:ext cx="11062315" cy="400050"/>
          </a:xfrm>
        </p:spPr>
        <p:txBody>
          <a:bodyPr wrap="square" anchor="b">
            <a:normAutofit/>
          </a:bodyPr>
          <a:lstStyle/>
          <a:p>
            <a:r>
              <a:rPr lang="en-US" dirty="0"/>
              <a:t>5. New Drug Application</a:t>
            </a:r>
          </a:p>
        </p:txBody>
      </p:sp>
      <p:sp>
        <p:nvSpPr>
          <p:cNvPr id="3" name="Content Placeholder 2">
            <a:extLst>
              <a:ext uri="{FF2B5EF4-FFF2-40B4-BE49-F238E27FC236}">
                <a16:creationId xmlns:a16="http://schemas.microsoft.com/office/drawing/2014/main" id="{8A02A0E4-9A96-532E-7690-78AABDB24B83}"/>
              </a:ext>
            </a:extLst>
          </p:cNvPr>
          <p:cNvSpPr>
            <a:spLocks noGrp="1"/>
          </p:cNvSpPr>
          <p:nvPr>
            <p:ph sz="half" idx="1"/>
          </p:nvPr>
        </p:nvSpPr>
        <p:spPr>
          <a:xfrm>
            <a:off x="152399" y="1371600"/>
            <a:ext cx="11062315" cy="4191000"/>
          </a:xfrm>
        </p:spPr>
        <p:txBody>
          <a:bodyPr wrap="square" anchor="t">
            <a:noAutofit/>
          </a:bodyPr>
          <a:lstStyle/>
          <a:p>
            <a:pPr algn="just">
              <a:lnSpc>
                <a:spcPct val="90000"/>
              </a:lnSpc>
            </a:pPr>
            <a:r>
              <a:rPr lang="en-US" sz="1700" dirty="0">
                <a:solidFill>
                  <a:schemeClr val="accent3">
                    <a:lumMod val="10000"/>
                  </a:schemeClr>
                </a:solidFill>
              </a:rPr>
              <a:t>The NDA is a detailed application submitted by drug manufacturers to the FDA, requesting approval to market a new drug.</a:t>
            </a:r>
          </a:p>
          <a:p>
            <a:pPr algn="just">
              <a:lnSpc>
                <a:spcPct val="90000"/>
              </a:lnSpc>
            </a:pPr>
            <a:r>
              <a:rPr lang="en-US" sz="1700" dirty="0">
                <a:solidFill>
                  <a:schemeClr val="accent3">
                    <a:lumMod val="10000"/>
                  </a:schemeClr>
                </a:solidFill>
              </a:rPr>
              <a:t>It includes clinical trial data, drug labeling, manufacturing processes</a:t>
            </a:r>
          </a:p>
          <a:p>
            <a:pPr algn="just">
              <a:lnSpc>
                <a:spcPct val="90000"/>
              </a:lnSpc>
            </a:pPr>
            <a:r>
              <a:rPr lang="en-US" sz="1700" dirty="0">
                <a:solidFill>
                  <a:schemeClr val="accent3">
                    <a:lumMod val="10000"/>
                  </a:schemeClr>
                </a:solidFill>
              </a:rPr>
              <a:t>The FDA reviews the data and makes the final decision on whether the drug is safe and effective for public use</a:t>
            </a:r>
          </a:p>
          <a:p>
            <a:pPr algn="just">
              <a:lnSpc>
                <a:spcPct val="90000"/>
              </a:lnSpc>
            </a:pPr>
            <a:r>
              <a:rPr lang="en-US" sz="1700" b="1" dirty="0">
                <a:solidFill>
                  <a:schemeClr val="accent3">
                    <a:lumMod val="10000"/>
                  </a:schemeClr>
                </a:solidFill>
              </a:rPr>
              <a:t>FDA Review</a:t>
            </a:r>
            <a:r>
              <a:rPr lang="en-US" sz="1700" dirty="0">
                <a:solidFill>
                  <a:schemeClr val="accent3">
                    <a:lumMod val="10000"/>
                  </a:schemeClr>
                </a:solidFill>
              </a:rPr>
              <a:t>:</a:t>
            </a:r>
          </a:p>
          <a:p>
            <a:pPr algn="just">
              <a:lnSpc>
                <a:spcPct val="90000"/>
              </a:lnSpc>
              <a:buFont typeface="Arial" panose="020B0604020202020204" pitchFamily="34" charset="0"/>
              <a:buChar char="•"/>
            </a:pPr>
            <a:r>
              <a:rPr lang="en-US" sz="1700" b="1" dirty="0">
                <a:solidFill>
                  <a:schemeClr val="accent3">
                    <a:lumMod val="10000"/>
                  </a:schemeClr>
                </a:solidFill>
              </a:rPr>
              <a:t>Standard Review</a:t>
            </a:r>
            <a:r>
              <a:rPr lang="en-US" sz="1700" dirty="0">
                <a:solidFill>
                  <a:schemeClr val="accent3">
                    <a:lumMod val="10000"/>
                  </a:schemeClr>
                </a:solidFill>
              </a:rPr>
              <a:t>: Under normal circumstances, the FDA typically takes around </a:t>
            </a:r>
            <a:r>
              <a:rPr lang="en-US" sz="1700" b="1" dirty="0">
                <a:solidFill>
                  <a:schemeClr val="accent3">
                    <a:lumMod val="10000"/>
                  </a:schemeClr>
                </a:solidFill>
              </a:rPr>
              <a:t>10 months</a:t>
            </a:r>
            <a:r>
              <a:rPr lang="en-US" sz="1700" dirty="0">
                <a:solidFill>
                  <a:schemeClr val="accent3">
                    <a:lumMod val="10000"/>
                  </a:schemeClr>
                </a:solidFill>
              </a:rPr>
              <a:t> to review an NDA for approval</a:t>
            </a:r>
          </a:p>
          <a:p>
            <a:pPr algn="just">
              <a:lnSpc>
                <a:spcPct val="90000"/>
              </a:lnSpc>
              <a:buFont typeface="Arial" panose="020B0604020202020204" pitchFamily="34" charset="0"/>
              <a:buChar char="•"/>
            </a:pPr>
            <a:r>
              <a:rPr lang="en-US" sz="1700" b="1" dirty="0">
                <a:solidFill>
                  <a:schemeClr val="accent3">
                    <a:lumMod val="10000"/>
                  </a:schemeClr>
                </a:solidFill>
              </a:rPr>
              <a:t>Priority Review</a:t>
            </a:r>
            <a:r>
              <a:rPr lang="en-US" sz="1700" dirty="0">
                <a:solidFill>
                  <a:schemeClr val="accent3">
                    <a:lumMod val="10000"/>
                  </a:schemeClr>
                </a:solidFill>
              </a:rPr>
              <a:t>: If the drug addresses an unmet medical need or is a breakthrough, the FDA may offer </a:t>
            </a:r>
            <a:r>
              <a:rPr lang="en-US" sz="1700" b="1" dirty="0">
                <a:solidFill>
                  <a:schemeClr val="accent3">
                    <a:lumMod val="10000"/>
                  </a:schemeClr>
                </a:solidFill>
              </a:rPr>
              <a:t>priority review</a:t>
            </a:r>
            <a:r>
              <a:rPr lang="en-US" sz="1700" dirty="0">
                <a:solidFill>
                  <a:schemeClr val="accent3">
                    <a:lumMod val="10000"/>
                  </a:schemeClr>
                </a:solidFill>
              </a:rPr>
              <a:t>, which shortens the review time to </a:t>
            </a:r>
            <a:r>
              <a:rPr lang="en-US" sz="1700" b="1" dirty="0">
                <a:solidFill>
                  <a:schemeClr val="accent3">
                    <a:lumMod val="10000"/>
                  </a:schemeClr>
                </a:solidFill>
              </a:rPr>
              <a:t>6 months</a:t>
            </a:r>
            <a:endParaRPr lang="en-US" sz="1700" dirty="0">
              <a:solidFill>
                <a:schemeClr val="accent3">
                  <a:lumMod val="10000"/>
                </a:schemeClr>
              </a:solidFill>
            </a:endParaRPr>
          </a:p>
          <a:p>
            <a:pPr algn="just">
              <a:lnSpc>
                <a:spcPct val="90000"/>
              </a:lnSpc>
              <a:buFont typeface="Arial" panose="020B0604020202020204" pitchFamily="34" charset="0"/>
              <a:buChar char="•"/>
            </a:pPr>
            <a:r>
              <a:rPr lang="en-US" sz="1700" dirty="0">
                <a:solidFill>
                  <a:schemeClr val="accent3">
                    <a:lumMod val="10000"/>
                  </a:schemeClr>
                </a:solidFill>
              </a:rPr>
              <a:t>After reviewing the NDA, the FDA will decide whether to approve the drug. If additional information is needed or if there are concerns about the drug’s safety or efficacy, the FDA may issue a </a:t>
            </a:r>
            <a:r>
              <a:rPr lang="en-US" sz="1700" b="1" dirty="0">
                <a:solidFill>
                  <a:schemeClr val="accent3">
                    <a:lumMod val="10000"/>
                  </a:schemeClr>
                </a:solidFill>
              </a:rPr>
              <a:t>Complete Response Letter</a:t>
            </a:r>
            <a:r>
              <a:rPr lang="en-US" sz="1700" dirty="0">
                <a:solidFill>
                  <a:schemeClr val="accent3">
                    <a:lumMod val="10000"/>
                  </a:schemeClr>
                </a:solidFill>
              </a:rPr>
              <a:t> (CRL), which may delay approval</a:t>
            </a:r>
          </a:p>
          <a:p>
            <a:pPr algn="just">
              <a:lnSpc>
                <a:spcPct val="90000"/>
              </a:lnSpc>
            </a:pPr>
            <a:endParaRPr lang="en-US" sz="1700" b="1" dirty="0">
              <a:solidFill>
                <a:schemeClr val="accent3">
                  <a:lumMod val="10000"/>
                </a:schemeClr>
              </a:solidFill>
            </a:endParaRPr>
          </a:p>
        </p:txBody>
      </p:sp>
    </p:spTree>
    <p:extLst>
      <p:ext uri="{BB962C8B-B14F-4D97-AF65-F5344CB8AC3E}">
        <p14:creationId xmlns:p14="http://schemas.microsoft.com/office/powerpoint/2010/main" val="390365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ABBD-1948-E544-8844-021C99ACEE03}"/>
              </a:ext>
            </a:extLst>
          </p:cNvPr>
          <p:cNvSpPr>
            <a:spLocks noGrp="1"/>
          </p:cNvSpPr>
          <p:nvPr>
            <p:ph type="title"/>
          </p:nvPr>
        </p:nvSpPr>
        <p:spPr>
          <a:xfrm>
            <a:off x="562889" y="6531"/>
            <a:ext cx="11062315" cy="838200"/>
          </a:xfrm>
        </p:spPr>
        <p:txBody>
          <a:bodyPr/>
          <a:lstStyle/>
          <a:p>
            <a:r>
              <a:rPr lang="en-US" dirty="0"/>
              <a:t>Types of NDA</a:t>
            </a:r>
          </a:p>
        </p:txBody>
      </p:sp>
      <p:sp>
        <p:nvSpPr>
          <p:cNvPr id="3" name="Content Placeholder 2">
            <a:extLst>
              <a:ext uri="{FF2B5EF4-FFF2-40B4-BE49-F238E27FC236}">
                <a16:creationId xmlns:a16="http://schemas.microsoft.com/office/drawing/2014/main" id="{AD81CF80-DB7A-F970-0691-6F9EA3417188}"/>
              </a:ext>
            </a:extLst>
          </p:cNvPr>
          <p:cNvSpPr>
            <a:spLocks noGrp="1"/>
          </p:cNvSpPr>
          <p:nvPr>
            <p:ph idx="1"/>
          </p:nvPr>
        </p:nvSpPr>
        <p:spPr>
          <a:xfrm>
            <a:off x="812566" y="1143000"/>
            <a:ext cx="10788689" cy="5486400"/>
          </a:xfrm>
        </p:spPr>
        <p:txBody>
          <a:bodyPr/>
          <a:lstStyle/>
          <a:p>
            <a:pPr marL="0" indent="0">
              <a:buNone/>
            </a:pPr>
            <a:r>
              <a:rPr lang="en-US" sz="1800" b="1" dirty="0">
                <a:solidFill>
                  <a:schemeClr val="bg2">
                    <a:lumMod val="10000"/>
                  </a:schemeClr>
                </a:solidFill>
              </a:rPr>
              <a:t>Abbreviated New Drug Application (ANDA) – </a:t>
            </a:r>
          </a:p>
          <a:p>
            <a:r>
              <a:rPr lang="en-US" sz="1800" dirty="0">
                <a:solidFill>
                  <a:schemeClr val="bg2">
                    <a:lumMod val="10000"/>
                  </a:schemeClr>
                </a:solidFill>
              </a:rPr>
              <a:t> This is used for generic drugs. It allows a company to seek approval for a drug that is like an already approved brand-name drug</a:t>
            </a:r>
          </a:p>
          <a:p>
            <a:pPr marL="0" indent="0">
              <a:buNone/>
            </a:pPr>
            <a:r>
              <a:rPr lang="en-US" sz="1800" b="1" dirty="0">
                <a:solidFill>
                  <a:schemeClr val="bg2">
                    <a:lumMod val="10000"/>
                  </a:schemeClr>
                </a:solidFill>
              </a:rPr>
              <a:t>Accelerated Approval NDA (6 months- vary)</a:t>
            </a:r>
          </a:p>
          <a:p>
            <a:pPr>
              <a:buFont typeface="Arial" panose="020B0604020202020204" pitchFamily="34" charset="0"/>
              <a:buChar char="•"/>
            </a:pPr>
            <a:r>
              <a:rPr lang="en-US" sz="1800" dirty="0">
                <a:solidFill>
                  <a:schemeClr val="bg2">
                    <a:lumMod val="10000"/>
                  </a:schemeClr>
                </a:solidFill>
              </a:rPr>
              <a:t>This allows drugs for serious conditions to be approved based on early clinical trial data showing a benefit, often using a </a:t>
            </a:r>
            <a:r>
              <a:rPr lang="en-US" sz="1800" b="1" dirty="0">
                <a:solidFill>
                  <a:schemeClr val="bg2">
                    <a:lumMod val="10000"/>
                  </a:schemeClr>
                </a:solidFill>
              </a:rPr>
              <a:t>surrogate endpoint</a:t>
            </a:r>
            <a:r>
              <a:rPr lang="en-US" sz="1800" dirty="0">
                <a:solidFill>
                  <a:schemeClr val="bg2">
                    <a:lumMod val="10000"/>
                  </a:schemeClr>
                </a:solidFill>
              </a:rPr>
              <a:t> that is likely to predict a clinical benefit</a:t>
            </a:r>
          </a:p>
          <a:p>
            <a:pPr marL="0" indent="0">
              <a:buNone/>
            </a:pPr>
            <a:r>
              <a:rPr lang="en-US" sz="1800" b="1" dirty="0">
                <a:solidFill>
                  <a:schemeClr val="bg2">
                    <a:lumMod val="10000"/>
                  </a:schemeClr>
                </a:solidFill>
              </a:rPr>
              <a:t>Breakthrough Therapy NDA (6 months)</a:t>
            </a:r>
          </a:p>
          <a:p>
            <a:pPr>
              <a:buFont typeface="Arial" panose="020B0604020202020204" pitchFamily="34" charset="0"/>
              <a:buChar char="•"/>
            </a:pPr>
            <a:r>
              <a:rPr lang="en-US" sz="1800" dirty="0">
                <a:solidFill>
                  <a:schemeClr val="bg2">
                    <a:lumMod val="10000"/>
                  </a:schemeClr>
                </a:solidFill>
              </a:rPr>
              <a:t>This type of NDA is filed for drugs that show substantial improvement over existing treatments for serious or life-threatening conditions</a:t>
            </a:r>
          </a:p>
          <a:p>
            <a:pPr>
              <a:buFont typeface="Arial" panose="020B0604020202020204" pitchFamily="34" charset="0"/>
              <a:buChar char="•"/>
            </a:pPr>
            <a:endParaRPr lang="en-US" sz="1800" dirty="0">
              <a:solidFill>
                <a:schemeClr val="bg2">
                  <a:lumMod val="10000"/>
                </a:schemeClr>
              </a:solidFill>
            </a:endParaRPr>
          </a:p>
          <a:p>
            <a:pPr>
              <a:buFont typeface="Arial" panose="020B0604020202020204" pitchFamily="34" charset="0"/>
              <a:buChar char="•"/>
            </a:pPr>
            <a:endParaRPr lang="en-US" sz="1800" dirty="0">
              <a:solidFill>
                <a:schemeClr val="bg2">
                  <a:lumMod val="10000"/>
                </a:schemeClr>
              </a:solidFill>
            </a:endParaRPr>
          </a:p>
          <a:p>
            <a:endParaRPr lang="en-US" sz="1800" dirty="0">
              <a:solidFill>
                <a:schemeClr val="bg2">
                  <a:lumMod val="10000"/>
                </a:schemeClr>
              </a:solidFill>
            </a:endParaRPr>
          </a:p>
          <a:p>
            <a:endParaRPr lang="en-US" sz="1800" dirty="0">
              <a:solidFill>
                <a:schemeClr val="bg2">
                  <a:lumMod val="10000"/>
                </a:schemeClr>
              </a:solidFill>
            </a:endParaRPr>
          </a:p>
        </p:txBody>
      </p:sp>
    </p:spTree>
    <p:extLst>
      <p:ext uri="{BB962C8B-B14F-4D97-AF65-F5344CB8AC3E}">
        <p14:creationId xmlns:p14="http://schemas.microsoft.com/office/powerpoint/2010/main" val="3584363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15AE8-05C0-6BC9-8ED8-E45D6D57F4BA}"/>
              </a:ext>
            </a:extLst>
          </p:cNvPr>
          <p:cNvSpPr>
            <a:spLocks noGrp="1"/>
          </p:cNvSpPr>
          <p:nvPr>
            <p:ph type="title"/>
          </p:nvPr>
        </p:nvSpPr>
        <p:spPr>
          <a:xfrm>
            <a:off x="564842" y="6531"/>
            <a:ext cx="11062315" cy="838200"/>
          </a:xfrm>
        </p:spPr>
        <p:txBody>
          <a:bodyPr/>
          <a:lstStyle/>
          <a:p>
            <a:r>
              <a:rPr lang="en-US" dirty="0"/>
              <a:t>Post Market Surveillance (Phase 4)</a:t>
            </a:r>
          </a:p>
        </p:txBody>
      </p:sp>
      <p:sp>
        <p:nvSpPr>
          <p:cNvPr id="3" name="Content Placeholder 2">
            <a:extLst>
              <a:ext uri="{FF2B5EF4-FFF2-40B4-BE49-F238E27FC236}">
                <a16:creationId xmlns:a16="http://schemas.microsoft.com/office/drawing/2014/main" id="{6E58A196-0A73-EE17-8C74-5491C205C886}"/>
              </a:ext>
            </a:extLst>
          </p:cNvPr>
          <p:cNvSpPr>
            <a:spLocks noGrp="1"/>
          </p:cNvSpPr>
          <p:nvPr>
            <p:ph idx="1"/>
          </p:nvPr>
        </p:nvSpPr>
        <p:spPr>
          <a:xfrm>
            <a:off x="758462" y="1143000"/>
            <a:ext cx="10788689" cy="5172075"/>
          </a:xfrm>
        </p:spPr>
        <p:txBody>
          <a:bodyPr/>
          <a:lstStyle/>
          <a:p>
            <a:r>
              <a:rPr lang="en-US" sz="1800" dirty="0">
                <a:solidFill>
                  <a:schemeClr val="bg2">
                    <a:lumMod val="10000"/>
                  </a:schemeClr>
                </a:solidFill>
              </a:rPr>
              <a:t>Post-marketing surveillance, or </a:t>
            </a:r>
            <a:r>
              <a:rPr lang="en-US" sz="1800" b="1" dirty="0">
                <a:solidFill>
                  <a:schemeClr val="bg2">
                    <a:lumMod val="10000"/>
                  </a:schemeClr>
                </a:solidFill>
              </a:rPr>
              <a:t>Phase 4</a:t>
            </a:r>
            <a:r>
              <a:rPr lang="en-US" sz="1800" dirty="0">
                <a:solidFill>
                  <a:schemeClr val="bg2">
                    <a:lumMod val="10000"/>
                  </a:schemeClr>
                </a:solidFill>
              </a:rPr>
              <a:t>, begins after a drug is approved and available to the public</a:t>
            </a:r>
          </a:p>
          <a:p>
            <a:r>
              <a:rPr lang="en-US" sz="1800" b="1" dirty="0">
                <a:solidFill>
                  <a:schemeClr val="bg2">
                    <a:lumMod val="10000"/>
                  </a:schemeClr>
                </a:solidFill>
              </a:rPr>
              <a:t>Monitor Long-Term Effects: </a:t>
            </a:r>
            <a:r>
              <a:rPr lang="en-US" sz="1800" dirty="0">
                <a:solidFill>
                  <a:schemeClr val="bg2">
                    <a:lumMod val="10000"/>
                  </a:schemeClr>
                </a:solidFill>
              </a:rPr>
              <a:t>Tracks extended drug use to detect side effects that may not show up in short trials</a:t>
            </a:r>
          </a:p>
          <a:p>
            <a:r>
              <a:rPr lang="en-US" sz="1800" b="1" dirty="0">
                <a:solidFill>
                  <a:schemeClr val="bg2">
                    <a:lumMod val="10000"/>
                  </a:schemeClr>
                </a:solidFill>
              </a:rPr>
              <a:t>Detect Rare Adverse Effects</a:t>
            </a:r>
            <a:r>
              <a:rPr lang="en-US" sz="1800" dirty="0">
                <a:solidFill>
                  <a:schemeClr val="bg2">
                    <a:lumMod val="10000"/>
                  </a:schemeClr>
                </a:solidFill>
              </a:rPr>
              <a:t>: Identifies uncommon side effects by studying a larger, more diverse patient population</a:t>
            </a:r>
          </a:p>
          <a:p>
            <a:r>
              <a:rPr lang="en-US" sz="1800" b="1" dirty="0">
                <a:solidFill>
                  <a:schemeClr val="bg2">
                    <a:lumMod val="10000"/>
                  </a:schemeClr>
                </a:solidFill>
              </a:rPr>
              <a:t>Verify Real-World Effectiveness:</a:t>
            </a:r>
            <a:r>
              <a:rPr lang="en-US" sz="1800" dirty="0">
                <a:solidFill>
                  <a:schemeClr val="bg2">
                    <a:lumMod val="10000"/>
                  </a:schemeClr>
                </a:solidFill>
              </a:rPr>
              <a:t> Confirms the drug's effectiveness in everyday use across various patient groups</a:t>
            </a:r>
          </a:p>
          <a:p>
            <a:r>
              <a:rPr lang="en-US" sz="1800" b="1" dirty="0">
                <a:solidFill>
                  <a:schemeClr val="bg2">
                    <a:lumMod val="10000"/>
                  </a:schemeClr>
                </a:solidFill>
              </a:rPr>
              <a:t>Risk Management: </a:t>
            </a:r>
            <a:r>
              <a:rPr lang="en-US" sz="1800" dirty="0">
                <a:solidFill>
                  <a:schemeClr val="bg2">
                    <a:lumMod val="10000"/>
                  </a:schemeClr>
                </a:solidFill>
              </a:rPr>
              <a:t>Monitors safety continuously and updates labels with new warnings or guidelines, if necessary, including potential market withdrawals if needed</a:t>
            </a:r>
          </a:p>
          <a:p>
            <a:r>
              <a:rPr lang="en-US" sz="1800" dirty="0">
                <a:solidFill>
                  <a:schemeClr val="bg2">
                    <a:lumMod val="10000"/>
                  </a:schemeClr>
                </a:solidFill>
              </a:rPr>
              <a:t>Black box warning - A </a:t>
            </a:r>
            <a:r>
              <a:rPr lang="en-US" sz="1800" b="1" dirty="0">
                <a:solidFill>
                  <a:schemeClr val="bg2">
                    <a:lumMod val="10000"/>
                  </a:schemeClr>
                </a:solidFill>
              </a:rPr>
              <a:t>black box warning</a:t>
            </a:r>
            <a:r>
              <a:rPr lang="en-US" sz="1800" dirty="0">
                <a:solidFill>
                  <a:schemeClr val="bg2">
                    <a:lumMod val="10000"/>
                  </a:schemeClr>
                </a:solidFill>
              </a:rPr>
              <a:t> is the strongest warning issued by the FDA, placed on a drug's label to alert patients and healthcare providers about serious or life-threatening risks associated with the drug. It is displayed in a black box around the warning text on the label</a:t>
            </a:r>
          </a:p>
        </p:txBody>
      </p:sp>
    </p:spTree>
    <p:extLst>
      <p:ext uri="{BB962C8B-B14F-4D97-AF65-F5344CB8AC3E}">
        <p14:creationId xmlns:p14="http://schemas.microsoft.com/office/powerpoint/2010/main" val="4048406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9BD5C-06E5-4F3D-A198-B155F1694BBD}"/>
              </a:ext>
            </a:extLst>
          </p:cNvPr>
          <p:cNvSpPr>
            <a:spLocks noGrp="1"/>
          </p:cNvSpPr>
          <p:nvPr>
            <p:ph type="title"/>
          </p:nvPr>
        </p:nvSpPr>
        <p:spPr/>
        <p:txBody>
          <a:bodyPr/>
          <a:lstStyle/>
          <a:p>
            <a:r>
              <a:rPr lang="en-IN" dirty="0">
                <a:solidFill>
                  <a:srgbClr val="9E1600"/>
                </a:solidFill>
              </a:rPr>
              <a:t>Overview on Drug Discovery and Development</a:t>
            </a:r>
          </a:p>
        </p:txBody>
      </p:sp>
      <p:sp>
        <p:nvSpPr>
          <p:cNvPr id="3" name="Content Placeholder 2">
            <a:extLst>
              <a:ext uri="{FF2B5EF4-FFF2-40B4-BE49-F238E27FC236}">
                <a16:creationId xmlns:a16="http://schemas.microsoft.com/office/drawing/2014/main" id="{15506124-5F3D-4DAD-8AA7-C0D81628434C}"/>
              </a:ext>
            </a:extLst>
          </p:cNvPr>
          <p:cNvSpPr>
            <a:spLocks noGrp="1"/>
          </p:cNvSpPr>
          <p:nvPr>
            <p:ph idx="1"/>
          </p:nvPr>
        </p:nvSpPr>
        <p:spPr/>
        <p:txBody>
          <a:bodyPr/>
          <a:lstStyle/>
          <a:p>
            <a:r>
              <a:rPr kumimoji="0" lang="en-US" altLang="en-US" sz="2000" b="0" i="0" u="none" strike="noStrike" cap="none" normalizeH="0" baseline="0" dirty="0">
                <a:ln>
                  <a:noFill/>
                </a:ln>
                <a:solidFill>
                  <a:schemeClr val="bg2">
                    <a:lumMod val="10000"/>
                  </a:schemeClr>
                </a:solidFill>
                <a:effectLst/>
                <a:cs typeface="Calibri" panose="020F0502020204030204" pitchFamily="34" charset="0"/>
              </a:rPr>
              <a:t>Drug Development Life Cycle is the process of </a:t>
            </a:r>
            <a:r>
              <a:rPr kumimoji="0" lang="en-US" altLang="en-US" sz="2000" b="1" i="0" u="none" strike="noStrike" cap="none" normalizeH="0" baseline="0" dirty="0">
                <a:ln>
                  <a:noFill/>
                </a:ln>
                <a:solidFill>
                  <a:schemeClr val="bg2">
                    <a:lumMod val="10000"/>
                  </a:schemeClr>
                </a:solidFill>
                <a:effectLst/>
                <a:cs typeface="Calibri" panose="020F0502020204030204" pitchFamily="34" charset="0"/>
              </a:rPr>
              <a:t>discovering</a:t>
            </a:r>
            <a:r>
              <a:rPr kumimoji="0" lang="en-US" altLang="en-US" sz="2000" b="0" i="0" u="none" strike="noStrike" cap="none" normalizeH="0" baseline="0" dirty="0">
                <a:ln>
                  <a:noFill/>
                </a:ln>
                <a:solidFill>
                  <a:schemeClr val="bg2">
                    <a:lumMod val="10000"/>
                  </a:schemeClr>
                </a:solidFill>
                <a:effectLst/>
                <a:cs typeface="Calibri" panose="020F0502020204030204" pitchFamily="34" charset="0"/>
              </a:rPr>
              <a:t>,</a:t>
            </a:r>
            <a:r>
              <a:rPr kumimoji="0" lang="en-US" altLang="en-US" sz="2000" b="1" i="0" u="none" strike="noStrike" cap="none" normalizeH="0" baseline="0" dirty="0">
                <a:ln>
                  <a:noFill/>
                </a:ln>
                <a:solidFill>
                  <a:schemeClr val="bg2">
                    <a:lumMod val="10000"/>
                  </a:schemeClr>
                </a:solidFill>
                <a:effectLst/>
                <a:cs typeface="Calibri" panose="020F0502020204030204" pitchFamily="34" charset="0"/>
              </a:rPr>
              <a:t> testing</a:t>
            </a:r>
            <a:r>
              <a:rPr kumimoji="0" lang="en-US" altLang="en-US" sz="2000" b="0" i="0" u="none" strike="noStrike" cap="none" normalizeH="0" baseline="0" dirty="0">
                <a:ln>
                  <a:noFill/>
                </a:ln>
                <a:solidFill>
                  <a:schemeClr val="bg2">
                    <a:lumMod val="10000"/>
                  </a:schemeClr>
                </a:solidFill>
                <a:effectLst/>
                <a:cs typeface="Calibri" panose="020F0502020204030204" pitchFamily="34" charset="0"/>
              </a:rPr>
              <a:t>, and getting </a:t>
            </a:r>
            <a:r>
              <a:rPr kumimoji="0" lang="en-US" altLang="en-US" sz="2000" b="1" i="0" u="none" strike="noStrike" cap="none" normalizeH="0" baseline="0" dirty="0">
                <a:ln>
                  <a:noFill/>
                </a:ln>
                <a:solidFill>
                  <a:schemeClr val="bg2">
                    <a:lumMod val="10000"/>
                  </a:schemeClr>
                </a:solidFill>
                <a:effectLst/>
                <a:cs typeface="Calibri" panose="020F0502020204030204" pitchFamily="34" charset="0"/>
              </a:rPr>
              <a:t>approval</a:t>
            </a:r>
            <a:r>
              <a:rPr kumimoji="0" lang="en-US" altLang="en-US" sz="2000" b="0" i="0" u="none" strike="noStrike" cap="none" normalizeH="0" baseline="0" dirty="0">
                <a:ln>
                  <a:noFill/>
                </a:ln>
                <a:solidFill>
                  <a:schemeClr val="bg2">
                    <a:lumMod val="10000"/>
                  </a:schemeClr>
                </a:solidFill>
                <a:effectLst/>
                <a:cs typeface="Calibri" panose="020F0502020204030204" pitchFamily="34" charset="0"/>
              </a:rPr>
              <a:t> for new drugs</a:t>
            </a:r>
            <a:endParaRPr lang="en-IN" sz="2000" dirty="0">
              <a:solidFill>
                <a:schemeClr val="bg2">
                  <a:lumMod val="25000"/>
                </a:schemeClr>
              </a:solidFill>
            </a:endParaRPr>
          </a:p>
          <a:p>
            <a:r>
              <a:rPr lang="en-IN" sz="2000" dirty="0">
                <a:solidFill>
                  <a:schemeClr val="bg2">
                    <a:lumMod val="25000"/>
                  </a:schemeClr>
                </a:solidFill>
              </a:rPr>
              <a:t>This whole process takes about </a:t>
            </a:r>
            <a:r>
              <a:rPr lang="en-IN" sz="2000" b="1" dirty="0">
                <a:solidFill>
                  <a:schemeClr val="bg2">
                    <a:lumMod val="25000"/>
                  </a:schemeClr>
                </a:solidFill>
              </a:rPr>
              <a:t>10 – 15 years </a:t>
            </a:r>
            <a:r>
              <a:rPr lang="en-IN" sz="2000" dirty="0">
                <a:solidFill>
                  <a:schemeClr val="bg2">
                    <a:lumMod val="25000"/>
                  </a:schemeClr>
                </a:solidFill>
              </a:rPr>
              <a:t>to create a new drug while costing the company around </a:t>
            </a:r>
            <a:r>
              <a:rPr lang="en-IN" sz="2000" b="1" dirty="0">
                <a:solidFill>
                  <a:schemeClr val="bg2">
                    <a:lumMod val="25000"/>
                  </a:schemeClr>
                </a:solidFill>
              </a:rPr>
              <a:t>$2.6 billion</a:t>
            </a:r>
          </a:p>
          <a:p>
            <a:r>
              <a:rPr lang="en-IN" sz="2000" dirty="0">
                <a:solidFill>
                  <a:schemeClr val="bg2">
                    <a:lumMod val="25000"/>
                  </a:schemeClr>
                </a:solidFill>
              </a:rPr>
              <a:t>For every </a:t>
            </a:r>
            <a:r>
              <a:rPr lang="en-IN" sz="2000" b="1" dirty="0">
                <a:solidFill>
                  <a:schemeClr val="bg2">
                    <a:lumMod val="25000"/>
                  </a:schemeClr>
                </a:solidFill>
              </a:rPr>
              <a:t>5,000 – 10,000 </a:t>
            </a:r>
            <a:r>
              <a:rPr lang="en-IN" sz="2000" dirty="0">
                <a:solidFill>
                  <a:schemeClr val="bg2">
                    <a:lumMod val="25000"/>
                  </a:schemeClr>
                </a:solidFill>
              </a:rPr>
              <a:t>compounds that are discovered and worked upon, ultimately only </a:t>
            </a:r>
            <a:r>
              <a:rPr lang="en-IN" sz="2000" b="1" dirty="0">
                <a:solidFill>
                  <a:schemeClr val="bg2">
                    <a:lumMod val="25000"/>
                  </a:schemeClr>
                </a:solidFill>
              </a:rPr>
              <a:t>one </a:t>
            </a:r>
            <a:r>
              <a:rPr lang="en-IN" sz="2000" dirty="0">
                <a:solidFill>
                  <a:schemeClr val="bg2">
                    <a:lumMod val="25000"/>
                  </a:schemeClr>
                </a:solidFill>
              </a:rPr>
              <a:t>receives approval</a:t>
            </a:r>
          </a:p>
          <a:p>
            <a:pPr marL="0" indent="0">
              <a:buNone/>
            </a:pPr>
            <a:endParaRPr lang="en-IN" sz="2000" dirty="0">
              <a:solidFill>
                <a:schemeClr val="bg2">
                  <a:lumMod val="25000"/>
                </a:schemeClr>
              </a:solidFill>
            </a:endParaRPr>
          </a:p>
        </p:txBody>
      </p:sp>
    </p:spTree>
    <p:extLst>
      <p:ext uri="{BB962C8B-B14F-4D97-AF65-F5344CB8AC3E}">
        <p14:creationId xmlns:p14="http://schemas.microsoft.com/office/powerpoint/2010/main" val="3716761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995457-A301-479A-4AFC-86B41651FBC8}"/>
              </a:ext>
            </a:extLst>
          </p:cNvPr>
          <p:cNvSpPr>
            <a:spLocks noGrp="1"/>
          </p:cNvSpPr>
          <p:nvPr>
            <p:ph type="title"/>
          </p:nvPr>
        </p:nvSpPr>
        <p:spPr>
          <a:xfrm>
            <a:off x="564842" y="-19685"/>
            <a:ext cx="11062315" cy="838200"/>
          </a:xfrm>
        </p:spPr>
        <p:txBody>
          <a:bodyPr wrap="square" anchor="b">
            <a:normAutofit/>
          </a:bodyPr>
          <a:lstStyle/>
          <a:p>
            <a:r>
              <a:rPr lang="en-US" dirty="0"/>
              <a:t>Drug Development Life Cycle </a:t>
            </a:r>
          </a:p>
        </p:txBody>
      </p:sp>
      <p:graphicFrame>
        <p:nvGraphicFramePr>
          <p:cNvPr id="38" name="Subtitle 1">
            <a:extLst>
              <a:ext uri="{FF2B5EF4-FFF2-40B4-BE49-F238E27FC236}">
                <a16:creationId xmlns:a16="http://schemas.microsoft.com/office/drawing/2014/main" id="{B2E8CFA9-BA17-745E-1B80-6B79DC92CC0A}"/>
              </a:ext>
            </a:extLst>
          </p:cNvPr>
          <p:cNvGraphicFramePr/>
          <p:nvPr/>
        </p:nvGraphicFramePr>
        <p:xfrm>
          <a:off x="2863063" y="1447800"/>
          <a:ext cx="7692804"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Right 4">
            <a:extLst>
              <a:ext uri="{FF2B5EF4-FFF2-40B4-BE49-F238E27FC236}">
                <a16:creationId xmlns:a16="http://schemas.microsoft.com/office/drawing/2014/main" id="{77C9E477-FCF8-E26F-56E1-EFAAAAFF7FE5}"/>
              </a:ext>
            </a:extLst>
          </p:cNvPr>
          <p:cNvSpPr/>
          <p:nvPr/>
        </p:nvSpPr>
        <p:spPr bwMode="auto">
          <a:xfrm>
            <a:off x="6629401" y="1877060"/>
            <a:ext cx="355600" cy="76200"/>
          </a:xfrm>
          <a:prstGeom prst="rightArrow">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6" name="Arrow: Right 5">
            <a:extLst>
              <a:ext uri="{FF2B5EF4-FFF2-40B4-BE49-F238E27FC236}">
                <a16:creationId xmlns:a16="http://schemas.microsoft.com/office/drawing/2014/main" id="{C5EB89B4-F5B0-F289-4825-6909964C50D2}"/>
              </a:ext>
            </a:extLst>
          </p:cNvPr>
          <p:cNvSpPr/>
          <p:nvPr/>
        </p:nvSpPr>
        <p:spPr bwMode="auto">
          <a:xfrm>
            <a:off x="4758690" y="1903730"/>
            <a:ext cx="355600" cy="69850"/>
          </a:xfrm>
          <a:prstGeom prst="rightArrow">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7" name="Arrow: Right 6">
            <a:extLst>
              <a:ext uri="{FF2B5EF4-FFF2-40B4-BE49-F238E27FC236}">
                <a16:creationId xmlns:a16="http://schemas.microsoft.com/office/drawing/2014/main" id="{571A1286-3E0B-279D-6DB0-676B68887F17}"/>
              </a:ext>
            </a:extLst>
          </p:cNvPr>
          <p:cNvSpPr/>
          <p:nvPr/>
        </p:nvSpPr>
        <p:spPr bwMode="auto">
          <a:xfrm rot="10800000">
            <a:off x="4824730" y="4144010"/>
            <a:ext cx="355600" cy="69850"/>
          </a:xfrm>
          <a:prstGeom prst="rightArrow">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9" name="Arrow: Right 8">
            <a:extLst>
              <a:ext uri="{FF2B5EF4-FFF2-40B4-BE49-F238E27FC236}">
                <a16:creationId xmlns:a16="http://schemas.microsoft.com/office/drawing/2014/main" id="{FF7EBAE6-B11C-B637-8570-9F38D16C3006}"/>
              </a:ext>
            </a:extLst>
          </p:cNvPr>
          <p:cNvSpPr/>
          <p:nvPr/>
        </p:nvSpPr>
        <p:spPr bwMode="auto">
          <a:xfrm rot="10800000">
            <a:off x="6770317" y="4154766"/>
            <a:ext cx="355600" cy="50800"/>
          </a:xfrm>
          <a:prstGeom prst="rightArrow">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
        <p:nvSpPr>
          <p:cNvPr id="11" name="Arrow: Right 10">
            <a:extLst>
              <a:ext uri="{FF2B5EF4-FFF2-40B4-BE49-F238E27FC236}">
                <a16:creationId xmlns:a16="http://schemas.microsoft.com/office/drawing/2014/main" id="{1F35A8DF-0454-2876-DDDA-AD9C36FEE425}"/>
              </a:ext>
            </a:extLst>
          </p:cNvPr>
          <p:cNvSpPr/>
          <p:nvPr/>
        </p:nvSpPr>
        <p:spPr bwMode="auto">
          <a:xfrm rot="5400000">
            <a:off x="7567930" y="3216275"/>
            <a:ext cx="355600" cy="69850"/>
          </a:xfrm>
          <a:prstGeom prst="rightArrow">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err="1">
              <a:solidFill>
                <a:schemeClr val="tx1"/>
              </a:solidFill>
              <a:latin typeface="+mn-lt"/>
              <a:ea typeface="+mn-ea"/>
              <a:cs typeface="+mn-cs"/>
            </a:endParaRPr>
          </a:p>
        </p:txBody>
      </p:sp>
    </p:spTree>
    <p:extLst>
      <p:ext uri="{BB962C8B-B14F-4D97-AF65-F5344CB8AC3E}">
        <p14:creationId xmlns:p14="http://schemas.microsoft.com/office/powerpoint/2010/main" val="2206854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8051-14D2-096E-9434-1E273DFFC25F}"/>
              </a:ext>
            </a:extLst>
          </p:cNvPr>
          <p:cNvSpPr>
            <a:spLocks noGrp="1"/>
          </p:cNvSpPr>
          <p:nvPr>
            <p:ph type="title"/>
          </p:nvPr>
        </p:nvSpPr>
        <p:spPr>
          <a:xfrm>
            <a:off x="225862" y="304800"/>
            <a:ext cx="11062315" cy="304800"/>
          </a:xfrm>
        </p:spPr>
        <p:txBody>
          <a:bodyPr wrap="square" anchor="b">
            <a:normAutofit fontScale="90000"/>
          </a:bodyPr>
          <a:lstStyle/>
          <a:p>
            <a:r>
              <a:rPr lang="en-US" dirty="0"/>
              <a:t>1. Drug Discovery and Development </a:t>
            </a:r>
          </a:p>
        </p:txBody>
      </p:sp>
      <p:sp>
        <p:nvSpPr>
          <p:cNvPr id="3" name="Content Placeholder 2">
            <a:extLst>
              <a:ext uri="{FF2B5EF4-FFF2-40B4-BE49-F238E27FC236}">
                <a16:creationId xmlns:a16="http://schemas.microsoft.com/office/drawing/2014/main" id="{A2946315-DF35-CA69-8A7D-DBB7D7972633}"/>
              </a:ext>
            </a:extLst>
          </p:cNvPr>
          <p:cNvSpPr>
            <a:spLocks noGrp="1"/>
          </p:cNvSpPr>
          <p:nvPr>
            <p:ph sz="half" idx="1"/>
          </p:nvPr>
        </p:nvSpPr>
        <p:spPr>
          <a:xfrm>
            <a:off x="304800" y="1143000"/>
            <a:ext cx="8153400" cy="4191000"/>
          </a:xfrm>
        </p:spPr>
        <p:txBody>
          <a:bodyPr wrap="square" anchor="t">
            <a:noAutofit/>
          </a:bodyPr>
          <a:lstStyle/>
          <a:p>
            <a:pPr marL="0" indent="0" algn="just">
              <a:lnSpc>
                <a:spcPct val="90000"/>
              </a:lnSpc>
              <a:buNone/>
            </a:pPr>
            <a:r>
              <a:rPr lang="en-US" sz="1600" b="1" dirty="0">
                <a:solidFill>
                  <a:schemeClr val="accent3">
                    <a:lumMod val="10000"/>
                  </a:schemeClr>
                </a:solidFill>
              </a:rPr>
              <a:t>1. Understand the disease | Pathology</a:t>
            </a:r>
          </a:p>
          <a:p>
            <a:pPr algn="just">
              <a:lnSpc>
                <a:spcPct val="90000"/>
              </a:lnSpc>
            </a:pPr>
            <a:r>
              <a:rPr lang="en-US" sz="1600" b="1" dirty="0">
                <a:solidFill>
                  <a:schemeClr val="accent3">
                    <a:lumMod val="10000"/>
                  </a:schemeClr>
                </a:solidFill>
              </a:rPr>
              <a:t>Pathology</a:t>
            </a:r>
            <a:r>
              <a:rPr lang="en-US" sz="1600" dirty="0">
                <a:solidFill>
                  <a:schemeClr val="accent3">
                    <a:lumMod val="10000"/>
                  </a:schemeClr>
                </a:solidFill>
              </a:rPr>
              <a:t> refers to the study of diseases, including their causes, progression, and effects on the body. It plays a crucial role in drug development and healthcare by helping researchers and healthcare professionals understand how diseases develop</a:t>
            </a:r>
          </a:p>
          <a:p>
            <a:pPr marL="0" indent="0" algn="just">
              <a:lnSpc>
                <a:spcPct val="90000"/>
              </a:lnSpc>
              <a:buNone/>
            </a:pPr>
            <a:r>
              <a:rPr lang="en-US" sz="1600" b="1" dirty="0">
                <a:solidFill>
                  <a:schemeClr val="accent3">
                    <a:lumMod val="10000"/>
                  </a:schemeClr>
                </a:solidFill>
              </a:rPr>
              <a:t>2.Target Identification</a:t>
            </a:r>
          </a:p>
          <a:p>
            <a:pPr algn="just">
              <a:lnSpc>
                <a:spcPct val="90000"/>
              </a:lnSpc>
            </a:pPr>
            <a:r>
              <a:rPr lang="en-US" sz="1600" dirty="0">
                <a:solidFill>
                  <a:schemeClr val="accent3">
                    <a:lumMod val="10000"/>
                  </a:schemeClr>
                </a:solidFill>
              </a:rPr>
              <a:t>In this step researchers find the molecule that plays a key role in the disease and which can be druggable</a:t>
            </a:r>
            <a:endParaRPr lang="en-US" sz="1600" b="1" dirty="0">
              <a:solidFill>
                <a:schemeClr val="accent3">
                  <a:lumMod val="10000"/>
                </a:schemeClr>
              </a:solidFill>
            </a:endParaRPr>
          </a:p>
          <a:p>
            <a:pPr marL="0" indent="0" algn="just">
              <a:lnSpc>
                <a:spcPct val="90000"/>
              </a:lnSpc>
              <a:buNone/>
            </a:pPr>
            <a:r>
              <a:rPr lang="en-US" sz="1600" b="1" dirty="0">
                <a:solidFill>
                  <a:schemeClr val="accent3">
                    <a:lumMod val="10000"/>
                  </a:schemeClr>
                </a:solidFill>
              </a:rPr>
              <a:t> Few techniques to mention–</a:t>
            </a:r>
          </a:p>
          <a:p>
            <a:pPr algn="just">
              <a:lnSpc>
                <a:spcPct val="90000"/>
              </a:lnSpc>
            </a:pPr>
            <a:r>
              <a:rPr lang="en-US" sz="1600" b="1" dirty="0">
                <a:solidFill>
                  <a:schemeClr val="accent3">
                    <a:lumMod val="10000"/>
                  </a:schemeClr>
                </a:solidFill>
              </a:rPr>
              <a:t>A. Genome-Wide Association Studies (GWAS)-</a:t>
            </a:r>
            <a:r>
              <a:rPr lang="en-US" sz="1600" dirty="0">
                <a:solidFill>
                  <a:schemeClr val="accent3">
                    <a:lumMod val="10000"/>
                  </a:schemeClr>
                </a:solidFill>
              </a:rPr>
              <a:t>Compares genetic differences between healthy and diseased subject</a:t>
            </a:r>
          </a:p>
          <a:p>
            <a:pPr algn="just">
              <a:lnSpc>
                <a:spcPct val="90000"/>
              </a:lnSpc>
            </a:pPr>
            <a:r>
              <a:rPr lang="en-US" sz="1600" b="1" dirty="0">
                <a:solidFill>
                  <a:schemeClr val="accent3">
                    <a:lumMod val="10000"/>
                  </a:schemeClr>
                </a:solidFill>
              </a:rPr>
              <a:t>B. Mass Spectrometry (MS):</a:t>
            </a:r>
            <a:r>
              <a:rPr lang="en-US" sz="1600" dirty="0">
                <a:solidFill>
                  <a:schemeClr val="accent3">
                    <a:lumMod val="10000"/>
                  </a:schemeClr>
                </a:solidFill>
              </a:rPr>
              <a:t> Measures protein abundance and modifications in disease vs. normal cells</a:t>
            </a:r>
          </a:p>
          <a:p>
            <a:pPr algn="just">
              <a:lnSpc>
                <a:spcPct val="90000"/>
              </a:lnSpc>
            </a:pPr>
            <a:r>
              <a:rPr lang="en-US" sz="1600" b="1" dirty="0">
                <a:solidFill>
                  <a:schemeClr val="accent3">
                    <a:lumMod val="10000"/>
                  </a:schemeClr>
                </a:solidFill>
              </a:rPr>
              <a:t>C. AI-Based Approaches - </a:t>
            </a:r>
            <a:r>
              <a:rPr lang="en-US" sz="1600" dirty="0">
                <a:solidFill>
                  <a:schemeClr val="accent3">
                    <a:lumMod val="10000"/>
                  </a:schemeClr>
                </a:solidFill>
              </a:rPr>
              <a:t>Uses AI and machine learning to predict new drug targets from vast datasets</a:t>
            </a:r>
            <a:endParaRPr lang="en-US" sz="1600" b="1" dirty="0">
              <a:solidFill>
                <a:schemeClr val="accent3">
                  <a:lumMod val="10000"/>
                </a:schemeClr>
              </a:solidFill>
            </a:endParaRPr>
          </a:p>
          <a:p>
            <a:pPr algn="just">
              <a:lnSpc>
                <a:spcPct val="90000"/>
              </a:lnSpc>
            </a:pPr>
            <a:endParaRPr lang="en-US" sz="1600" b="1" dirty="0">
              <a:solidFill>
                <a:schemeClr val="accent3">
                  <a:lumMod val="10000"/>
                </a:schemeClr>
              </a:solidFill>
            </a:endParaRPr>
          </a:p>
        </p:txBody>
      </p:sp>
      <p:pic>
        <p:nvPicPr>
          <p:cNvPr id="4" name="Picture 2" descr="A diagram of a drug discovery&#10;&#10;AI-generated content may be incorrect.">
            <a:extLst>
              <a:ext uri="{FF2B5EF4-FFF2-40B4-BE49-F238E27FC236}">
                <a16:creationId xmlns:a16="http://schemas.microsoft.com/office/drawing/2014/main" id="{683F6BAC-A8ED-9EAD-DB3C-AB3437AB219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011" r="403" b="2"/>
          <a:stretch/>
        </p:blipFill>
        <p:spPr bwMode="auto">
          <a:xfrm>
            <a:off x="8610600" y="1447800"/>
            <a:ext cx="3505200" cy="3013874"/>
          </a:xfrm>
          <a:prstGeom prst="rect">
            <a:avLst/>
          </a:prstGeom>
          <a:solidFill>
            <a:srgbClr val="FFFFFF"/>
          </a:solidFill>
        </p:spPr>
      </p:pic>
    </p:spTree>
    <p:extLst>
      <p:ext uri="{BB962C8B-B14F-4D97-AF65-F5344CB8AC3E}">
        <p14:creationId xmlns:p14="http://schemas.microsoft.com/office/powerpoint/2010/main" val="2182082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F87D63-9D8C-CDF4-CAF1-F79981775AA6}"/>
              </a:ext>
            </a:extLst>
          </p:cNvPr>
          <p:cNvSpPr>
            <a:spLocks noGrp="1"/>
          </p:cNvSpPr>
          <p:nvPr>
            <p:ph idx="1"/>
          </p:nvPr>
        </p:nvSpPr>
        <p:spPr>
          <a:xfrm>
            <a:off x="701655" y="1066800"/>
            <a:ext cx="10788689" cy="4191000"/>
          </a:xfrm>
        </p:spPr>
        <p:txBody>
          <a:bodyPr/>
          <a:lstStyle/>
          <a:p>
            <a:r>
              <a:rPr lang="en-US" b="1" dirty="0">
                <a:solidFill>
                  <a:schemeClr val="bg2">
                    <a:lumMod val="10000"/>
                  </a:schemeClr>
                </a:solidFill>
              </a:rPr>
              <a:t>3. Target Validation</a:t>
            </a:r>
          </a:p>
          <a:p>
            <a:r>
              <a:rPr lang="en-US" dirty="0">
                <a:solidFill>
                  <a:schemeClr val="bg2">
                    <a:lumMod val="10000"/>
                  </a:schemeClr>
                </a:solidFill>
              </a:rPr>
              <a:t>After choosing a target for a disease, scientists need to confirm its role in the disease and check if it can be treated with a drug.</a:t>
            </a:r>
          </a:p>
          <a:p>
            <a:r>
              <a:rPr lang="en-US" b="1" dirty="0">
                <a:solidFill>
                  <a:schemeClr val="bg2">
                    <a:lumMod val="10000"/>
                  </a:schemeClr>
                </a:solidFill>
              </a:rPr>
              <a:t>Key Techniques:</a:t>
            </a:r>
            <a:endParaRPr lang="en-US" dirty="0">
              <a:solidFill>
                <a:schemeClr val="bg2">
                  <a:lumMod val="10000"/>
                </a:schemeClr>
              </a:solidFill>
            </a:endParaRPr>
          </a:p>
          <a:p>
            <a:pPr>
              <a:buFont typeface="Arial" panose="020B0604020202020204" pitchFamily="34" charset="0"/>
              <a:buChar char="•"/>
            </a:pPr>
            <a:r>
              <a:rPr lang="en-US" b="1" dirty="0">
                <a:solidFill>
                  <a:schemeClr val="bg2">
                    <a:lumMod val="10000"/>
                  </a:schemeClr>
                </a:solidFill>
              </a:rPr>
              <a:t>Gene Knockout (KO) Models</a:t>
            </a:r>
            <a:r>
              <a:rPr lang="en-US" dirty="0">
                <a:solidFill>
                  <a:schemeClr val="bg2">
                    <a:lumMod val="10000"/>
                  </a:schemeClr>
                </a:solidFill>
              </a:rPr>
              <a:t> – Scientists remove (knock out) a specific gene to see if it affects the disease. If the disease gets better or disappears, this gene is likely important.</a:t>
            </a:r>
          </a:p>
          <a:p>
            <a:pPr>
              <a:buFont typeface="Arial" panose="020B0604020202020204" pitchFamily="34" charset="0"/>
              <a:buChar char="•"/>
            </a:pPr>
            <a:r>
              <a:rPr lang="en-US" b="1" dirty="0">
                <a:solidFill>
                  <a:schemeClr val="bg2">
                    <a:lumMod val="10000"/>
                  </a:schemeClr>
                </a:solidFill>
              </a:rPr>
              <a:t>RNA Interference (RNAi)</a:t>
            </a:r>
            <a:r>
              <a:rPr lang="en-US" dirty="0">
                <a:solidFill>
                  <a:schemeClr val="bg2">
                    <a:lumMod val="10000"/>
                  </a:schemeClr>
                </a:solidFill>
              </a:rPr>
              <a:t> – Uses small molecules like siRNA or shRNA to turn off specific genes and study their effects on the disease.</a:t>
            </a:r>
          </a:p>
          <a:p>
            <a:r>
              <a:rPr lang="en-US" b="1" dirty="0">
                <a:solidFill>
                  <a:schemeClr val="bg2">
                    <a:lumMod val="10000"/>
                  </a:schemeClr>
                </a:solidFill>
              </a:rPr>
              <a:t>4. Lead Compound</a:t>
            </a:r>
          </a:p>
          <a:p>
            <a:r>
              <a:rPr lang="en-US" dirty="0">
                <a:solidFill>
                  <a:schemeClr val="bg2">
                    <a:lumMod val="10000"/>
                  </a:schemeClr>
                </a:solidFill>
              </a:rPr>
              <a:t>A </a:t>
            </a:r>
            <a:r>
              <a:rPr lang="en-US" b="1" dirty="0">
                <a:solidFill>
                  <a:schemeClr val="bg2">
                    <a:lumMod val="10000"/>
                  </a:schemeClr>
                </a:solidFill>
              </a:rPr>
              <a:t>lead compound</a:t>
            </a:r>
            <a:r>
              <a:rPr lang="en-US" dirty="0">
                <a:solidFill>
                  <a:schemeClr val="bg2">
                    <a:lumMod val="10000"/>
                  </a:schemeClr>
                </a:solidFill>
              </a:rPr>
              <a:t> is a promising molecule that shows early signs of working against a disease. Scientists improve its properties to develop it into a real medicine.</a:t>
            </a:r>
          </a:p>
        </p:txBody>
      </p:sp>
      <p:sp>
        <p:nvSpPr>
          <p:cNvPr id="4" name="Title 1">
            <a:extLst>
              <a:ext uri="{FF2B5EF4-FFF2-40B4-BE49-F238E27FC236}">
                <a16:creationId xmlns:a16="http://schemas.microsoft.com/office/drawing/2014/main" id="{8AE2EBF7-89CA-66FD-0699-F178DC13CA0E}"/>
              </a:ext>
            </a:extLst>
          </p:cNvPr>
          <p:cNvSpPr>
            <a:spLocks noGrp="1"/>
          </p:cNvSpPr>
          <p:nvPr>
            <p:ph type="title"/>
          </p:nvPr>
        </p:nvSpPr>
        <p:spPr>
          <a:xfrm>
            <a:off x="565150" y="15240"/>
            <a:ext cx="11061700" cy="838200"/>
          </a:xfrm>
        </p:spPr>
        <p:txBody>
          <a:bodyPr/>
          <a:lstStyle/>
          <a:p>
            <a:r>
              <a:rPr lang="en-US" dirty="0"/>
              <a:t>Drug Discovery and Development </a:t>
            </a:r>
          </a:p>
        </p:txBody>
      </p:sp>
    </p:spTree>
    <p:extLst>
      <p:ext uri="{BB962C8B-B14F-4D97-AF65-F5344CB8AC3E}">
        <p14:creationId xmlns:p14="http://schemas.microsoft.com/office/powerpoint/2010/main" val="2627584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EA713-1C38-75E2-D8CE-3108701CD311}"/>
              </a:ext>
            </a:extLst>
          </p:cNvPr>
          <p:cNvSpPr>
            <a:spLocks noGrp="1"/>
          </p:cNvSpPr>
          <p:nvPr>
            <p:ph type="title"/>
          </p:nvPr>
        </p:nvSpPr>
        <p:spPr>
          <a:xfrm>
            <a:off x="564842" y="-304800"/>
            <a:ext cx="11062315" cy="838200"/>
          </a:xfrm>
        </p:spPr>
        <p:txBody>
          <a:bodyPr/>
          <a:lstStyle/>
          <a:p>
            <a:r>
              <a:rPr lang="en-US" dirty="0"/>
              <a:t>Drug Discovery and Development </a:t>
            </a:r>
          </a:p>
        </p:txBody>
      </p:sp>
      <p:sp>
        <p:nvSpPr>
          <p:cNvPr id="3" name="Content Placeholder 2">
            <a:extLst>
              <a:ext uri="{FF2B5EF4-FFF2-40B4-BE49-F238E27FC236}">
                <a16:creationId xmlns:a16="http://schemas.microsoft.com/office/drawing/2014/main" id="{4D1B9173-5374-2C63-6B0C-AC4B2D00CB81}"/>
              </a:ext>
            </a:extLst>
          </p:cNvPr>
          <p:cNvSpPr>
            <a:spLocks noGrp="1"/>
          </p:cNvSpPr>
          <p:nvPr>
            <p:ph idx="1"/>
          </p:nvPr>
        </p:nvSpPr>
        <p:spPr>
          <a:xfrm>
            <a:off x="533400" y="685800"/>
            <a:ext cx="10788689" cy="6019800"/>
          </a:xfrm>
        </p:spPr>
        <p:txBody>
          <a:bodyPr/>
          <a:lstStyle/>
          <a:p>
            <a:r>
              <a:rPr lang="en-US" sz="1800" b="1" dirty="0">
                <a:solidFill>
                  <a:schemeClr val="bg2">
                    <a:lumMod val="10000"/>
                  </a:schemeClr>
                </a:solidFill>
              </a:rPr>
              <a:t>Techniques to Find Lead Compounds:</a:t>
            </a:r>
            <a:endParaRPr lang="en-US" sz="1800" dirty="0">
              <a:solidFill>
                <a:schemeClr val="bg2">
                  <a:lumMod val="10000"/>
                </a:schemeClr>
              </a:solidFill>
            </a:endParaRPr>
          </a:p>
          <a:p>
            <a:pPr>
              <a:buFont typeface="Arial" panose="020B0604020202020204" pitchFamily="34" charset="0"/>
              <a:buChar char="•"/>
            </a:pPr>
            <a:r>
              <a:rPr lang="en-US" sz="1800" b="1" dirty="0">
                <a:solidFill>
                  <a:schemeClr val="bg2">
                    <a:lumMod val="10000"/>
                  </a:schemeClr>
                </a:solidFill>
              </a:rPr>
              <a:t>Natural Products</a:t>
            </a:r>
            <a:r>
              <a:rPr lang="en-US" sz="1800" dirty="0">
                <a:solidFill>
                  <a:schemeClr val="bg2">
                    <a:lumMod val="10000"/>
                  </a:schemeClr>
                </a:solidFill>
              </a:rPr>
              <a:t> – Many useful drug molecules come from nature, such as plants, fungi, and microorganisms.</a:t>
            </a:r>
          </a:p>
          <a:p>
            <a:pPr>
              <a:buFont typeface="Arial" panose="020B0604020202020204" pitchFamily="34" charset="0"/>
              <a:buChar char="•"/>
            </a:pPr>
            <a:r>
              <a:rPr lang="en-US" sz="1800" b="1" dirty="0">
                <a:solidFill>
                  <a:schemeClr val="bg2">
                    <a:lumMod val="10000"/>
                  </a:schemeClr>
                </a:solidFill>
              </a:rPr>
              <a:t>De Novo Design</a:t>
            </a:r>
            <a:r>
              <a:rPr lang="en-US" sz="1800" dirty="0">
                <a:solidFill>
                  <a:schemeClr val="bg2">
                    <a:lumMod val="10000"/>
                  </a:schemeClr>
                </a:solidFill>
              </a:rPr>
              <a:t> – Scientists create new drug molecules from scratch using computer models or chemistry based on the disease target.</a:t>
            </a:r>
          </a:p>
          <a:p>
            <a:pPr>
              <a:buFont typeface="Arial" panose="020B0604020202020204" pitchFamily="34" charset="0"/>
              <a:buChar char="•"/>
            </a:pPr>
            <a:r>
              <a:rPr lang="en-US" sz="1800" b="1" dirty="0">
                <a:solidFill>
                  <a:schemeClr val="bg2">
                    <a:lumMod val="10000"/>
                  </a:schemeClr>
                </a:solidFill>
              </a:rPr>
              <a:t>High-Throughput Screening (HTS)</a:t>
            </a:r>
            <a:r>
              <a:rPr lang="en-US" sz="1800" dirty="0">
                <a:solidFill>
                  <a:schemeClr val="bg2">
                    <a:lumMod val="10000"/>
                  </a:schemeClr>
                </a:solidFill>
              </a:rPr>
              <a:t> – Researchers quickly test thousands or millions of compounds to find promising ones.</a:t>
            </a:r>
          </a:p>
          <a:p>
            <a:pPr>
              <a:buFont typeface="Arial" panose="020B0604020202020204" pitchFamily="34" charset="0"/>
              <a:buChar char="•"/>
            </a:pPr>
            <a:r>
              <a:rPr lang="en-US" sz="1800" b="1" dirty="0">
                <a:solidFill>
                  <a:schemeClr val="bg2">
                    <a:lumMod val="10000"/>
                  </a:schemeClr>
                </a:solidFill>
              </a:rPr>
              <a:t>Biotechnology</a:t>
            </a:r>
            <a:r>
              <a:rPr lang="en-US" sz="1800" dirty="0">
                <a:solidFill>
                  <a:schemeClr val="bg2">
                    <a:lumMod val="10000"/>
                  </a:schemeClr>
                </a:solidFill>
              </a:rPr>
              <a:t> – Uses living organisms, like bacteria or cells, to produce medicines by modifying their genes.</a:t>
            </a:r>
          </a:p>
          <a:p>
            <a:r>
              <a:rPr lang="en-US" sz="1800" b="1" dirty="0">
                <a:solidFill>
                  <a:schemeClr val="bg2">
                    <a:lumMod val="10000"/>
                  </a:schemeClr>
                </a:solidFill>
              </a:rPr>
              <a:t>Early Safety Testing:</a:t>
            </a:r>
            <a:endParaRPr lang="en-US" sz="1800" dirty="0">
              <a:solidFill>
                <a:schemeClr val="bg2">
                  <a:lumMod val="10000"/>
                </a:schemeClr>
              </a:solidFill>
            </a:endParaRPr>
          </a:p>
          <a:p>
            <a:pPr>
              <a:buFont typeface="Arial" panose="020B0604020202020204" pitchFamily="34" charset="0"/>
              <a:buChar char="•"/>
            </a:pPr>
            <a:r>
              <a:rPr lang="en-US" sz="1800" b="1" dirty="0">
                <a:solidFill>
                  <a:schemeClr val="bg2">
                    <a:lumMod val="10000"/>
                  </a:schemeClr>
                </a:solidFill>
              </a:rPr>
              <a:t>Pharmacokinetics (PK)</a:t>
            </a:r>
            <a:r>
              <a:rPr lang="en-US" sz="1800" dirty="0">
                <a:solidFill>
                  <a:schemeClr val="bg2">
                    <a:lumMod val="10000"/>
                  </a:schemeClr>
                </a:solidFill>
              </a:rPr>
              <a:t> – Studies how the body absorbs, distributes, metabolizes, and eliminates the drug (ADME).</a:t>
            </a:r>
          </a:p>
          <a:p>
            <a:pPr>
              <a:buFont typeface="Arial" panose="020B0604020202020204" pitchFamily="34" charset="0"/>
              <a:buChar char="•"/>
            </a:pPr>
            <a:r>
              <a:rPr lang="en-US" sz="1800" b="1" dirty="0">
                <a:solidFill>
                  <a:schemeClr val="bg2">
                    <a:lumMod val="10000"/>
                  </a:schemeClr>
                </a:solidFill>
              </a:rPr>
              <a:t>Pharmacodynamics (PD)</a:t>
            </a:r>
            <a:r>
              <a:rPr lang="en-US" sz="1800" dirty="0">
                <a:solidFill>
                  <a:schemeClr val="bg2">
                    <a:lumMod val="10000"/>
                  </a:schemeClr>
                </a:solidFill>
              </a:rPr>
              <a:t> – Examines how the drug affects the body, including its mechanism of action and therapeutic effects.</a:t>
            </a:r>
          </a:p>
        </p:txBody>
      </p:sp>
    </p:spTree>
    <p:extLst>
      <p:ext uri="{BB962C8B-B14F-4D97-AF65-F5344CB8AC3E}">
        <p14:creationId xmlns:p14="http://schemas.microsoft.com/office/powerpoint/2010/main" val="211676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5A00-289D-0E5E-A306-B921D5172999}"/>
              </a:ext>
            </a:extLst>
          </p:cNvPr>
          <p:cNvSpPr>
            <a:spLocks noGrp="1"/>
          </p:cNvSpPr>
          <p:nvPr>
            <p:ph type="title"/>
          </p:nvPr>
        </p:nvSpPr>
        <p:spPr>
          <a:xfrm>
            <a:off x="356051" y="0"/>
            <a:ext cx="11062315" cy="533400"/>
          </a:xfrm>
        </p:spPr>
        <p:txBody>
          <a:bodyPr/>
          <a:lstStyle/>
          <a:p>
            <a:r>
              <a:rPr lang="en-US" dirty="0"/>
              <a:t>Drug Discovery and Development </a:t>
            </a:r>
          </a:p>
        </p:txBody>
      </p:sp>
      <p:sp>
        <p:nvSpPr>
          <p:cNvPr id="3" name="Content Placeholder 2">
            <a:extLst>
              <a:ext uri="{FF2B5EF4-FFF2-40B4-BE49-F238E27FC236}">
                <a16:creationId xmlns:a16="http://schemas.microsoft.com/office/drawing/2014/main" id="{5B7EFCF6-1763-A79D-76AA-A938E003F313}"/>
              </a:ext>
            </a:extLst>
          </p:cNvPr>
          <p:cNvSpPr>
            <a:spLocks noGrp="1"/>
          </p:cNvSpPr>
          <p:nvPr>
            <p:ph idx="1"/>
          </p:nvPr>
        </p:nvSpPr>
        <p:spPr>
          <a:xfrm>
            <a:off x="533400" y="762000"/>
            <a:ext cx="10788689" cy="4191000"/>
          </a:xfrm>
        </p:spPr>
        <p:txBody>
          <a:bodyPr/>
          <a:lstStyle/>
          <a:p>
            <a:r>
              <a:rPr lang="en-US" sz="1800" b="1" dirty="0">
                <a:solidFill>
                  <a:schemeClr val="bg2">
                    <a:lumMod val="10000"/>
                  </a:schemeClr>
                </a:solidFill>
              </a:rPr>
              <a:t>5. Lead Optimization</a:t>
            </a:r>
          </a:p>
          <a:p>
            <a:pPr>
              <a:buFont typeface="Arial" panose="020B0604020202020204" pitchFamily="34" charset="0"/>
              <a:buChar char="•"/>
            </a:pPr>
            <a:r>
              <a:rPr lang="en-US" sz="1800" dirty="0">
                <a:solidFill>
                  <a:schemeClr val="bg2">
                    <a:lumMod val="10000"/>
                  </a:schemeClr>
                </a:solidFill>
              </a:rPr>
              <a:t>Lead optimization is the process of improving a lead compound to make it safer, more effective, and ready for clinical trials.</a:t>
            </a:r>
          </a:p>
          <a:p>
            <a:r>
              <a:rPr lang="en-US" sz="1800" b="1" dirty="0">
                <a:solidFill>
                  <a:schemeClr val="bg2">
                    <a:lumMod val="10000"/>
                  </a:schemeClr>
                </a:solidFill>
              </a:rPr>
              <a:t>Key Steps:</a:t>
            </a:r>
            <a:endParaRPr lang="en-US" sz="1800" dirty="0">
              <a:solidFill>
                <a:schemeClr val="bg2">
                  <a:lumMod val="10000"/>
                </a:schemeClr>
              </a:solidFill>
            </a:endParaRPr>
          </a:p>
          <a:p>
            <a:pPr>
              <a:buFont typeface="Arial" panose="020B0604020202020204" pitchFamily="34" charset="0"/>
              <a:buChar char="•"/>
            </a:pPr>
            <a:r>
              <a:rPr lang="en-US" sz="1800" b="1" dirty="0">
                <a:solidFill>
                  <a:schemeClr val="bg2">
                    <a:lumMod val="10000"/>
                  </a:schemeClr>
                </a:solidFill>
              </a:rPr>
              <a:t>Creating Analogues</a:t>
            </a:r>
            <a:r>
              <a:rPr lang="en-US" sz="1800" dirty="0">
                <a:solidFill>
                  <a:schemeClr val="bg2">
                    <a:lumMod val="10000"/>
                  </a:schemeClr>
                </a:solidFill>
              </a:rPr>
              <a:t> – Scientists make small changes to the compound’s structure to see if it works better. Each new version is tested again for </a:t>
            </a:r>
            <a:r>
              <a:rPr lang="en-US" sz="1800" b="1" dirty="0">
                <a:solidFill>
                  <a:schemeClr val="bg2">
                    <a:lumMod val="10000"/>
                  </a:schemeClr>
                </a:solidFill>
              </a:rPr>
              <a:t>Pharmacokinetics (PK)</a:t>
            </a:r>
            <a:r>
              <a:rPr lang="en-US" sz="1800" dirty="0">
                <a:solidFill>
                  <a:schemeClr val="bg2">
                    <a:lumMod val="10000"/>
                  </a:schemeClr>
                </a:solidFill>
              </a:rPr>
              <a:t> and </a:t>
            </a:r>
            <a:r>
              <a:rPr lang="en-US" sz="1800" b="1" dirty="0">
                <a:solidFill>
                  <a:schemeClr val="bg2">
                    <a:lumMod val="10000"/>
                  </a:schemeClr>
                </a:solidFill>
              </a:rPr>
              <a:t>Pharmacodynamics (PD)</a:t>
            </a:r>
            <a:r>
              <a:rPr lang="en-US" sz="1800" dirty="0">
                <a:solidFill>
                  <a:schemeClr val="bg2">
                    <a:lumMod val="10000"/>
                  </a:schemeClr>
                </a:solidFill>
              </a:rPr>
              <a:t>.</a:t>
            </a:r>
          </a:p>
          <a:p>
            <a:pPr>
              <a:buFont typeface="Arial" panose="020B0604020202020204" pitchFamily="34" charset="0"/>
              <a:buChar char="•"/>
            </a:pPr>
            <a:r>
              <a:rPr lang="en-US" sz="1800" b="1" dirty="0">
                <a:solidFill>
                  <a:schemeClr val="bg2">
                    <a:lumMod val="10000"/>
                  </a:schemeClr>
                </a:solidFill>
              </a:rPr>
              <a:t>Virtual Screening &amp; Computational Models</a:t>
            </a:r>
            <a:r>
              <a:rPr lang="en-US" sz="1800" dirty="0">
                <a:solidFill>
                  <a:schemeClr val="bg2">
                    <a:lumMod val="10000"/>
                  </a:schemeClr>
                </a:solidFill>
              </a:rPr>
              <a:t> – Computer simulations help predict how changes might improve the drug.</a:t>
            </a:r>
          </a:p>
          <a:p>
            <a:pPr>
              <a:buFont typeface="Arial" panose="020B0604020202020204" pitchFamily="34" charset="0"/>
              <a:buChar char="•"/>
            </a:pPr>
            <a:r>
              <a:rPr lang="en-US" sz="1800" b="1" dirty="0">
                <a:solidFill>
                  <a:schemeClr val="bg2">
                    <a:lumMod val="10000"/>
                  </a:schemeClr>
                </a:solidFill>
              </a:rPr>
              <a:t>Toxicity Consideration</a:t>
            </a:r>
            <a:r>
              <a:rPr lang="en-US" sz="1800" dirty="0">
                <a:solidFill>
                  <a:schemeClr val="bg2">
                    <a:lumMod val="10000"/>
                  </a:schemeClr>
                </a:solidFill>
              </a:rPr>
              <a:t> – Ensuring the drug is safe and does not cause harmful effects.</a:t>
            </a:r>
          </a:p>
          <a:p>
            <a:pPr>
              <a:buFont typeface="Arial" panose="020B0604020202020204" pitchFamily="34" charset="0"/>
              <a:buChar char="•"/>
            </a:pPr>
            <a:r>
              <a:rPr lang="en-US" sz="1800" b="1" dirty="0">
                <a:solidFill>
                  <a:schemeClr val="bg2">
                    <a:lumMod val="10000"/>
                  </a:schemeClr>
                </a:solidFill>
              </a:rPr>
              <a:t>Candidate Drugs</a:t>
            </a:r>
            <a:r>
              <a:rPr lang="en-US" sz="1800" dirty="0">
                <a:solidFill>
                  <a:schemeClr val="bg2">
                    <a:lumMod val="10000"/>
                  </a:schemeClr>
                </a:solidFill>
              </a:rPr>
              <a:t> – The best-performing compounds are selected for further development.</a:t>
            </a:r>
          </a:p>
          <a:p>
            <a:r>
              <a:rPr lang="en-US" sz="1800" dirty="0">
                <a:solidFill>
                  <a:schemeClr val="bg2">
                    <a:lumMod val="10000"/>
                  </a:schemeClr>
                </a:solidFill>
              </a:rPr>
              <a:t>Once a promising drug is found, </a:t>
            </a:r>
            <a:r>
              <a:rPr lang="en-US" sz="1800" b="1" dirty="0">
                <a:solidFill>
                  <a:schemeClr val="bg2">
                    <a:lumMod val="10000"/>
                  </a:schemeClr>
                </a:solidFill>
              </a:rPr>
              <a:t>patents are filed</a:t>
            </a:r>
            <a:r>
              <a:rPr lang="en-US" sz="1800" dirty="0">
                <a:solidFill>
                  <a:schemeClr val="bg2">
                    <a:lumMod val="10000"/>
                  </a:schemeClr>
                </a:solidFill>
              </a:rPr>
              <a:t> to protect its discovery.</a:t>
            </a:r>
          </a:p>
        </p:txBody>
      </p:sp>
    </p:spTree>
    <p:extLst>
      <p:ext uri="{BB962C8B-B14F-4D97-AF65-F5344CB8AC3E}">
        <p14:creationId xmlns:p14="http://schemas.microsoft.com/office/powerpoint/2010/main" val="857979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DB28-AF00-CD9F-24FC-A19D3F0A0292}"/>
              </a:ext>
            </a:extLst>
          </p:cNvPr>
          <p:cNvSpPr>
            <a:spLocks noGrp="1"/>
          </p:cNvSpPr>
          <p:nvPr>
            <p:ph type="title"/>
          </p:nvPr>
        </p:nvSpPr>
        <p:spPr>
          <a:xfrm>
            <a:off x="564842" y="15240"/>
            <a:ext cx="11062315" cy="838200"/>
          </a:xfrm>
        </p:spPr>
        <p:txBody>
          <a:bodyPr/>
          <a:lstStyle/>
          <a:p>
            <a:r>
              <a:rPr lang="en-US" dirty="0"/>
              <a:t>Patents </a:t>
            </a:r>
          </a:p>
        </p:txBody>
      </p:sp>
      <p:sp>
        <p:nvSpPr>
          <p:cNvPr id="3" name="Content Placeholder 2">
            <a:extLst>
              <a:ext uri="{FF2B5EF4-FFF2-40B4-BE49-F238E27FC236}">
                <a16:creationId xmlns:a16="http://schemas.microsoft.com/office/drawing/2014/main" id="{6B9BF632-C261-7455-0553-8F1AB4E9B0F5}"/>
              </a:ext>
            </a:extLst>
          </p:cNvPr>
          <p:cNvSpPr>
            <a:spLocks noGrp="1"/>
          </p:cNvSpPr>
          <p:nvPr>
            <p:ph idx="1"/>
          </p:nvPr>
        </p:nvSpPr>
        <p:spPr>
          <a:xfrm>
            <a:off x="701654" y="990600"/>
            <a:ext cx="10788689" cy="2667000"/>
          </a:xfrm>
        </p:spPr>
        <p:txBody>
          <a:bodyPr/>
          <a:lstStyle/>
          <a:p>
            <a:r>
              <a:rPr lang="en-US" sz="1800" dirty="0">
                <a:solidFill>
                  <a:schemeClr val="bg2">
                    <a:lumMod val="10000"/>
                  </a:schemeClr>
                </a:solidFill>
              </a:rPr>
              <a:t>A </a:t>
            </a:r>
            <a:r>
              <a:rPr lang="en-US" sz="1800" b="1" dirty="0">
                <a:solidFill>
                  <a:schemeClr val="bg2">
                    <a:lumMod val="10000"/>
                  </a:schemeClr>
                </a:solidFill>
              </a:rPr>
              <a:t>patent</a:t>
            </a:r>
            <a:r>
              <a:rPr lang="en-US" sz="1800" dirty="0">
                <a:solidFill>
                  <a:schemeClr val="bg2">
                    <a:lumMod val="10000"/>
                  </a:schemeClr>
                </a:solidFill>
              </a:rPr>
              <a:t> is a legal right granted by the government, which gives them the right to make, use, sell, or distribute an invention for a certain period. And in this period no other companies can manufacture or sell these drugs</a:t>
            </a:r>
          </a:p>
          <a:p>
            <a:r>
              <a:rPr lang="en-US" sz="1800" dirty="0">
                <a:solidFill>
                  <a:schemeClr val="bg2">
                    <a:lumMod val="10000"/>
                  </a:schemeClr>
                </a:solidFill>
              </a:rPr>
              <a:t>The typical patent life is </a:t>
            </a:r>
            <a:r>
              <a:rPr lang="en-US" sz="1800" b="1" dirty="0">
                <a:solidFill>
                  <a:schemeClr val="bg2">
                    <a:lumMod val="10000"/>
                  </a:schemeClr>
                </a:solidFill>
              </a:rPr>
              <a:t>20 years</a:t>
            </a:r>
            <a:r>
              <a:rPr lang="en-US" sz="1800" dirty="0">
                <a:solidFill>
                  <a:schemeClr val="bg2">
                    <a:lumMod val="10000"/>
                  </a:schemeClr>
                </a:solidFill>
              </a:rPr>
              <a:t> from the date of filing </a:t>
            </a:r>
          </a:p>
          <a:p>
            <a:r>
              <a:rPr lang="en-US" sz="1800" dirty="0">
                <a:solidFill>
                  <a:schemeClr val="bg2">
                    <a:lumMod val="10000"/>
                  </a:schemeClr>
                </a:solidFill>
              </a:rPr>
              <a:t>Patents are filed to </a:t>
            </a:r>
            <a:r>
              <a:rPr lang="en-US" sz="1800" b="1" dirty="0">
                <a:solidFill>
                  <a:schemeClr val="bg2">
                    <a:lumMod val="10000"/>
                  </a:schemeClr>
                </a:solidFill>
              </a:rPr>
              <a:t>Patent and Trademark Office</a:t>
            </a:r>
          </a:p>
          <a:p>
            <a:r>
              <a:rPr lang="en-US" sz="1800" dirty="0">
                <a:solidFill>
                  <a:schemeClr val="bg2">
                    <a:lumMod val="10000"/>
                  </a:schemeClr>
                </a:solidFill>
              </a:rPr>
              <a:t>Patents can be for the composition of the drug, formulation of the drug, process, method of use</a:t>
            </a:r>
          </a:p>
        </p:txBody>
      </p:sp>
      <p:sp>
        <p:nvSpPr>
          <p:cNvPr id="4" name="Title 1">
            <a:extLst>
              <a:ext uri="{FF2B5EF4-FFF2-40B4-BE49-F238E27FC236}">
                <a16:creationId xmlns:a16="http://schemas.microsoft.com/office/drawing/2014/main" id="{FAAD4209-42C7-E3AF-410D-0C3AB706E5E9}"/>
              </a:ext>
            </a:extLst>
          </p:cNvPr>
          <p:cNvSpPr txBox="1">
            <a:spLocks/>
          </p:cNvSpPr>
          <p:nvPr/>
        </p:nvSpPr>
        <p:spPr bwMode="auto">
          <a:xfrm>
            <a:off x="564840" y="3672840"/>
            <a:ext cx="11062315"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a:lstStyle>
          <a:p>
            <a:pPr>
              <a:buClrTx/>
              <a:buFontTx/>
            </a:pPr>
            <a:r>
              <a:rPr lang="en-US" kern="0" dirty="0"/>
              <a:t>Exclusivity  </a:t>
            </a:r>
          </a:p>
        </p:txBody>
      </p:sp>
      <p:sp>
        <p:nvSpPr>
          <p:cNvPr id="5" name="Content Placeholder 2">
            <a:extLst>
              <a:ext uri="{FF2B5EF4-FFF2-40B4-BE49-F238E27FC236}">
                <a16:creationId xmlns:a16="http://schemas.microsoft.com/office/drawing/2014/main" id="{FDE32D97-89CC-1403-BA91-86CF6D1F3F1A}"/>
              </a:ext>
            </a:extLst>
          </p:cNvPr>
          <p:cNvSpPr txBox="1">
            <a:spLocks/>
          </p:cNvSpPr>
          <p:nvPr/>
        </p:nvSpPr>
        <p:spPr bwMode="auto">
          <a:xfrm>
            <a:off x="701652" y="4703717"/>
            <a:ext cx="10788689" cy="187016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89264" indent="-289264" algn="l" rtl="0" eaLnBrk="1" fontAlgn="base" hangingPunct="1">
              <a:spcBef>
                <a:spcPct val="100000"/>
              </a:spcBef>
              <a:spcAft>
                <a:spcPct val="0"/>
              </a:spcAft>
              <a:buClr>
                <a:srgbClr val="003399"/>
              </a:buClr>
              <a:buFont typeface="Webdings" pitchFamily="18" charset="2"/>
              <a:buChar char="4"/>
              <a:defRPr sz="1970" b="0">
                <a:solidFill>
                  <a:schemeClr val="tx1"/>
                </a:solidFill>
                <a:latin typeface="+mn-lt"/>
                <a:ea typeface="+mn-ea"/>
                <a:cs typeface="+mn-cs"/>
              </a:defRPr>
            </a:lvl1pPr>
            <a:lvl2pPr marL="562891" indent="-271673" algn="l" rtl="0" eaLnBrk="1" fontAlgn="base" hangingPunct="1">
              <a:lnSpc>
                <a:spcPct val="90000"/>
              </a:lnSpc>
              <a:spcBef>
                <a:spcPct val="40000"/>
              </a:spcBef>
              <a:spcAft>
                <a:spcPct val="0"/>
              </a:spcAft>
              <a:buClr>
                <a:srgbClr val="003399"/>
              </a:buClr>
              <a:buFont typeface="Arial" pitchFamily="34" charset="0"/>
              <a:buChar char="–"/>
              <a:defRPr sz="1724">
                <a:solidFill>
                  <a:schemeClr val="tx1"/>
                </a:solidFill>
                <a:latin typeface="+mn-lt"/>
              </a:defRPr>
            </a:lvl2pPr>
            <a:lvl3pPr marL="768111" indent="-197404" algn="l" rtl="0" eaLnBrk="1" fontAlgn="base" hangingPunct="1">
              <a:lnSpc>
                <a:spcPct val="90000"/>
              </a:lnSpc>
              <a:spcBef>
                <a:spcPct val="40000"/>
              </a:spcBef>
              <a:spcAft>
                <a:spcPct val="0"/>
              </a:spcAft>
              <a:buClr>
                <a:srgbClr val="003399"/>
              </a:buClr>
              <a:buFont typeface="Arial" pitchFamily="34" charset="0"/>
              <a:buChar char="»"/>
              <a:defRPr sz="1601" baseline="0">
                <a:solidFill>
                  <a:schemeClr val="tx1"/>
                </a:solidFill>
                <a:latin typeface="+mn-lt"/>
              </a:defRPr>
            </a:lvl3pPr>
            <a:lvl4pPr marL="1053465" indent="-213039" algn="l" rtl="0" eaLnBrk="1" fontAlgn="base" hangingPunct="1">
              <a:lnSpc>
                <a:spcPct val="90000"/>
              </a:lnSpc>
              <a:spcBef>
                <a:spcPct val="40000"/>
              </a:spcBef>
              <a:spcAft>
                <a:spcPct val="0"/>
              </a:spcAft>
              <a:buClr>
                <a:srgbClr val="003399"/>
              </a:buClr>
              <a:buFont typeface="Arial" pitchFamily="34" charset="0"/>
              <a:buChar char="•"/>
              <a:defRPr sz="1477">
                <a:solidFill>
                  <a:schemeClr val="tx1"/>
                </a:solidFill>
                <a:latin typeface="+mn-lt"/>
              </a:defRPr>
            </a:lvl4pPr>
            <a:lvl5pPr marL="1268459" indent="-142678" algn="l" rtl="0" eaLnBrk="1" fontAlgn="base" hangingPunct="1">
              <a:lnSpc>
                <a:spcPct val="90000"/>
              </a:lnSpc>
              <a:spcBef>
                <a:spcPct val="0"/>
              </a:spcBef>
              <a:spcAft>
                <a:spcPct val="40000"/>
              </a:spcAft>
              <a:buClr>
                <a:schemeClr val="tx1"/>
              </a:buClr>
              <a:buSzPct val="40000"/>
              <a:buFont typeface="Arial" pitchFamily="34" charset="0"/>
              <a:buChar char="»"/>
              <a:defRPr sz="1477" baseline="0">
                <a:solidFill>
                  <a:schemeClr val="tx1"/>
                </a:solidFill>
                <a:latin typeface="+mn-lt"/>
              </a:defRPr>
            </a:lvl5pPr>
            <a:lvl6pPr marL="3662697"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6pPr>
            <a:lvl7pPr marL="4225588"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7pPr>
            <a:lvl8pPr marL="4788478"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8pPr>
            <a:lvl9pPr marL="5351369"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9pPr>
          </a:lstStyle>
          <a:p>
            <a:r>
              <a:rPr lang="en-US" sz="1800" b="1" dirty="0">
                <a:solidFill>
                  <a:schemeClr val="bg2">
                    <a:lumMod val="10000"/>
                  </a:schemeClr>
                </a:solidFill>
              </a:rPr>
              <a:t>Exclusivity</a:t>
            </a:r>
            <a:r>
              <a:rPr lang="en-US" sz="1800" dirty="0">
                <a:solidFill>
                  <a:schemeClr val="bg2">
                    <a:lumMod val="10000"/>
                  </a:schemeClr>
                </a:solidFill>
              </a:rPr>
              <a:t> is the period when a drug is protected from competition in the market, even if the patent has expired.</a:t>
            </a:r>
          </a:p>
          <a:p>
            <a:r>
              <a:rPr lang="en-US" sz="1800" kern="0" dirty="0">
                <a:solidFill>
                  <a:schemeClr val="bg2">
                    <a:lumMod val="10000"/>
                  </a:schemeClr>
                </a:solidFill>
              </a:rPr>
              <a:t>There are many types of exclusivity -</a:t>
            </a:r>
          </a:p>
        </p:txBody>
      </p:sp>
    </p:spTree>
    <p:extLst>
      <p:ext uri="{BB962C8B-B14F-4D97-AF65-F5344CB8AC3E}">
        <p14:creationId xmlns:p14="http://schemas.microsoft.com/office/powerpoint/2010/main" val="322551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54395-9D00-4819-8B8D-CB89841EB49E}"/>
              </a:ext>
            </a:extLst>
          </p:cNvPr>
          <p:cNvSpPr>
            <a:spLocks noGrp="1"/>
          </p:cNvSpPr>
          <p:nvPr>
            <p:ph type="title"/>
          </p:nvPr>
        </p:nvSpPr>
        <p:spPr>
          <a:xfrm>
            <a:off x="543295" y="0"/>
            <a:ext cx="11062315" cy="838200"/>
          </a:xfrm>
        </p:spPr>
        <p:txBody>
          <a:bodyPr/>
          <a:lstStyle/>
          <a:p>
            <a:r>
              <a:rPr lang="en-US" dirty="0"/>
              <a:t>Exclusivity</a:t>
            </a:r>
          </a:p>
        </p:txBody>
      </p:sp>
      <p:sp>
        <p:nvSpPr>
          <p:cNvPr id="3" name="Content Placeholder 2">
            <a:extLst>
              <a:ext uri="{FF2B5EF4-FFF2-40B4-BE49-F238E27FC236}">
                <a16:creationId xmlns:a16="http://schemas.microsoft.com/office/drawing/2014/main" id="{30EE5D42-9DFF-06C0-DB22-0925A50571B1}"/>
              </a:ext>
            </a:extLst>
          </p:cNvPr>
          <p:cNvSpPr>
            <a:spLocks noGrp="1"/>
          </p:cNvSpPr>
          <p:nvPr>
            <p:ph idx="1"/>
          </p:nvPr>
        </p:nvSpPr>
        <p:spPr>
          <a:xfrm>
            <a:off x="701655" y="1295400"/>
            <a:ext cx="10788689" cy="5029200"/>
          </a:xfrm>
        </p:spPr>
        <p:txBody>
          <a:bodyPr/>
          <a:lstStyle/>
          <a:p>
            <a:r>
              <a:rPr lang="en-US" sz="1600" b="1" dirty="0">
                <a:solidFill>
                  <a:schemeClr val="bg2">
                    <a:lumMod val="10000"/>
                  </a:schemeClr>
                </a:solidFill>
              </a:rPr>
              <a:t>Types of Drug Exclusivity</a:t>
            </a:r>
          </a:p>
          <a:p>
            <a:r>
              <a:rPr lang="en-US" sz="1600" b="1" dirty="0">
                <a:solidFill>
                  <a:schemeClr val="bg2">
                    <a:lumMod val="10000"/>
                  </a:schemeClr>
                </a:solidFill>
              </a:rPr>
              <a:t>Orphan Drug Exclusivity</a:t>
            </a:r>
            <a:r>
              <a:rPr lang="en-US" sz="1600" dirty="0">
                <a:solidFill>
                  <a:schemeClr val="bg2">
                    <a:lumMod val="10000"/>
                  </a:schemeClr>
                </a:solidFill>
              </a:rPr>
              <a:t> – Drugs for rare diseases (fewer than </a:t>
            </a:r>
            <a:r>
              <a:rPr lang="en-US" sz="1600" b="1" dirty="0">
                <a:solidFill>
                  <a:schemeClr val="bg2">
                    <a:lumMod val="10000"/>
                  </a:schemeClr>
                </a:solidFill>
              </a:rPr>
              <a:t>200,000 patients</a:t>
            </a:r>
            <a:r>
              <a:rPr lang="en-US" sz="1600" dirty="0">
                <a:solidFill>
                  <a:schemeClr val="bg2">
                    <a:lumMod val="10000"/>
                  </a:schemeClr>
                </a:solidFill>
              </a:rPr>
              <a:t>) get </a:t>
            </a:r>
            <a:r>
              <a:rPr lang="en-US" sz="1600" b="1" dirty="0">
                <a:solidFill>
                  <a:schemeClr val="bg2">
                    <a:lumMod val="10000"/>
                  </a:schemeClr>
                </a:solidFill>
              </a:rPr>
              <a:t>7 years</a:t>
            </a:r>
            <a:r>
              <a:rPr lang="en-US" sz="1600" dirty="0">
                <a:solidFill>
                  <a:schemeClr val="bg2">
                    <a:lumMod val="10000"/>
                  </a:schemeClr>
                </a:solidFill>
              </a:rPr>
              <a:t> of market exclusivity under the </a:t>
            </a:r>
            <a:r>
              <a:rPr lang="en-US" sz="1600" b="1" dirty="0">
                <a:solidFill>
                  <a:schemeClr val="bg2">
                    <a:lumMod val="10000"/>
                  </a:schemeClr>
                </a:solidFill>
              </a:rPr>
              <a:t>Orphan Drug Act</a:t>
            </a:r>
            <a:r>
              <a:rPr lang="en-US" sz="1600" dirty="0">
                <a:solidFill>
                  <a:schemeClr val="bg2">
                    <a:lumMod val="10000"/>
                  </a:schemeClr>
                </a:solidFill>
              </a:rPr>
              <a:t>.</a:t>
            </a:r>
          </a:p>
          <a:p>
            <a:r>
              <a:rPr lang="en-US" sz="1600" b="1" dirty="0">
                <a:solidFill>
                  <a:schemeClr val="bg2">
                    <a:lumMod val="10000"/>
                  </a:schemeClr>
                </a:solidFill>
              </a:rPr>
              <a:t>Pediatric Exclusivity</a:t>
            </a:r>
            <a:r>
              <a:rPr lang="en-US" sz="1600" dirty="0">
                <a:solidFill>
                  <a:schemeClr val="bg2">
                    <a:lumMod val="10000"/>
                  </a:schemeClr>
                </a:solidFill>
              </a:rPr>
              <a:t> – If a company conducts studies proving a drug’s safety and effectiveness in </a:t>
            </a:r>
            <a:r>
              <a:rPr lang="en-US" sz="1600" b="1" dirty="0">
                <a:solidFill>
                  <a:schemeClr val="bg2">
                    <a:lumMod val="10000"/>
                  </a:schemeClr>
                </a:solidFill>
              </a:rPr>
              <a:t>children</a:t>
            </a:r>
            <a:r>
              <a:rPr lang="en-US" sz="1600" dirty="0">
                <a:solidFill>
                  <a:schemeClr val="bg2">
                    <a:lumMod val="10000"/>
                  </a:schemeClr>
                </a:solidFill>
              </a:rPr>
              <a:t>, they get an extra </a:t>
            </a:r>
            <a:r>
              <a:rPr lang="en-US" sz="1600" b="1" dirty="0">
                <a:solidFill>
                  <a:schemeClr val="bg2">
                    <a:lumMod val="10000"/>
                  </a:schemeClr>
                </a:solidFill>
              </a:rPr>
              <a:t>6 months</a:t>
            </a:r>
            <a:r>
              <a:rPr lang="en-US" sz="1600" dirty="0">
                <a:solidFill>
                  <a:schemeClr val="bg2">
                    <a:lumMod val="10000"/>
                  </a:schemeClr>
                </a:solidFill>
              </a:rPr>
              <a:t> of exclusivity.</a:t>
            </a:r>
          </a:p>
          <a:p>
            <a:r>
              <a:rPr lang="en-US" sz="1600" b="1" dirty="0">
                <a:solidFill>
                  <a:schemeClr val="bg2">
                    <a:lumMod val="10000"/>
                  </a:schemeClr>
                </a:solidFill>
              </a:rPr>
              <a:t>Biologics Exclusivity</a:t>
            </a:r>
            <a:r>
              <a:rPr lang="en-US" sz="1600" dirty="0">
                <a:solidFill>
                  <a:schemeClr val="bg2">
                    <a:lumMod val="10000"/>
                  </a:schemeClr>
                </a:solidFill>
              </a:rPr>
              <a:t> – </a:t>
            </a:r>
            <a:r>
              <a:rPr lang="en-US" sz="1600" b="1" dirty="0">
                <a:solidFill>
                  <a:schemeClr val="bg2">
                    <a:lumMod val="10000"/>
                  </a:schemeClr>
                </a:solidFill>
              </a:rPr>
              <a:t>Biologic drugs</a:t>
            </a:r>
            <a:r>
              <a:rPr lang="en-US" sz="1600" dirty="0">
                <a:solidFill>
                  <a:schemeClr val="bg2">
                    <a:lumMod val="10000"/>
                  </a:schemeClr>
                </a:solidFill>
              </a:rPr>
              <a:t> receive </a:t>
            </a:r>
            <a:r>
              <a:rPr lang="en-US" sz="1600" b="1" dirty="0">
                <a:solidFill>
                  <a:schemeClr val="bg2">
                    <a:lumMod val="10000"/>
                  </a:schemeClr>
                </a:solidFill>
              </a:rPr>
              <a:t>12 years</a:t>
            </a:r>
            <a:r>
              <a:rPr lang="en-US" sz="1600" dirty="0">
                <a:solidFill>
                  <a:schemeClr val="bg2">
                    <a:lumMod val="10000"/>
                  </a:schemeClr>
                </a:solidFill>
              </a:rPr>
              <a:t> of protection from biosimilar competition in the U.S. after approval.</a:t>
            </a:r>
          </a:p>
          <a:p>
            <a:r>
              <a:rPr lang="en-US" sz="1600" b="1" dirty="0">
                <a:solidFill>
                  <a:schemeClr val="bg2">
                    <a:lumMod val="10000"/>
                  </a:schemeClr>
                </a:solidFill>
              </a:rPr>
              <a:t>Generic Exclusivity (180-Day Rule)</a:t>
            </a:r>
            <a:r>
              <a:rPr lang="en-US" sz="1600" dirty="0">
                <a:solidFill>
                  <a:schemeClr val="bg2">
                    <a:lumMod val="10000"/>
                  </a:schemeClr>
                </a:solidFill>
              </a:rPr>
              <a:t> – The first manufacturer to file for a </a:t>
            </a:r>
            <a:r>
              <a:rPr lang="en-US" sz="1600" b="1" dirty="0">
                <a:solidFill>
                  <a:schemeClr val="bg2">
                    <a:lumMod val="10000"/>
                  </a:schemeClr>
                </a:solidFill>
              </a:rPr>
              <a:t>generic version</a:t>
            </a:r>
            <a:r>
              <a:rPr lang="en-US" sz="1600" dirty="0">
                <a:solidFill>
                  <a:schemeClr val="bg2">
                    <a:lumMod val="10000"/>
                  </a:schemeClr>
                </a:solidFill>
              </a:rPr>
              <a:t> of a brand-name drug gets </a:t>
            </a:r>
            <a:r>
              <a:rPr lang="en-US" sz="1600" b="1" dirty="0">
                <a:solidFill>
                  <a:schemeClr val="bg2">
                    <a:lumMod val="10000"/>
                  </a:schemeClr>
                </a:solidFill>
              </a:rPr>
              <a:t>180 days</a:t>
            </a:r>
            <a:r>
              <a:rPr lang="en-US" sz="1600" dirty="0">
                <a:solidFill>
                  <a:schemeClr val="bg2">
                    <a:lumMod val="10000"/>
                  </a:schemeClr>
                </a:solidFill>
              </a:rPr>
              <a:t> of exclusive sales rights.</a:t>
            </a:r>
          </a:p>
          <a:p>
            <a:r>
              <a:rPr lang="en-US" sz="1600" b="1" dirty="0">
                <a:solidFill>
                  <a:schemeClr val="bg2">
                    <a:lumMod val="10000"/>
                  </a:schemeClr>
                </a:solidFill>
              </a:rPr>
              <a:t>Hatch-Waxman Act</a:t>
            </a:r>
            <a:r>
              <a:rPr lang="en-US" sz="1600" dirty="0">
                <a:solidFill>
                  <a:schemeClr val="bg2">
                    <a:lumMod val="10000"/>
                  </a:schemeClr>
                </a:solidFill>
              </a:rPr>
              <a:t> – Allows drug companies to extend </a:t>
            </a:r>
            <a:r>
              <a:rPr lang="en-US" sz="1600" b="1" dirty="0">
                <a:solidFill>
                  <a:schemeClr val="bg2">
                    <a:lumMod val="10000"/>
                  </a:schemeClr>
                </a:solidFill>
              </a:rPr>
              <a:t>patent life</a:t>
            </a:r>
            <a:r>
              <a:rPr lang="en-US" sz="1600" dirty="0">
                <a:solidFill>
                  <a:schemeClr val="bg2">
                    <a:lumMod val="10000"/>
                  </a:schemeClr>
                </a:solidFill>
              </a:rPr>
              <a:t> by </a:t>
            </a:r>
            <a:r>
              <a:rPr lang="en-US" sz="1600" b="1" dirty="0">
                <a:solidFill>
                  <a:schemeClr val="bg2">
                    <a:lumMod val="10000"/>
                  </a:schemeClr>
                </a:solidFill>
              </a:rPr>
              <a:t>up to 5 years</a:t>
            </a:r>
            <a:r>
              <a:rPr lang="en-US" sz="1600" dirty="0">
                <a:solidFill>
                  <a:schemeClr val="bg2">
                    <a:lumMod val="10000"/>
                  </a:schemeClr>
                </a:solidFill>
              </a:rPr>
              <a:t> if FDA approval caused delays in launching the drug.</a:t>
            </a:r>
          </a:p>
        </p:txBody>
      </p:sp>
    </p:spTree>
    <p:extLst>
      <p:ext uri="{BB962C8B-B14F-4D97-AF65-F5344CB8AC3E}">
        <p14:creationId xmlns:p14="http://schemas.microsoft.com/office/powerpoint/2010/main" val="3043859489"/>
      </p:ext>
    </p:extLst>
  </p:cSld>
  <p:clrMapOvr>
    <a:masterClrMapping/>
  </p:clrMapOvr>
</p:sld>
</file>

<file path=ppt/theme/theme1.xml><?xml version="1.0" encoding="utf-8"?>
<a:theme xmlns:a="http://schemas.openxmlformats.org/drawingml/2006/main" name="blank">
  <a:themeElements>
    <a:clrScheme name="Mu Sigma">
      <a:dk1>
        <a:srgbClr val="800000"/>
      </a:dk1>
      <a:lt1>
        <a:srgbClr val="FFFFFF"/>
      </a:lt1>
      <a:dk2>
        <a:srgbClr val="006666"/>
      </a:dk2>
      <a:lt2>
        <a:srgbClr val="F2F2F2"/>
      </a:lt2>
      <a:accent1>
        <a:srgbClr val="800000"/>
      </a:accent1>
      <a:accent2>
        <a:srgbClr val="006666"/>
      </a:accent2>
      <a:accent3>
        <a:srgbClr val="E2E2C0"/>
      </a:accent3>
      <a:accent4>
        <a:srgbClr val="A5A5A5"/>
      </a:accent4>
      <a:accent5>
        <a:srgbClr val="0070C0"/>
      </a:accent5>
      <a:accent6>
        <a:srgbClr val="4B4027"/>
      </a:accent6>
      <a:hlink>
        <a:srgbClr val="DED4BF"/>
      </a:hlink>
      <a:folHlink>
        <a:srgbClr val="F3A977"/>
      </a:folHlink>
    </a:clrScheme>
    <a:fontScheme name="Mu Sigma">
      <a:majorFont>
        <a:latin typeface="Segoe UI"/>
        <a:ea typeface=""/>
        <a:cs typeface=""/>
      </a:majorFont>
      <a:minorFont>
        <a:latin typeface="Segoe UI Semilight"/>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u Sigma Default Template_2020" id="{EDB47554-4E6D-4FAC-A2A8-BC8EDA041B77}" vid="{01E3A9F1-B3E3-4266-926F-B20C121524B3}"/>
    </a:ext>
  </a:extLst>
</a:theme>
</file>

<file path=ppt/theme/theme2.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MuSigma_Template_PPT</Template>
  <TotalTime>4966</TotalTime>
  <Pages>8</Pages>
  <Words>2220</Words>
  <Application>Microsoft Office PowerPoint</Application>
  <PresentationFormat>Widescreen</PresentationFormat>
  <Paragraphs>162</Paragraphs>
  <Slides>18</Slides>
  <Notes>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0</vt:i4>
      </vt:variant>
      <vt:variant>
        <vt:lpstr>Slide Titles</vt:lpstr>
      </vt:variant>
      <vt:variant>
        <vt:i4>18</vt:i4>
      </vt:variant>
    </vt:vector>
  </HeadingPairs>
  <TitlesOfParts>
    <vt:vector size="28" baseType="lpstr">
      <vt:lpstr>Arial</vt:lpstr>
      <vt:lpstr>Calibri</vt:lpstr>
      <vt:lpstr>Courier New</vt:lpstr>
      <vt:lpstr>Segoe UI</vt:lpstr>
      <vt:lpstr>Segoe UI Light</vt:lpstr>
      <vt:lpstr>Segoe UI Semilight</vt:lpstr>
      <vt:lpstr>Symbol</vt:lpstr>
      <vt:lpstr>Webdings</vt:lpstr>
      <vt:lpstr>Wingdings</vt:lpstr>
      <vt:lpstr>blank</vt:lpstr>
      <vt:lpstr>DDLC – RKT </vt:lpstr>
      <vt:lpstr>Overview on Drug Discovery and Development</vt:lpstr>
      <vt:lpstr>Drug Development Life Cycle </vt:lpstr>
      <vt:lpstr>1. Drug Discovery and Development </vt:lpstr>
      <vt:lpstr>Drug Discovery and Development </vt:lpstr>
      <vt:lpstr>Drug Discovery and Development </vt:lpstr>
      <vt:lpstr>Drug Discovery and Development </vt:lpstr>
      <vt:lpstr>Patents </vt:lpstr>
      <vt:lpstr>Exclusivity</vt:lpstr>
      <vt:lpstr>2.Pre-Clinical Trials</vt:lpstr>
      <vt:lpstr>3.Investigational New Drug (IND) Application</vt:lpstr>
      <vt:lpstr>Types of IND Applications</vt:lpstr>
      <vt:lpstr>Phase 0 &amp; Phase I Clinical Trials</vt:lpstr>
      <vt:lpstr>Phase II Clinical Trials</vt:lpstr>
      <vt:lpstr>Phase III Clinical Trials</vt:lpstr>
      <vt:lpstr>5. New Drug Application</vt:lpstr>
      <vt:lpstr>Types of NDA</vt:lpstr>
      <vt:lpstr>Post Market Surveillance (Phase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Vinanth Kumar HS</dc:creator>
  <cp:lastModifiedBy>Pavan Das</cp:lastModifiedBy>
  <cp:revision>8</cp:revision>
  <cp:lastPrinted>2017-08-06T17:52:16Z</cp:lastPrinted>
  <dcterms:created xsi:type="dcterms:W3CDTF">2025-03-06T20:49:57Z</dcterms:created>
  <dcterms:modified xsi:type="dcterms:W3CDTF">2025-05-15T14:30:58Z</dcterms:modified>
</cp:coreProperties>
</file>