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7"/>
  </p:notesMasterIdLst>
  <p:handoutMasterIdLst>
    <p:handoutMasterId r:id="rId28"/>
  </p:handoutMasterIdLst>
  <p:sldIdLst>
    <p:sldId id="384" r:id="rId2"/>
    <p:sldId id="760" r:id="rId3"/>
    <p:sldId id="883" r:id="rId4"/>
    <p:sldId id="884" r:id="rId5"/>
    <p:sldId id="762" r:id="rId6"/>
    <p:sldId id="783" r:id="rId7"/>
    <p:sldId id="280" r:id="rId8"/>
    <p:sldId id="758" r:id="rId9"/>
    <p:sldId id="781" r:id="rId10"/>
    <p:sldId id="774" r:id="rId11"/>
    <p:sldId id="775" r:id="rId12"/>
    <p:sldId id="776" r:id="rId13"/>
    <p:sldId id="777" r:id="rId14"/>
    <p:sldId id="778" r:id="rId15"/>
    <p:sldId id="779" r:id="rId16"/>
    <p:sldId id="782" r:id="rId17"/>
    <p:sldId id="265" r:id="rId18"/>
    <p:sldId id="266" r:id="rId19"/>
    <p:sldId id="267" r:id="rId20"/>
    <p:sldId id="268" r:id="rId21"/>
    <p:sldId id="269" r:id="rId22"/>
    <p:sldId id="273" r:id="rId23"/>
    <p:sldId id="885" r:id="rId24"/>
    <p:sldId id="887" r:id="rId25"/>
    <p:sldId id="740" r:id="rId26"/>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0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Abhinav Rai1" initials="AR" lastIdx="1" clrIdx="1"/>
  <p:cmAuthor id="2" name="Surabhi Swarnkar" initials="SS" lastIdx="1" clrIdx="2"/>
  <p:cmAuthor id="3" name="Ritwik Sushanta Pande" initials="RSP" lastIdx="8" clrIdx="3"/>
  <p:cmAuthor id="4" name="Hsiao, Robert" initials="HR"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404"/>
    <a:srgbClr val="800000"/>
    <a:srgbClr val="FF3300"/>
    <a:srgbClr val="F2F2F2"/>
    <a:srgbClr val="B69404"/>
    <a:srgbClr val="FF6600"/>
    <a:srgbClr val="9E1600"/>
    <a:srgbClr val="C0CACA"/>
    <a:srgbClr val="BAB7B7"/>
    <a:srgbClr val="CB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434" autoAdjust="0"/>
  </p:normalViewPr>
  <p:slideViewPr>
    <p:cSldViewPr snapToObjects="1">
      <p:cViewPr>
        <p:scale>
          <a:sx n="75" d="100"/>
          <a:sy n="75" d="100"/>
        </p:scale>
        <p:origin x="36" y="-388"/>
      </p:cViewPr>
      <p:guideLst>
        <p:guide orient="horz" pos="4032"/>
        <p:guide pos="3840"/>
      </p:guideLst>
    </p:cSldViewPr>
  </p:slideViewPr>
  <p:notesTextViewPr>
    <p:cViewPr>
      <p:scale>
        <a:sx n="100" d="100"/>
        <a:sy n="100" d="100"/>
      </p:scale>
      <p:origin x="0" y="0"/>
    </p:cViewPr>
  </p:notesTextViewPr>
  <p:sorterViewPr>
    <p:cViewPr>
      <p:scale>
        <a:sx n="66" d="100"/>
        <a:sy n="66" d="100"/>
      </p:scale>
      <p:origin x="0" y="-1944"/>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85944" y="9099652"/>
            <a:ext cx="378816" cy="15832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1586" y="4417635"/>
            <a:ext cx="5737027" cy="4586716"/>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41275" y="214313"/>
            <a:ext cx="7043738" cy="3962400"/>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735035" y="9118097"/>
            <a:ext cx="229724" cy="13987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dirty="0"/>
          </a:p>
        </p:txBody>
      </p:sp>
    </p:spTree>
    <p:extLst>
      <p:ext uri="{BB962C8B-B14F-4D97-AF65-F5344CB8AC3E}">
        <p14:creationId xmlns:p14="http://schemas.microsoft.com/office/powerpoint/2010/main" val="56240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dirty="0"/>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latin typeface="+mj-lt"/>
              </a:rPr>
              <a:t>Chicago, IL</a:t>
            </a:r>
          </a:p>
          <a:p>
            <a:pPr>
              <a:spcBef>
                <a:spcPct val="0"/>
              </a:spcBef>
              <a:buClrTx/>
              <a:buFontTx/>
              <a:buNone/>
            </a:pPr>
            <a:r>
              <a:rPr lang="en-US" sz="2000" b="1" dirty="0">
                <a:solidFill>
                  <a:schemeClr val="bg1"/>
                </a:solidFill>
                <a:latin typeface="+mj-lt"/>
              </a:rPr>
              <a:t>Bangalore, India</a:t>
            </a:r>
          </a:p>
          <a:p>
            <a:pPr>
              <a:spcBef>
                <a:spcPct val="0"/>
              </a:spcBef>
              <a:buClrTx/>
              <a:buFontTx/>
              <a:buNone/>
            </a:pPr>
            <a:r>
              <a:rPr lang="en-US" sz="2000" b="1" dirty="0">
                <a:solidFill>
                  <a:schemeClr val="bg1"/>
                </a:solidFill>
                <a:latin typeface="+mj-lt"/>
              </a:rPr>
              <a:t>www.mu-sigma.com</a:t>
            </a:r>
          </a:p>
          <a:p>
            <a:pPr>
              <a:spcBef>
                <a:spcPct val="0"/>
              </a:spcBef>
              <a:buClrTx/>
              <a:buFontTx/>
              <a:buNone/>
            </a:pPr>
            <a:endParaRPr lang="en-US" sz="2000" b="1" dirty="0">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dirty="0"/>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dirty="0"/>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dirty="0">
                <a:solidFill>
                  <a:schemeClr val="bg1"/>
                </a:solidFill>
                <a:latin typeface="+mn-lt"/>
                <a:ea typeface="+mn-ea"/>
                <a:cs typeface="Times New Roman" pitchFamily="18" charset="0"/>
              </a:rPr>
              <a:t>Proprietary Information</a:t>
            </a:r>
            <a:r>
              <a:rPr lang="en-GB" sz="1100" b="0" u="none" dirty="0">
                <a:solidFill>
                  <a:schemeClr val="bg1"/>
                </a:solidFill>
                <a:latin typeface="+mn-lt"/>
                <a:ea typeface="Arial Unicode MS" pitchFamily="34" charset="-128"/>
                <a:cs typeface="Arial Unicode MS" pitchFamily="34" charset="-128"/>
              </a:rPr>
              <a:t> | </a:t>
            </a:r>
            <a:r>
              <a:rPr lang="en-GB" sz="1100" dirty="0">
                <a:solidFill>
                  <a:schemeClr val="bg1"/>
                </a:solidFill>
                <a:latin typeface="+mn-lt"/>
                <a:ea typeface="Arial Unicode MS" pitchFamily="34" charset="-128"/>
                <a:cs typeface="Arial Unicode MS" pitchFamily="34" charset="-128"/>
              </a:rPr>
              <a:t>This document and its attachments are confidential.  Any</a:t>
            </a:r>
            <a:r>
              <a:rPr lang="en-US" sz="1100" dirty="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dirty="0">
                <a:solidFill>
                  <a:schemeClr val="bg1"/>
                </a:solidFill>
                <a:latin typeface="+mn-lt"/>
              </a:rPr>
              <a:t>	</a:t>
            </a:r>
            <a:r>
              <a:rPr lang="en-US" sz="1100" dirty="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dirty="0"/>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dirty="0"/>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dirty="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a:solidFill>
                <a:schemeClr val="tx1"/>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Who is the end consumer?</a:t>
            </a:r>
            <a:endParaRPr lang="en-US" sz="1600" b="1" dirty="0">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is the business question?</a:t>
            </a:r>
            <a:endParaRPr lang="en-US" sz="1600" b="1" dirty="0">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dirty="0">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intend to do with the output?</a:t>
            </a:r>
            <a:endParaRPr lang="en-US" sz="1600" b="1" dirty="0">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‘expect’ as the outcomes?</a:t>
            </a:r>
            <a:endParaRPr lang="en-US" sz="1600" b="1" dirty="0">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Question</a:t>
            </a:r>
          </a:p>
          <a:p>
            <a:pPr lvl="1"/>
            <a:r>
              <a:rPr lang="en-US" dirty="0"/>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Analysis</a:t>
                      </a:r>
                      <a:r>
                        <a:rPr lang="en-US" sz="1400" baseline="0" dirty="0">
                          <a:latin typeface="+mj-lt"/>
                        </a:rPr>
                        <a:t> Illustrations</a:t>
                      </a:r>
                      <a:endParaRPr lang="en-US" sz="1400" dirty="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dirty="0"/>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dirty="0"/>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dirty="0"/>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dirty="0"/>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dirty="0"/>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dirty="0"/>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dirty="0"/>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endParaRPr lang="en-US" dirty="0"/>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dirty="0"/>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dirty="0"/>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dirty="0"/>
              <a:t>According to the company, what are the key focus areas or strategies for the near and distant future?</a:t>
            </a:r>
          </a:p>
          <a:p>
            <a:pPr lvl="1"/>
            <a:r>
              <a:rPr lang="en-US" dirty="0"/>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Situation – Current</a:t>
                      </a:r>
                      <a:r>
                        <a:rPr lang="en-US" sz="1400" baseline="0" dirty="0">
                          <a:latin typeface="+mj-lt"/>
                        </a:rPr>
                        <a:t> State</a:t>
                      </a:r>
                      <a:endParaRPr lang="en-US" sz="1400" dirty="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Questions – which</a:t>
                      </a:r>
                      <a:r>
                        <a:rPr lang="en-US" sz="1400" baseline="0" dirty="0">
                          <a:latin typeface="+mj-lt"/>
                        </a:rPr>
                        <a:t> need answers</a:t>
                      </a:r>
                      <a:endParaRPr lang="en-US" sz="1400" dirty="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dirty="0"/>
              <a:t>What is the one key question that we should answer to get from current to desired future state?</a:t>
            </a:r>
          </a:p>
          <a:p>
            <a:pPr lvl="1"/>
            <a:r>
              <a:rPr lang="en-US" dirty="0"/>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dirty="0"/>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dirty="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dirty="0">
                <a:solidFill>
                  <a:srgbClr val="800000"/>
                </a:solidFill>
                <a:latin typeface="Segoe UI Light" panose="020B0502040204020203" pitchFamily="34" charset="0"/>
                <a:cs typeface="Segoe UI Light" panose="020B0502040204020203" pitchFamily="34" charset="0"/>
              </a:endParaRPr>
            </a:p>
          </p:txBody>
        </p:sp>
      </p:gr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4" r:id="rId18"/>
    <p:sldLayoutId id="2147483775"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14.xml"/><Relationship Id="rId3" Type="http://schemas.openxmlformats.org/officeDocument/2006/relationships/slide" Target="slide12.xml"/><Relationship Id="rId7" Type="http://schemas.openxmlformats.org/officeDocument/2006/relationships/slide" Target="slide6.xml"/><Relationship Id="rId12" Type="http://schemas.openxmlformats.org/officeDocument/2006/relationships/image" Target="../media/image12.png"/><Relationship Id="rId17" Type="http://schemas.openxmlformats.org/officeDocument/2006/relationships/slide" Target="slide9.xml"/><Relationship Id="rId2" Type="http://schemas.openxmlformats.org/officeDocument/2006/relationships/image" Target="../media/image7.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slide" Target="slide15.xml"/><Relationship Id="rId5" Type="http://schemas.openxmlformats.org/officeDocument/2006/relationships/slide" Target="slide11.xml"/><Relationship Id="rId1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slide" Target="slide13.xml"/><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Pharma Value Chain</a:t>
            </a:r>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a:t>RKT</a:t>
            </a:r>
          </a:p>
        </p:txBody>
      </p:sp>
    </p:spTree>
    <p:extLst>
      <p:ext uri="{BB962C8B-B14F-4D97-AF65-F5344CB8AC3E}">
        <p14:creationId xmlns:p14="http://schemas.microsoft.com/office/powerpoint/2010/main" val="103418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3143-077D-7FED-C3D2-0A1762ACB86A}"/>
              </a:ext>
            </a:extLst>
          </p:cNvPr>
          <p:cNvSpPr>
            <a:spLocks noGrp="1"/>
          </p:cNvSpPr>
          <p:nvPr>
            <p:ph type="title"/>
          </p:nvPr>
        </p:nvSpPr>
        <p:spPr>
          <a:xfrm>
            <a:off x="457200" y="19620"/>
            <a:ext cx="11062315" cy="838200"/>
          </a:xfrm>
        </p:spPr>
        <p:txBody>
          <a:bodyPr/>
          <a:lstStyle/>
          <a:p>
            <a:r>
              <a:rPr lang="en-US" dirty="0"/>
              <a:t>Insurance</a:t>
            </a:r>
          </a:p>
        </p:txBody>
      </p:sp>
      <p:sp>
        <p:nvSpPr>
          <p:cNvPr id="3" name="Content Placeholder 2">
            <a:extLst>
              <a:ext uri="{FF2B5EF4-FFF2-40B4-BE49-F238E27FC236}">
                <a16:creationId xmlns:a16="http://schemas.microsoft.com/office/drawing/2014/main" id="{BB440878-7CBE-8C2A-D836-A9C6120F4426}"/>
              </a:ext>
            </a:extLst>
          </p:cNvPr>
          <p:cNvSpPr>
            <a:spLocks noGrp="1"/>
          </p:cNvSpPr>
          <p:nvPr>
            <p:ph idx="1"/>
          </p:nvPr>
        </p:nvSpPr>
        <p:spPr>
          <a:xfrm>
            <a:off x="795473" y="1381124"/>
            <a:ext cx="10788689" cy="5095875"/>
          </a:xfrm>
        </p:spPr>
        <p:txBody>
          <a:bodyPr/>
          <a:lstStyle/>
          <a:p>
            <a:r>
              <a:rPr lang="en-US" b="1" dirty="0">
                <a:solidFill>
                  <a:schemeClr val="bg2">
                    <a:lumMod val="10000"/>
                  </a:schemeClr>
                </a:solidFill>
              </a:rPr>
              <a:t>Public insurance </a:t>
            </a:r>
          </a:p>
          <a:p>
            <a:r>
              <a:rPr lang="en-IN" sz="1800" b="1" dirty="0">
                <a:solidFill>
                  <a:schemeClr val="bg2">
                    <a:lumMod val="10000"/>
                  </a:schemeClr>
                </a:solidFill>
              </a:rPr>
              <a:t>Medicare</a:t>
            </a:r>
          </a:p>
          <a:p>
            <a:pPr lvl="1"/>
            <a:r>
              <a:rPr lang="en-IN" sz="1800" dirty="0">
                <a:solidFill>
                  <a:schemeClr val="bg2">
                    <a:lumMod val="10000"/>
                  </a:schemeClr>
                </a:solidFill>
              </a:rPr>
              <a:t>Is a federal health plan</a:t>
            </a:r>
          </a:p>
          <a:p>
            <a:pPr lvl="1"/>
            <a:r>
              <a:rPr lang="en-IN" sz="1800" dirty="0">
                <a:solidFill>
                  <a:schemeClr val="bg2">
                    <a:lumMod val="10000"/>
                  </a:schemeClr>
                </a:solidFill>
              </a:rPr>
              <a:t>It was made available to elderly (65+)and included people with certain disabilities</a:t>
            </a:r>
          </a:p>
          <a:p>
            <a:pPr lvl="1"/>
            <a:r>
              <a:rPr lang="en-IN" sz="1800" dirty="0">
                <a:solidFill>
                  <a:schemeClr val="bg2">
                    <a:lumMod val="10000"/>
                  </a:schemeClr>
                </a:solidFill>
              </a:rPr>
              <a:t>It has 5 major parts</a:t>
            </a:r>
          </a:p>
          <a:p>
            <a:pPr lvl="2"/>
            <a:r>
              <a:rPr lang="en-GB" sz="1800" dirty="0">
                <a:solidFill>
                  <a:schemeClr val="bg2">
                    <a:lumMod val="10000"/>
                  </a:schemeClr>
                </a:solidFill>
              </a:rPr>
              <a:t>Part A - covers hospital care and services</a:t>
            </a:r>
          </a:p>
          <a:p>
            <a:pPr lvl="2"/>
            <a:r>
              <a:rPr lang="en-GB" sz="1800" dirty="0">
                <a:solidFill>
                  <a:schemeClr val="bg2">
                    <a:lumMod val="10000"/>
                  </a:schemeClr>
                </a:solidFill>
              </a:rPr>
              <a:t>Part B - covers medical care and services, including preventive care</a:t>
            </a:r>
          </a:p>
          <a:p>
            <a:pPr lvl="2"/>
            <a:r>
              <a:rPr lang="en-GB" sz="1800" dirty="0">
                <a:solidFill>
                  <a:schemeClr val="bg2">
                    <a:lumMod val="10000"/>
                  </a:schemeClr>
                </a:solidFill>
              </a:rPr>
              <a:t>Part C is also called Medicare Advantage. These plans combine Part A and B (and often Part D prescription drug coverage) into a single convenient plan</a:t>
            </a:r>
          </a:p>
          <a:p>
            <a:pPr lvl="2"/>
            <a:r>
              <a:rPr lang="en-GB" sz="1800" dirty="0">
                <a:solidFill>
                  <a:schemeClr val="bg2">
                    <a:lumMod val="10000"/>
                  </a:schemeClr>
                </a:solidFill>
              </a:rPr>
              <a:t>Part D - provides coverage for prescription drugs</a:t>
            </a:r>
          </a:p>
          <a:p>
            <a:endParaRPr lang="en-US" dirty="0">
              <a:solidFill>
                <a:schemeClr val="bg2">
                  <a:lumMod val="10000"/>
                </a:schemeClr>
              </a:solidFill>
            </a:endParaRPr>
          </a:p>
        </p:txBody>
      </p:sp>
    </p:spTree>
    <p:extLst>
      <p:ext uri="{BB962C8B-B14F-4D97-AF65-F5344CB8AC3E}">
        <p14:creationId xmlns:p14="http://schemas.microsoft.com/office/powerpoint/2010/main" val="39011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3269-3FFD-589A-97A0-003445DC525A}"/>
              </a:ext>
            </a:extLst>
          </p:cNvPr>
          <p:cNvSpPr>
            <a:spLocks noGrp="1"/>
          </p:cNvSpPr>
          <p:nvPr>
            <p:ph type="title"/>
          </p:nvPr>
        </p:nvSpPr>
        <p:spPr>
          <a:xfrm>
            <a:off x="588395" y="76200"/>
            <a:ext cx="11062315" cy="838200"/>
          </a:xfrm>
        </p:spPr>
        <p:txBody>
          <a:bodyPr/>
          <a:lstStyle/>
          <a:p>
            <a:r>
              <a:rPr lang="en-US" dirty="0"/>
              <a:t>Insurance</a:t>
            </a:r>
          </a:p>
        </p:txBody>
      </p:sp>
      <p:sp>
        <p:nvSpPr>
          <p:cNvPr id="3" name="Content Placeholder 2">
            <a:extLst>
              <a:ext uri="{FF2B5EF4-FFF2-40B4-BE49-F238E27FC236}">
                <a16:creationId xmlns:a16="http://schemas.microsoft.com/office/drawing/2014/main" id="{A7B4074B-EDD4-3A4E-1FD0-EFE641078983}"/>
              </a:ext>
            </a:extLst>
          </p:cNvPr>
          <p:cNvSpPr>
            <a:spLocks noGrp="1"/>
          </p:cNvSpPr>
          <p:nvPr>
            <p:ph idx="1"/>
          </p:nvPr>
        </p:nvSpPr>
        <p:spPr>
          <a:xfrm>
            <a:off x="701654" y="1219200"/>
            <a:ext cx="10788689" cy="4191000"/>
          </a:xfrm>
        </p:spPr>
        <p:txBody>
          <a:bodyPr/>
          <a:lstStyle/>
          <a:p>
            <a:r>
              <a:rPr lang="en-IN" sz="1800" b="1" dirty="0">
                <a:solidFill>
                  <a:schemeClr val="bg2">
                    <a:lumMod val="10000"/>
                  </a:schemeClr>
                </a:solidFill>
              </a:rPr>
              <a:t>Medicaid</a:t>
            </a:r>
          </a:p>
          <a:p>
            <a:pPr lvl="1"/>
            <a:r>
              <a:rPr lang="en-GB" sz="1800" dirty="0">
                <a:solidFill>
                  <a:schemeClr val="bg2">
                    <a:lumMod val="10000"/>
                  </a:schemeClr>
                </a:solidFill>
                <a:ea typeface="+mn-ea"/>
                <a:cs typeface="+mn-cs"/>
              </a:rPr>
              <a:t>Medicaid is a public insurance program that provides health coverage to low-income families or individual</a:t>
            </a:r>
          </a:p>
          <a:p>
            <a:pPr lvl="1"/>
            <a:r>
              <a:rPr lang="en-GB" sz="1800" dirty="0">
                <a:solidFill>
                  <a:schemeClr val="bg2">
                    <a:lumMod val="10000"/>
                  </a:schemeClr>
                </a:solidFill>
                <a:ea typeface="+mn-ea"/>
                <a:cs typeface="+mn-cs"/>
              </a:rPr>
              <a:t>It is funded jointly by the federal government and the states</a:t>
            </a:r>
          </a:p>
          <a:p>
            <a:pPr lvl="1"/>
            <a:r>
              <a:rPr lang="en-GB" sz="1800" dirty="0">
                <a:solidFill>
                  <a:schemeClr val="bg2">
                    <a:lumMod val="10000"/>
                  </a:schemeClr>
                </a:solidFill>
                <a:ea typeface="+mn-ea"/>
                <a:cs typeface="+mn-cs"/>
              </a:rPr>
              <a:t>Varies with the state</a:t>
            </a:r>
          </a:p>
          <a:p>
            <a:pPr lvl="1"/>
            <a:r>
              <a:rPr lang="en-IN" sz="1800" dirty="0">
                <a:solidFill>
                  <a:schemeClr val="bg2">
                    <a:lumMod val="10000"/>
                  </a:schemeClr>
                </a:solidFill>
                <a:ea typeface="+mn-ea"/>
                <a:cs typeface="+mn-cs"/>
              </a:rPr>
              <a:t>Program Eligibility:</a:t>
            </a:r>
          </a:p>
          <a:p>
            <a:pPr lvl="2"/>
            <a:r>
              <a:rPr lang="en-IN" sz="1800" dirty="0">
                <a:solidFill>
                  <a:schemeClr val="bg2">
                    <a:lumMod val="10000"/>
                  </a:schemeClr>
                </a:solidFill>
                <a:ea typeface="+mn-ea"/>
                <a:cs typeface="+mn-cs"/>
              </a:rPr>
              <a:t>Low income pregnant women </a:t>
            </a:r>
            <a:r>
              <a:rPr lang="en-GB" sz="1800" dirty="0">
                <a:solidFill>
                  <a:schemeClr val="bg2">
                    <a:lumMod val="10000"/>
                  </a:schemeClr>
                </a:solidFill>
                <a:ea typeface="+mn-ea"/>
                <a:cs typeface="+mn-cs"/>
              </a:rPr>
              <a:t>Low-income parents and other caretakers of children</a:t>
            </a:r>
          </a:p>
          <a:p>
            <a:pPr lvl="2"/>
            <a:r>
              <a:rPr lang="en-GB" sz="1800" dirty="0">
                <a:solidFill>
                  <a:schemeClr val="bg2">
                    <a:lumMod val="10000"/>
                  </a:schemeClr>
                </a:solidFill>
                <a:ea typeface="+mn-ea"/>
                <a:cs typeface="+mn-cs"/>
              </a:rPr>
              <a:t>Children in foster care</a:t>
            </a:r>
          </a:p>
          <a:p>
            <a:r>
              <a:rPr lang="en-US" sz="1800" dirty="0">
                <a:solidFill>
                  <a:schemeClr val="bg2">
                    <a:lumMod val="10000"/>
                  </a:schemeClr>
                </a:solidFill>
              </a:rPr>
              <a:t>The </a:t>
            </a:r>
            <a:r>
              <a:rPr lang="en-US" sz="1800" b="1" dirty="0">
                <a:solidFill>
                  <a:schemeClr val="bg2">
                    <a:lumMod val="10000"/>
                  </a:schemeClr>
                </a:solidFill>
              </a:rPr>
              <a:t>Children's Health Insurance Program (CHIP)</a:t>
            </a:r>
            <a:r>
              <a:rPr lang="en-US" sz="1800" dirty="0">
                <a:solidFill>
                  <a:schemeClr val="bg2">
                    <a:lumMod val="10000"/>
                  </a:schemeClr>
                </a:solidFill>
              </a:rPr>
              <a:t> is a </a:t>
            </a:r>
            <a:r>
              <a:rPr lang="en-US" sz="1800" b="1" dirty="0">
                <a:solidFill>
                  <a:schemeClr val="bg2">
                    <a:lumMod val="10000"/>
                  </a:schemeClr>
                </a:solidFill>
              </a:rPr>
              <a:t>state and federally funded program</a:t>
            </a:r>
            <a:r>
              <a:rPr lang="en-US" sz="1800" dirty="0">
                <a:solidFill>
                  <a:schemeClr val="bg2">
                    <a:lumMod val="10000"/>
                  </a:schemeClr>
                </a:solidFill>
              </a:rPr>
              <a:t> designed to provide </a:t>
            </a:r>
            <a:r>
              <a:rPr lang="en-US" sz="1800" b="1" dirty="0">
                <a:solidFill>
                  <a:schemeClr val="bg2">
                    <a:lumMod val="10000"/>
                  </a:schemeClr>
                </a:solidFill>
              </a:rPr>
              <a:t>low-cost health coverage</a:t>
            </a:r>
            <a:r>
              <a:rPr lang="en-US" sz="1800" dirty="0">
                <a:solidFill>
                  <a:schemeClr val="bg2">
                    <a:lumMod val="10000"/>
                  </a:schemeClr>
                </a:solidFill>
              </a:rPr>
              <a:t> for </a:t>
            </a:r>
            <a:r>
              <a:rPr lang="en-US" sz="1800" b="1" dirty="0">
                <a:solidFill>
                  <a:schemeClr val="bg2">
                    <a:lumMod val="10000"/>
                  </a:schemeClr>
                </a:solidFill>
              </a:rPr>
              <a:t>children</a:t>
            </a:r>
            <a:r>
              <a:rPr lang="en-US" sz="1800" dirty="0">
                <a:solidFill>
                  <a:schemeClr val="bg2">
                    <a:lumMod val="10000"/>
                  </a:schemeClr>
                </a:solidFill>
              </a:rPr>
              <a:t> in families that don’t qualify for </a:t>
            </a:r>
            <a:r>
              <a:rPr lang="en-US" sz="1800" b="1" dirty="0">
                <a:solidFill>
                  <a:schemeClr val="bg2">
                    <a:lumMod val="10000"/>
                  </a:schemeClr>
                </a:solidFill>
              </a:rPr>
              <a:t>Medicaid</a:t>
            </a:r>
            <a:r>
              <a:rPr lang="en-US" sz="1800" dirty="0">
                <a:solidFill>
                  <a:schemeClr val="bg2">
                    <a:lumMod val="10000"/>
                  </a:schemeClr>
                </a:solidFill>
              </a:rPr>
              <a:t> but can’t afford </a:t>
            </a:r>
            <a:r>
              <a:rPr lang="en-US" sz="1800" b="1" dirty="0">
                <a:solidFill>
                  <a:schemeClr val="bg2">
                    <a:lumMod val="10000"/>
                  </a:schemeClr>
                </a:solidFill>
              </a:rPr>
              <a:t>private insurance</a:t>
            </a:r>
          </a:p>
          <a:p>
            <a:endParaRPr lang="en-US" sz="1800" dirty="0">
              <a:solidFill>
                <a:schemeClr val="bg2">
                  <a:lumMod val="10000"/>
                </a:schemeClr>
              </a:solidFill>
            </a:endParaRPr>
          </a:p>
        </p:txBody>
      </p:sp>
    </p:spTree>
    <p:extLst>
      <p:ext uri="{BB962C8B-B14F-4D97-AF65-F5344CB8AC3E}">
        <p14:creationId xmlns:p14="http://schemas.microsoft.com/office/powerpoint/2010/main" val="116529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5929-0004-8E7D-503E-FD269A966074}"/>
              </a:ext>
            </a:extLst>
          </p:cNvPr>
          <p:cNvSpPr>
            <a:spLocks noGrp="1"/>
          </p:cNvSpPr>
          <p:nvPr>
            <p:ph type="title"/>
          </p:nvPr>
        </p:nvSpPr>
        <p:spPr>
          <a:xfrm>
            <a:off x="562889" y="58783"/>
            <a:ext cx="11062315" cy="838200"/>
          </a:xfrm>
        </p:spPr>
        <p:txBody>
          <a:bodyPr/>
          <a:lstStyle/>
          <a:p>
            <a:r>
              <a:rPr lang="en-US" dirty="0"/>
              <a:t>Insurance </a:t>
            </a:r>
          </a:p>
        </p:txBody>
      </p:sp>
      <p:sp>
        <p:nvSpPr>
          <p:cNvPr id="3" name="Content Placeholder 2">
            <a:extLst>
              <a:ext uri="{FF2B5EF4-FFF2-40B4-BE49-F238E27FC236}">
                <a16:creationId xmlns:a16="http://schemas.microsoft.com/office/drawing/2014/main" id="{736BC141-1B1D-7493-3946-6CF9EC030DAC}"/>
              </a:ext>
            </a:extLst>
          </p:cNvPr>
          <p:cNvSpPr>
            <a:spLocks noGrp="1"/>
          </p:cNvSpPr>
          <p:nvPr>
            <p:ph idx="1"/>
          </p:nvPr>
        </p:nvSpPr>
        <p:spPr>
          <a:xfrm>
            <a:off x="795473" y="1447800"/>
            <a:ext cx="10788689" cy="4191000"/>
          </a:xfrm>
        </p:spPr>
        <p:txBody>
          <a:bodyPr/>
          <a:lstStyle/>
          <a:p>
            <a:pPr marL="0" marR="0">
              <a:lnSpc>
                <a:spcPct val="115000"/>
              </a:lnSpc>
              <a:spcAft>
                <a:spcPts val="800"/>
              </a:spcAft>
            </a:pPr>
            <a:r>
              <a:rPr lang="en-US" sz="1800" b="1" kern="1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rPr>
              <a:t>Private Health Insurance</a:t>
            </a:r>
            <a:r>
              <a:rPr lang="en-US" sz="1800" b="1" kern="100" dirty="0">
                <a:solidFill>
                  <a:schemeClr val="bg2">
                    <a:lumMod val="10000"/>
                  </a:schemeClr>
                </a:solidFill>
                <a:latin typeface="Aptos" panose="020B0004020202020204" pitchFamily="34" charset="0"/>
                <a:ea typeface="Aptos" panose="020B0004020202020204" pitchFamily="34" charset="0"/>
                <a:cs typeface="Arial" panose="020B0604020202020204" pitchFamily="34" charset="0"/>
              </a:rPr>
              <a:t> - </a:t>
            </a:r>
            <a:r>
              <a:rPr lang="en-US" sz="1800" dirty="0">
                <a:solidFill>
                  <a:schemeClr val="bg2">
                    <a:lumMod val="10000"/>
                  </a:schemeClr>
                </a:solidFill>
                <a:effectLst/>
                <a:latin typeface="Aptos" panose="020B0004020202020204" pitchFamily="34" charset="0"/>
                <a:ea typeface="Aptos" panose="020B0004020202020204" pitchFamily="34" charset="0"/>
                <a:cs typeface="Arial" panose="020B0604020202020204" pitchFamily="34" charset="0"/>
              </a:rPr>
              <a:t>Private health insurance is typically offered through employers or purchased by individuals on their own</a:t>
            </a:r>
          </a:p>
          <a:p>
            <a:pPr marL="0" indent="0">
              <a:buNone/>
            </a:pPr>
            <a:r>
              <a:rPr lang="en-US" sz="1800" b="1" dirty="0">
                <a:solidFill>
                  <a:schemeClr val="bg2">
                    <a:lumMod val="10000"/>
                  </a:schemeClr>
                </a:solidFill>
              </a:rPr>
              <a:t>1. Health Maintenance Organization (HMO)</a:t>
            </a:r>
          </a:p>
          <a:p>
            <a:pPr>
              <a:buFont typeface="Arial" panose="020B0604020202020204" pitchFamily="34" charset="0"/>
              <a:buChar char="•"/>
            </a:pPr>
            <a:r>
              <a:rPr lang="en-US" sz="1800" dirty="0">
                <a:solidFill>
                  <a:schemeClr val="bg2">
                    <a:lumMod val="10000"/>
                  </a:schemeClr>
                </a:solidFill>
              </a:rPr>
              <a:t>You must use doctors and hospitals in a </a:t>
            </a:r>
            <a:r>
              <a:rPr lang="en-US" sz="1800" b="1" dirty="0">
                <a:solidFill>
                  <a:schemeClr val="bg2">
                    <a:lumMod val="10000"/>
                  </a:schemeClr>
                </a:solidFill>
              </a:rPr>
              <a:t>specific network</a:t>
            </a:r>
            <a:endParaRPr lang="en-US" sz="1800" dirty="0">
              <a:solidFill>
                <a:schemeClr val="bg2">
                  <a:lumMod val="10000"/>
                </a:schemeClr>
              </a:solidFill>
            </a:endParaRPr>
          </a:p>
          <a:p>
            <a:pPr>
              <a:buFont typeface="Arial" panose="020B0604020202020204" pitchFamily="34" charset="0"/>
              <a:buChar char="•"/>
            </a:pPr>
            <a:r>
              <a:rPr lang="en-US" sz="1800" dirty="0">
                <a:solidFill>
                  <a:schemeClr val="bg2">
                    <a:lumMod val="10000"/>
                  </a:schemeClr>
                </a:solidFill>
              </a:rPr>
              <a:t>You choose a </a:t>
            </a:r>
            <a:r>
              <a:rPr lang="en-US" sz="1800" b="1" dirty="0">
                <a:solidFill>
                  <a:schemeClr val="bg2">
                    <a:lumMod val="10000"/>
                  </a:schemeClr>
                </a:solidFill>
              </a:rPr>
              <a:t>primary doctor</a:t>
            </a:r>
            <a:r>
              <a:rPr lang="en-US" sz="1800" dirty="0">
                <a:solidFill>
                  <a:schemeClr val="bg2">
                    <a:lumMod val="10000"/>
                  </a:schemeClr>
                </a:solidFill>
              </a:rPr>
              <a:t> who helps manage your care and sends you to specialists if needed</a:t>
            </a:r>
          </a:p>
          <a:p>
            <a:pPr>
              <a:buFont typeface="Arial" panose="020B0604020202020204" pitchFamily="34" charset="0"/>
              <a:buChar char="•"/>
            </a:pPr>
            <a:r>
              <a:rPr lang="en-US" sz="1800" dirty="0">
                <a:solidFill>
                  <a:schemeClr val="bg2">
                    <a:lumMod val="10000"/>
                  </a:schemeClr>
                </a:solidFill>
              </a:rPr>
              <a:t>Needs reference to use doctors inside the Network.</a:t>
            </a:r>
          </a:p>
        </p:txBody>
      </p:sp>
    </p:spTree>
    <p:extLst>
      <p:ext uri="{BB962C8B-B14F-4D97-AF65-F5344CB8AC3E}">
        <p14:creationId xmlns:p14="http://schemas.microsoft.com/office/powerpoint/2010/main" val="43849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5D0F-6986-5218-D8DB-A5B88D215CAD}"/>
              </a:ext>
            </a:extLst>
          </p:cNvPr>
          <p:cNvSpPr>
            <a:spLocks noGrp="1"/>
          </p:cNvSpPr>
          <p:nvPr>
            <p:ph type="title"/>
          </p:nvPr>
        </p:nvSpPr>
        <p:spPr>
          <a:xfrm>
            <a:off x="564842" y="-152400"/>
            <a:ext cx="11062315" cy="838200"/>
          </a:xfrm>
        </p:spPr>
        <p:txBody>
          <a:bodyPr/>
          <a:lstStyle/>
          <a:p>
            <a:r>
              <a:rPr lang="en-US" dirty="0"/>
              <a:t>Insurance</a:t>
            </a:r>
          </a:p>
        </p:txBody>
      </p:sp>
      <p:sp>
        <p:nvSpPr>
          <p:cNvPr id="3" name="Content Placeholder 2">
            <a:extLst>
              <a:ext uri="{FF2B5EF4-FFF2-40B4-BE49-F238E27FC236}">
                <a16:creationId xmlns:a16="http://schemas.microsoft.com/office/drawing/2014/main" id="{DFBD54C7-F24B-F51E-DD6E-DF7326E63B8F}"/>
              </a:ext>
            </a:extLst>
          </p:cNvPr>
          <p:cNvSpPr>
            <a:spLocks noGrp="1"/>
          </p:cNvSpPr>
          <p:nvPr>
            <p:ph idx="1"/>
          </p:nvPr>
        </p:nvSpPr>
        <p:spPr>
          <a:xfrm>
            <a:off x="795473" y="914400"/>
            <a:ext cx="10788689" cy="4191000"/>
          </a:xfrm>
        </p:spPr>
        <p:txBody>
          <a:bodyPr/>
          <a:lstStyle/>
          <a:p>
            <a:pPr marL="0" indent="0">
              <a:buNone/>
            </a:pPr>
            <a:r>
              <a:rPr lang="en-US" sz="2000" b="1" dirty="0">
                <a:solidFill>
                  <a:schemeClr val="bg2">
                    <a:lumMod val="10000"/>
                  </a:schemeClr>
                </a:solidFill>
              </a:rPr>
              <a:t>2.</a:t>
            </a:r>
            <a:r>
              <a:rPr lang="en-US" sz="1800" b="1" dirty="0">
                <a:solidFill>
                  <a:schemeClr val="bg2">
                    <a:lumMod val="10000"/>
                  </a:schemeClr>
                </a:solidFill>
              </a:rPr>
              <a:t>Preferred Provider Organization (PPO)</a:t>
            </a:r>
          </a:p>
          <a:p>
            <a:pPr>
              <a:buFont typeface="Arial" panose="020B0604020202020204" pitchFamily="34" charset="0"/>
              <a:buChar char="•"/>
            </a:pPr>
            <a:r>
              <a:rPr lang="en-US" sz="1800" dirty="0">
                <a:solidFill>
                  <a:schemeClr val="bg2">
                    <a:lumMod val="10000"/>
                  </a:schemeClr>
                </a:solidFill>
              </a:rPr>
              <a:t>You can see </a:t>
            </a:r>
            <a:r>
              <a:rPr lang="en-US" sz="1800" b="1" dirty="0">
                <a:solidFill>
                  <a:schemeClr val="bg2">
                    <a:lumMod val="10000"/>
                  </a:schemeClr>
                </a:solidFill>
              </a:rPr>
              <a:t>any doctor</a:t>
            </a:r>
            <a:r>
              <a:rPr lang="en-US" sz="1800" dirty="0">
                <a:solidFill>
                  <a:schemeClr val="bg2">
                    <a:lumMod val="10000"/>
                  </a:schemeClr>
                </a:solidFill>
              </a:rPr>
              <a:t>, even out of the network, but it costs more if you go outside</a:t>
            </a:r>
          </a:p>
          <a:p>
            <a:pPr>
              <a:buFont typeface="Arial" panose="020B0604020202020204" pitchFamily="34" charset="0"/>
              <a:buChar char="•"/>
            </a:pPr>
            <a:r>
              <a:rPr lang="en-US" sz="1800" dirty="0">
                <a:solidFill>
                  <a:schemeClr val="bg2">
                    <a:lumMod val="10000"/>
                  </a:schemeClr>
                </a:solidFill>
              </a:rPr>
              <a:t>No need for a referral to see a specialist</a:t>
            </a:r>
          </a:p>
          <a:p>
            <a:pPr>
              <a:buFont typeface="Arial" panose="020B0604020202020204" pitchFamily="34" charset="0"/>
              <a:buChar char="•"/>
            </a:pPr>
            <a:r>
              <a:rPr lang="en-US" sz="1800" b="1" dirty="0">
                <a:solidFill>
                  <a:schemeClr val="bg2">
                    <a:lumMod val="10000"/>
                  </a:schemeClr>
                </a:solidFill>
              </a:rPr>
              <a:t>More flexibility</a:t>
            </a:r>
            <a:r>
              <a:rPr lang="en-US" sz="1800" dirty="0">
                <a:solidFill>
                  <a:schemeClr val="bg2">
                    <a:lumMod val="10000"/>
                  </a:schemeClr>
                </a:solidFill>
              </a:rPr>
              <a:t> in choosing doctors</a:t>
            </a:r>
            <a:endParaRPr lang="en-US" sz="1800" b="1" dirty="0">
              <a:solidFill>
                <a:schemeClr val="bg2">
                  <a:lumMod val="10000"/>
                </a:schemeClr>
              </a:solidFill>
            </a:endParaRPr>
          </a:p>
          <a:p>
            <a:pPr>
              <a:buFont typeface="Arial" panose="020B0604020202020204" pitchFamily="34" charset="0"/>
              <a:buChar char="•"/>
            </a:pPr>
            <a:r>
              <a:rPr lang="en-US" sz="1800" b="1" dirty="0">
                <a:solidFill>
                  <a:schemeClr val="bg2">
                    <a:lumMod val="10000"/>
                  </a:schemeClr>
                </a:solidFill>
              </a:rPr>
              <a:t>Higher premiums</a:t>
            </a:r>
            <a:r>
              <a:rPr lang="en-US" sz="1800" dirty="0">
                <a:solidFill>
                  <a:schemeClr val="bg2">
                    <a:lumMod val="10000"/>
                  </a:schemeClr>
                </a:solidFill>
              </a:rPr>
              <a:t> and out-of-pocket costs if you go out of network</a:t>
            </a:r>
          </a:p>
          <a:p>
            <a:pPr marL="0" indent="0">
              <a:buNone/>
            </a:pPr>
            <a:r>
              <a:rPr lang="en-US" sz="1800" b="1" dirty="0">
                <a:solidFill>
                  <a:schemeClr val="bg2">
                    <a:lumMod val="10000"/>
                  </a:schemeClr>
                </a:solidFill>
              </a:rPr>
              <a:t>3. Exclusive Provider Organization (EPO)</a:t>
            </a:r>
          </a:p>
          <a:p>
            <a:pPr>
              <a:buFont typeface="Arial" panose="020B0604020202020204" pitchFamily="34" charset="0"/>
              <a:buChar char="•"/>
            </a:pPr>
            <a:r>
              <a:rPr lang="en-US" sz="1800" dirty="0">
                <a:solidFill>
                  <a:schemeClr val="bg2">
                    <a:lumMod val="10000"/>
                  </a:schemeClr>
                </a:solidFill>
              </a:rPr>
              <a:t> Like an HMO, but you </a:t>
            </a:r>
            <a:r>
              <a:rPr lang="en-US" sz="1800" b="1" dirty="0">
                <a:solidFill>
                  <a:schemeClr val="bg2">
                    <a:lumMod val="10000"/>
                  </a:schemeClr>
                </a:solidFill>
              </a:rPr>
              <a:t>don’t need a referral</a:t>
            </a:r>
            <a:r>
              <a:rPr lang="en-US" sz="1800" dirty="0">
                <a:solidFill>
                  <a:schemeClr val="bg2">
                    <a:lumMod val="10000"/>
                  </a:schemeClr>
                </a:solidFill>
              </a:rPr>
              <a:t> to see a specialist. However, you must stick to in-network doctors</a:t>
            </a:r>
          </a:p>
          <a:p>
            <a:pPr>
              <a:buFont typeface="Arial" panose="020B0604020202020204" pitchFamily="34" charset="0"/>
              <a:buChar char="•"/>
            </a:pPr>
            <a:r>
              <a:rPr lang="en-US" sz="1800" b="1" dirty="0">
                <a:solidFill>
                  <a:schemeClr val="bg2">
                    <a:lumMod val="10000"/>
                  </a:schemeClr>
                </a:solidFill>
              </a:rPr>
              <a:t>No out-of-network coverage</a:t>
            </a:r>
            <a:r>
              <a:rPr lang="en-US" sz="1800" dirty="0">
                <a:solidFill>
                  <a:schemeClr val="bg2">
                    <a:lumMod val="10000"/>
                  </a:schemeClr>
                </a:solidFill>
              </a:rPr>
              <a:t>, except in emergencies</a:t>
            </a:r>
          </a:p>
          <a:p>
            <a:pPr>
              <a:buFont typeface="Arial" panose="020B0604020202020204" pitchFamily="34" charset="0"/>
              <a:buChar char="•"/>
            </a:pPr>
            <a:r>
              <a:rPr lang="en-US" sz="1800" dirty="0">
                <a:solidFill>
                  <a:schemeClr val="bg2">
                    <a:lumMod val="10000"/>
                  </a:schemeClr>
                </a:solidFill>
              </a:rPr>
              <a:t>You can see specialists without a referral</a:t>
            </a:r>
          </a:p>
          <a:p>
            <a:pPr>
              <a:buFont typeface="Arial" panose="020B0604020202020204" pitchFamily="34" charset="0"/>
              <a:buChar char="•"/>
            </a:pPr>
            <a:r>
              <a:rPr lang="en-US" sz="1800" dirty="0">
                <a:solidFill>
                  <a:schemeClr val="bg2">
                    <a:lumMod val="10000"/>
                  </a:schemeClr>
                </a:solidFill>
              </a:rPr>
              <a:t>You </a:t>
            </a:r>
            <a:r>
              <a:rPr lang="en-US" sz="1800" b="1" dirty="0">
                <a:solidFill>
                  <a:schemeClr val="bg2">
                    <a:lumMod val="10000"/>
                  </a:schemeClr>
                </a:solidFill>
              </a:rPr>
              <a:t>must</a:t>
            </a:r>
            <a:r>
              <a:rPr lang="en-US" sz="1800" dirty="0">
                <a:solidFill>
                  <a:schemeClr val="bg2">
                    <a:lumMod val="10000"/>
                  </a:schemeClr>
                </a:solidFill>
              </a:rPr>
              <a:t> stay in the network for care to be covered</a:t>
            </a:r>
          </a:p>
          <a:p>
            <a:endParaRPr lang="en-US" dirty="0"/>
          </a:p>
        </p:txBody>
      </p:sp>
    </p:spTree>
    <p:extLst>
      <p:ext uri="{BB962C8B-B14F-4D97-AF65-F5344CB8AC3E}">
        <p14:creationId xmlns:p14="http://schemas.microsoft.com/office/powerpoint/2010/main" val="122085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4724-5499-160E-66BB-508E3B06CC5E}"/>
              </a:ext>
            </a:extLst>
          </p:cNvPr>
          <p:cNvSpPr>
            <a:spLocks noGrp="1"/>
          </p:cNvSpPr>
          <p:nvPr>
            <p:ph type="title"/>
          </p:nvPr>
        </p:nvSpPr>
        <p:spPr>
          <a:xfrm>
            <a:off x="562889" y="0"/>
            <a:ext cx="11062315" cy="838200"/>
          </a:xfrm>
        </p:spPr>
        <p:txBody>
          <a:bodyPr/>
          <a:lstStyle/>
          <a:p>
            <a:r>
              <a:rPr lang="en-US" dirty="0"/>
              <a:t>Insurance</a:t>
            </a:r>
          </a:p>
        </p:txBody>
      </p:sp>
      <p:sp>
        <p:nvSpPr>
          <p:cNvPr id="3" name="Content Placeholder 2">
            <a:extLst>
              <a:ext uri="{FF2B5EF4-FFF2-40B4-BE49-F238E27FC236}">
                <a16:creationId xmlns:a16="http://schemas.microsoft.com/office/drawing/2014/main" id="{9E9C5EBD-CC04-A1D0-750B-F2488C853279}"/>
              </a:ext>
            </a:extLst>
          </p:cNvPr>
          <p:cNvSpPr>
            <a:spLocks noGrp="1"/>
          </p:cNvSpPr>
          <p:nvPr>
            <p:ph idx="1"/>
          </p:nvPr>
        </p:nvSpPr>
        <p:spPr>
          <a:xfrm>
            <a:off x="795473" y="1143000"/>
            <a:ext cx="10788689" cy="4191000"/>
          </a:xfrm>
        </p:spPr>
        <p:txBody>
          <a:bodyPr/>
          <a:lstStyle/>
          <a:p>
            <a:pPr marL="0" indent="0">
              <a:buNone/>
            </a:pPr>
            <a:r>
              <a:rPr lang="en-US" sz="1800" b="1" dirty="0">
                <a:solidFill>
                  <a:schemeClr val="bg2">
                    <a:lumMod val="10000"/>
                  </a:schemeClr>
                </a:solidFill>
              </a:rPr>
              <a:t>4.Point of Service (POS)</a:t>
            </a:r>
          </a:p>
          <a:p>
            <a:pPr>
              <a:buFont typeface="Arial" panose="020B0604020202020204" pitchFamily="34" charset="0"/>
              <a:buChar char="•"/>
            </a:pPr>
            <a:r>
              <a:rPr lang="en-US" sz="1800" b="1" dirty="0">
                <a:solidFill>
                  <a:schemeClr val="bg2">
                    <a:lumMod val="10000"/>
                  </a:schemeClr>
                </a:solidFill>
              </a:rPr>
              <a:t>What it is</a:t>
            </a:r>
            <a:r>
              <a:rPr lang="en-US" sz="1800" dirty="0">
                <a:solidFill>
                  <a:schemeClr val="bg2">
                    <a:lumMod val="10000"/>
                  </a:schemeClr>
                </a:solidFill>
              </a:rPr>
              <a:t>: A mix of HMO and PPO. You need a </a:t>
            </a:r>
            <a:r>
              <a:rPr lang="en-US" sz="1800" b="1" dirty="0">
                <a:solidFill>
                  <a:schemeClr val="bg2">
                    <a:lumMod val="10000"/>
                  </a:schemeClr>
                </a:solidFill>
              </a:rPr>
              <a:t>referral</a:t>
            </a:r>
            <a:r>
              <a:rPr lang="en-US" sz="1800" dirty="0">
                <a:solidFill>
                  <a:schemeClr val="bg2">
                    <a:lumMod val="10000"/>
                  </a:schemeClr>
                </a:solidFill>
              </a:rPr>
              <a:t> from your primary doctor to see a specialist, but you can go out of network if needed</a:t>
            </a:r>
          </a:p>
          <a:p>
            <a:pPr>
              <a:buFont typeface="Arial" panose="020B0604020202020204" pitchFamily="34" charset="0"/>
              <a:buChar char="•"/>
            </a:pPr>
            <a:r>
              <a:rPr lang="en-US" sz="1800" b="1" dirty="0">
                <a:solidFill>
                  <a:schemeClr val="bg2">
                    <a:lumMod val="10000"/>
                  </a:schemeClr>
                </a:solidFill>
              </a:rPr>
              <a:t>How it works</a:t>
            </a:r>
            <a:r>
              <a:rPr lang="en-US" sz="1800" dirty="0">
                <a:solidFill>
                  <a:schemeClr val="bg2">
                    <a:lumMod val="10000"/>
                  </a:schemeClr>
                </a:solidFill>
              </a:rPr>
              <a:t>: Like an HMO, but more flexible for out-of-network care</a:t>
            </a:r>
          </a:p>
          <a:p>
            <a:pPr>
              <a:buFont typeface="Arial" panose="020B0604020202020204" pitchFamily="34" charset="0"/>
              <a:buChar char="•"/>
            </a:pPr>
            <a:r>
              <a:rPr lang="en-US" sz="1800" b="1" dirty="0">
                <a:solidFill>
                  <a:schemeClr val="bg2">
                    <a:lumMod val="10000"/>
                  </a:schemeClr>
                </a:solidFill>
              </a:rPr>
              <a:t>Pros</a:t>
            </a:r>
            <a:r>
              <a:rPr lang="en-US" sz="1800" dirty="0">
                <a:solidFill>
                  <a:schemeClr val="bg2">
                    <a:lumMod val="10000"/>
                  </a:schemeClr>
                </a:solidFill>
              </a:rPr>
              <a:t>: </a:t>
            </a:r>
            <a:r>
              <a:rPr lang="en-US" sz="1800" b="1" dirty="0">
                <a:solidFill>
                  <a:schemeClr val="bg2">
                    <a:lumMod val="10000"/>
                  </a:schemeClr>
                </a:solidFill>
              </a:rPr>
              <a:t>Some flexibility</a:t>
            </a:r>
            <a:r>
              <a:rPr lang="en-US" sz="1800" dirty="0">
                <a:solidFill>
                  <a:schemeClr val="bg2">
                    <a:lumMod val="10000"/>
                  </a:schemeClr>
                </a:solidFill>
              </a:rPr>
              <a:t>, but you still have a primary doctor guiding your care</a:t>
            </a:r>
          </a:p>
          <a:p>
            <a:pPr>
              <a:buFont typeface="Arial" panose="020B0604020202020204" pitchFamily="34" charset="0"/>
              <a:buChar char="•"/>
            </a:pPr>
            <a:r>
              <a:rPr lang="en-US" sz="1800" b="1" dirty="0">
                <a:solidFill>
                  <a:schemeClr val="bg2">
                    <a:lumMod val="10000"/>
                  </a:schemeClr>
                </a:solidFill>
              </a:rPr>
              <a:t>Cons</a:t>
            </a:r>
            <a:r>
              <a:rPr lang="en-US" sz="1800" dirty="0">
                <a:solidFill>
                  <a:schemeClr val="bg2">
                    <a:lumMod val="10000"/>
                  </a:schemeClr>
                </a:solidFill>
              </a:rPr>
              <a:t>: </a:t>
            </a:r>
            <a:r>
              <a:rPr lang="en-US" sz="1800" b="1" dirty="0">
                <a:solidFill>
                  <a:schemeClr val="bg2">
                    <a:lumMod val="10000"/>
                  </a:schemeClr>
                </a:solidFill>
              </a:rPr>
              <a:t>Referrals required</a:t>
            </a:r>
            <a:r>
              <a:rPr lang="en-US" sz="1800" dirty="0">
                <a:solidFill>
                  <a:schemeClr val="bg2">
                    <a:lumMod val="10000"/>
                  </a:schemeClr>
                </a:solidFill>
              </a:rPr>
              <a:t>, and out-of-network care costs more</a:t>
            </a:r>
          </a:p>
          <a:p>
            <a:endParaRPr lang="en-US" sz="1800" dirty="0"/>
          </a:p>
        </p:txBody>
      </p:sp>
    </p:spTree>
    <p:extLst>
      <p:ext uri="{BB962C8B-B14F-4D97-AF65-F5344CB8AC3E}">
        <p14:creationId xmlns:p14="http://schemas.microsoft.com/office/powerpoint/2010/main" val="61980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B8A0-ABF2-5A17-F67B-2FFFF1DAB80E}"/>
              </a:ext>
            </a:extLst>
          </p:cNvPr>
          <p:cNvSpPr>
            <a:spLocks noGrp="1"/>
          </p:cNvSpPr>
          <p:nvPr>
            <p:ph type="title"/>
          </p:nvPr>
        </p:nvSpPr>
        <p:spPr>
          <a:xfrm>
            <a:off x="564842" y="0"/>
            <a:ext cx="11062315" cy="838200"/>
          </a:xfrm>
        </p:spPr>
        <p:txBody>
          <a:bodyPr/>
          <a:lstStyle/>
          <a:p>
            <a:r>
              <a:rPr lang="en-US" dirty="0"/>
              <a:t>Insurance</a:t>
            </a:r>
          </a:p>
        </p:txBody>
      </p:sp>
      <p:sp>
        <p:nvSpPr>
          <p:cNvPr id="3" name="Content Placeholder 2">
            <a:extLst>
              <a:ext uri="{FF2B5EF4-FFF2-40B4-BE49-F238E27FC236}">
                <a16:creationId xmlns:a16="http://schemas.microsoft.com/office/drawing/2014/main" id="{990FDF90-C513-1E31-EE37-06237D6304E5}"/>
              </a:ext>
            </a:extLst>
          </p:cNvPr>
          <p:cNvSpPr>
            <a:spLocks noGrp="1"/>
          </p:cNvSpPr>
          <p:nvPr>
            <p:ph idx="1"/>
          </p:nvPr>
        </p:nvSpPr>
        <p:spPr>
          <a:xfrm>
            <a:off x="701655" y="1228725"/>
            <a:ext cx="10788689" cy="4867275"/>
          </a:xfrm>
        </p:spPr>
        <p:txBody>
          <a:bodyPr/>
          <a:lstStyle/>
          <a:p>
            <a:r>
              <a:rPr lang="en-IN" sz="1800" dirty="0">
                <a:solidFill>
                  <a:schemeClr val="bg2">
                    <a:lumMod val="10000"/>
                  </a:schemeClr>
                </a:solidFill>
              </a:rPr>
              <a:t>Cost sharing in Health Insurance - </a:t>
            </a:r>
            <a:endParaRPr lang="en-GB" sz="1800" dirty="0">
              <a:solidFill>
                <a:schemeClr val="bg2">
                  <a:lumMod val="10000"/>
                </a:schemeClr>
              </a:solidFill>
            </a:endParaRPr>
          </a:p>
          <a:p>
            <a:r>
              <a:rPr lang="en-GB" sz="1800" b="1" dirty="0">
                <a:solidFill>
                  <a:schemeClr val="bg2">
                    <a:lumMod val="10000"/>
                  </a:schemeClr>
                </a:solidFill>
              </a:rPr>
              <a:t>Deductible</a:t>
            </a:r>
            <a:r>
              <a:rPr lang="en-GB" sz="1800" dirty="0">
                <a:solidFill>
                  <a:schemeClr val="bg2">
                    <a:lumMod val="10000"/>
                  </a:schemeClr>
                </a:solidFill>
              </a:rPr>
              <a:t> - The deductible is how much you pay before your health insurance starts to cover a larger portion of your bills. </a:t>
            </a:r>
          </a:p>
          <a:p>
            <a:r>
              <a:rPr lang="en-GB" sz="1800" b="1" dirty="0">
                <a:solidFill>
                  <a:schemeClr val="bg2">
                    <a:lumMod val="10000"/>
                  </a:schemeClr>
                </a:solidFill>
              </a:rPr>
              <a:t>Co-Insurance</a:t>
            </a:r>
            <a:r>
              <a:rPr lang="en-GB" sz="1800" dirty="0">
                <a:solidFill>
                  <a:schemeClr val="bg2">
                    <a:lumMod val="10000"/>
                  </a:schemeClr>
                </a:solidFill>
              </a:rPr>
              <a:t> - Coinsurance is a percentage of a medical charge that you pay, with the rest paid by your health insurance plan, that typically applies after your deductible has been met. </a:t>
            </a:r>
          </a:p>
          <a:p>
            <a:r>
              <a:rPr lang="en-GB" sz="1800" b="1" dirty="0">
                <a:solidFill>
                  <a:schemeClr val="bg2">
                    <a:lumMod val="10000"/>
                  </a:schemeClr>
                </a:solidFill>
              </a:rPr>
              <a:t>Co-Pay</a:t>
            </a:r>
            <a:r>
              <a:rPr lang="en-GB" sz="1800" dirty="0">
                <a:solidFill>
                  <a:schemeClr val="bg2">
                    <a:lumMod val="10000"/>
                  </a:schemeClr>
                </a:solidFill>
              </a:rPr>
              <a:t> - A predetermined rate you pay for health care services at the time of care. </a:t>
            </a:r>
          </a:p>
          <a:p>
            <a:r>
              <a:rPr lang="en-GB" sz="1800" b="1" dirty="0">
                <a:solidFill>
                  <a:schemeClr val="bg2">
                    <a:lumMod val="10000"/>
                  </a:schemeClr>
                </a:solidFill>
              </a:rPr>
              <a:t>Out-of-pocket</a:t>
            </a:r>
            <a:r>
              <a:rPr lang="en-GB" sz="1800" dirty="0">
                <a:solidFill>
                  <a:schemeClr val="bg2">
                    <a:lumMod val="10000"/>
                  </a:schemeClr>
                </a:solidFill>
              </a:rPr>
              <a:t> maximum - The most you could have to pay in one year, out of pocket, for your health care before your insurance covers 100% of the bill</a:t>
            </a:r>
          </a:p>
          <a:p>
            <a:endParaRPr lang="en-US" dirty="0">
              <a:solidFill>
                <a:schemeClr val="bg2">
                  <a:lumMod val="10000"/>
                </a:schemeClr>
              </a:solidFill>
            </a:endParaRPr>
          </a:p>
        </p:txBody>
      </p:sp>
    </p:spTree>
    <p:extLst>
      <p:ext uri="{BB962C8B-B14F-4D97-AF65-F5344CB8AC3E}">
        <p14:creationId xmlns:p14="http://schemas.microsoft.com/office/powerpoint/2010/main" val="331092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7441-5A2C-C8A5-F322-A985C64634C1}"/>
              </a:ext>
            </a:extLst>
          </p:cNvPr>
          <p:cNvSpPr>
            <a:spLocks noGrp="1"/>
          </p:cNvSpPr>
          <p:nvPr>
            <p:ph type="title"/>
          </p:nvPr>
        </p:nvSpPr>
        <p:spPr>
          <a:xfrm>
            <a:off x="152400" y="-381000"/>
            <a:ext cx="11062315" cy="838200"/>
          </a:xfrm>
        </p:spPr>
        <p:txBody>
          <a:bodyPr/>
          <a:lstStyle/>
          <a:p>
            <a:r>
              <a:rPr lang="en-US" dirty="0"/>
              <a:t>Govt Acts</a:t>
            </a:r>
          </a:p>
        </p:txBody>
      </p:sp>
      <p:sp>
        <p:nvSpPr>
          <p:cNvPr id="3" name="Content Placeholder 2">
            <a:extLst>
              <a:ext uri="{FF2B5EF4-FFF2-40B4-BE49-F238E27FC236}">
                <a16:creationId xmlns:a16="http://schemas.microsoft.com/office/drawing/2014/main" id="{534E49DE-7F84-9FD1-FA5C-60B00994D11B}"/>
              </a:ext>
            </a:extLst>
          </p:cNvPr>
          <p:cNvSpPr>
            <a:spLocks noGrp="1"/>
          </p:cNvSpPr>
          <p:nvPr>
            <p:ph idx="1"/>
          </p:nvPr>
        </p:nvSpPr>
        <p:spPr>
          <a:xfrm>
            <a:off x="701655" y="457200"/>
            <a:ext cx="10788689" cy="4943475"/>
          </a:xfrm>
        </p:spPr>
        <p:txBody>
          <a:bodyPr/>
          <a:lstStyle/>
          <a:p>
            <a:pPr marL="0" indent="0">
              <a:buNone/>
            </a:pPr>
            <a:r>
              <a:rPr lang="en-IN" sz="1800" b="1" dirty="0">
                <a:solidFill>
                  <a:schemeClr val="bg2">
                    <a:lumMod val="10000"/>
                  </a:schemeClr>
                </a:solidFill>
              </a:rPr>
              <a:t>HIPAA - </a:t>
            </a:r>
          </a:p>
          <a:p>
            <a:pPr lvl="1">
              <a:buFont typeface="Wingdings" panose="05000000000000000000" pitchFamily="2" charset="2"/>
              <a:buChar char="Ø"/>
            </a:pPr>
            <a:r>
              <a:rPr lang="en-US" sz="1700" b="1" dirty="0">
                <a:solidFill>
                  <a:schemeClr val="bg2">
                    <a:lumMod val="10000"/>
                  </a:schemeClr>
                </a:solidFill>
              </a:rPr>
              <a:t>Keeps your health insurance</a:t>
            </a:r>
            <a:r>
              <a:rPr lang="en-US" sz="1700" dirty="0">
                <a:solidFill>
                  <a:schemeClr val="bg2">
                    <a:lumMod val="10000"/>
                  </a:schemeClr>
                </a:solidFill>
              </a:rPr>
              <a:t> even if you switch jobs.</a:t>
            </a:r>
          </a:p>
          <a:p>
            <a:pPr lvl="1">
              <a:buFont typeface="Wingdings" panose="05000000000000000000" pitchFamily="2" charset="2"/>
              <a:buChar char="Ø"/>
            </a:pPr>
            <a:r>
              <a:rPr lang="en-US" sz="1700" b="1" dirty="0">
                <a:solidFill>
                  <a:schemeClr val="bg2">
                    <a:lumMod val="10000"/>
                  </a:schemeClr>
                </a:solidFill>
              </a:rPr>
              <a:t>Allows you to add family members</a:t>
            </a:r>
            <a:r>
              <a:rPr lang="en-US" sz="1700" dirty="0">
                <a:solidFill>
                  <a:schemeClr val="bg2">
                    <a:lumMod val="10000"/>
                  </a:schemeClr>
                </a:solidFill>
              </a:rPr>
              <a:t> (spouse, newborn, adopted child) without waiting for open enrollment.</a:t>
            </a:r>
          </a:p>
          <a:p>
            <a:pPr lvl="1">
              <a:buFont typeface="Wingdings" panose="05000000000000000000" pitchFamily="2" charset="2"/>
              <a:buChar char="Ø"/>
            </a:pPr>
            <a:r>
              <a:rPr lang="en-US" sz="1700" b="1" dirty="0">
                <a:solidFill>
                  <a:schemeClr val="bg2">
                    <a:lumMod val="10000"/>
                  </a:schemeClr>
                </a:solidFill>
              </a:rPr>
              <a:t>Protects your medical records</a:t>
            </a:r>
            <a:r>
              <a:rPr lang="en-US" sz="1700" dirty="0">
                <a:solidFill>
                  <a:schemeClr val="bg2">
                    <a:lumMod val="10000"/>
                  </a:schemeClr>
                </a:solidFill>
              </a:rPr>
              <a:t> from being shared without permission</a:t>
            </a:r>
            <a:r>
              <a:rPr lang="en-US" sz="1700" dirty="0"/>
              <a:t>.</a:t>
            </a:r>
          </a:p>
          <a:p>
            <a:pPr marL="0" indent="0">
              <a:buNone/>
            </a:pPr>
            <a:r>
              <a:rPr lang="en-US" sz="1800" b="1" dirty="0">
                <a:solidFill>
                  <a:schemeClr val="bg2">
                    <a:lumMod val="10000"/>
                  </a:schemeClr>
                </a:solidFill>
              </a:rPr>
              <a:t>Sunshine Act – </a:t>
            </a:r>
          </a:p>
          <a:p>
            <a:pPr>
              <a:buFont typeface="Wingdings" panose="05000000000000000000" pitchFamily="2" charset="2"/>
              <a:buChar char="Ø"/>
            </a:pPr>
            <a:r>
              <a:rPr lang="en-US" sz="1700" dirty="0">
                <a:solidFill>
                  <a:schemeClr val="bg2">
                    <a:lumMod val="10000"/>
                  </a:schemeClr>
                </a:solidFill>
              </a:rPr>
              <a:t>The </a:t>
            </a:r>
            <a:r>
              <a:rPr lang="en-US" sz="1700" b="1" dirty="0">
                <a:solidFill>
                  <a:schemeClr val="bg2">
                    <a:lumMod val="10000"/>
                  </a:schemeClr>
                </a:solidFill>
              </a:rPr>
              <a:t>Sunshine Act</a:t>
            </a:r>
            <a:r>
              <a:rPr lang="en-US" sz="1700" dirty="0">
                <a:solidFill>
                  <a:schemeClr val="bg2">
                    <a:lumMod val="10000"/>
                  </a:schemeClr>
                </a:solidFill>
              </a:rPr>
              <a:t>, officially known as the </a:t>
            </a:r>
            <a:r>
              <a:rPr lang="en-US" sz="1700" b="1" dirty="0">
                <a:solidFill>
                  <a:schemeClr val="bg2">
                    <a:lumMod val="10000"/>
                  </a:schemeClr>
                </a:solidFill>
              </a:rPr>
              <a:t>Physician Payments Sunshine Act</a:t>
            </a:r>
            <a:r>
              <a:rPr lang="en-US" sz="1700" dirty="0">
                <a:solidFill>
                  <a:schemeClr val="bg2">
                    <a:lumMod val="10000"/>
                  </a:schemeClr>
                </a:solidFill>
              </a:rPr>
              <a:t>, is a </a:t>
            </a:r>
            <a:r>
              <a:rPr lang="en-US" sz="1700" b="1" dirty="0">
                <a:solidFill>
                  <a:schemeClr val="bg2">
                    <a:lumMod val="10000"/>
                  </a:schemeClr>
                </a:solidFill>
              </a:rPr>
              <a:t>U.S. law</a:t>
            </a:r>
            <a:r>
              <a:rPr lang="en-US" sz="1700" dirty="0">
                <a:solidFill>
                  <a:schemeClr val="bg2">
                    <a:lumMod val="10000"/>
                  </a:schemeClr>
                </a:solidFill>
              </a:rPr>
              <a:t> that requires </a:t>
            </a:r>
            <a:r>
              <a:rPr lang="en-US" sz="1700" b="1" dirty="0">
                <a:solidFill>
                  <a:schemeClr val="bg2">
                    <a:lumMod val="10000"/>
                  </a:schemeClr>
                </a:solidFill>
              </a:rPr>
              <a:t>drug companies, medical device manufacturers, and other healthcare-related companies</a:t>
            </a:r>
            <a:r>
              <a:rPr lang="en-US" sz="1700" dirty="0">
                <a:solidFill>
                  <a:schemeClr val="bg2">
                    <a:lumMod val="10000"/>
                  </a:schemeClr>
                </a:solidFill>
              </a:rPr>
              <a:t> to report payments and other financial relationships they have with </a:t>
            </a:r>
            <a:r>
              <a:rPr lang="en-US" sz="1700" b="1" dirty="0">
                <a:solidFill>
                  <a:schemeClr val="bg2">
                    <a:lumMod val="10000"/>
                  </a:schemeClr>
                </a:solidFill>
              </a:rPr>
              <a:t>doctors, hospitals, and teaching institutions</a:t>
            </a:r>
            <a:endParaRPr lang="en-US" sz="1700" dirty="0">
              <a:solidFill>
                <a:schemeClr val="bg2">
                  <a:lumMod val="10000"/>
                </a:schemeClr>
              </a:solidFill>
            </a:endParaRPr>
          </a:p>
          <a:p>
            <a:pPr>
              <a:buFont typeface="Wingdings" panose="05000000000000000000" pitchFamily="2" charset="2"/>
              <a:buChar char="Ø"/>
            </a:pPr>
            <a:r>
              <a:rPr lang="en-US" sz="1700" dirty="0">
                <a:solidFill>
                  <a:schemeClr val="bg2">
                    <a:lumMod val="10000"/>
                  </a:schemeClr>
                </a:solidFill>
              </a:rPr>
              <a:t>The information is made </a:t>
            </a:r>
            <a:r>
              <a:rPr lang="en-US" sz="1700" b="1" dirty="0">
                <a:solidFill>
                  <a:schemeClr val="bg2">
                    <a:lumMod val="10000"/>
                  </a:schemeClr>
                </a:solidFill>
              </a:rPr>
              <a:t>publicly available</a:t>
            </a:r>
            <a:r>
              <a:rPr lang="en-US" sz="1700" dirty="0">
                <a:solidFill>
                  <a:schemeClr val="bg2">
                    <a:lumMod val="10000"/>
                  </a:schemeClr>
                </a:solidFill>
              </a:rPr>
              <a:t> on the </a:t>
            </a:r>
            <a:r>
              <a:rPr lang="en-US" sz="1700" b="1" dirty="0">
                <a:solidFill>
                  <a:schemeClr val="bg2">
                    <a:lumMod val="10000"/>
                  </a:schemeClr>
                </a:solidFill>
              </a:rPr>
              <a:t>Open Payments database</a:t>
            </a:r>
          </a:p>
          <a:p>
            <a:pPr marL="0" indent="0">
              <a:buNone/>
            </a:pPr>
            <a:r>
              <a:rPr lang="en-US" sz="1800" b="1" dirty="0">
                <a:solidFill>
                  <a:schemeClr val="bg2">
                    <a:lumMod val="10000"/>
                  </a:schemeClr>
                </a:solidFill>
              </a:rPr>
              <a:t>Affordable care Act– </a:t>
            </a:r>
          </a:p>
          <a:p>
            <a:pPr>
              <a:buFont typeface="Wingdings" panose="05000000000000000000" pitchFamily="2" charset="2"/>
              <a:buChar char="Ø"/>
            </a:pPr>
            <a:r>
              <a:rPr lang="en-US" sz="1600" b="1" dirty="0">
                <a:solidFill>
                  <a:schemeClr val="bg2">
                    <a:lumMod val="10000"/>
                  </a:schemeClr>
                </a:solidFill>
              </a:rPr>
              <a:t>Helps more people get insurance</a:t>
            </a:r>
            <a:r>
              <a:rPr lang="en-US" sz="1600" dirty="0">
                <a:solidFill>
                  <a:schemeClr val="bg2">
                    <a:lumMod val="10000"/>
                  </a:schemeClr>
                </a:solidFill>
              </a:rPr>
              <a:t>, especially those with low income.</a:t>
            </a:r>
          </a:p>
          <a:p>
            <a:pPr>
              <a:buFont typeface="Wingdings" panose="05000000000000000000" pitchFamily="2" charset="2"/>
              <a:buChar char="Ø"/>
            </a:pPr>
            <a:r>
              <a:rPr lang="en-US" sz="1600" b="1" dirty="0">
                <a:solidFill>
                  <a:schemeClr val="bg2">
                    <a:lumMod val="10000"/>
                  </a:schemeClr>
                </a:solidFill>
              </a:rPr>
              <a:t>Expands Medicaid</a:t>
            </a:r>
            <a:r>
              <a:rPr lang="en-US" sz="1600" dirty="0">
                <a:solidFill>
                  <a:schemeClr val="bg2">
                    <a:lumMod val="10000"/>
                  </a:schemeClr>
                </a:solidFill>
              </a:rPr>
              <a:t> to cover more low-income adults.</a:t>
            </a:r>
          </a:p>
          <a:p>
            <a:pPr>
              <a:buFont typeface="Wingdings" panose="05000000000000000000" pitchFamily="2" charset="2"/>
              <a:buChar char="Ø"/>
            </a:pPr>
            <a:r>
              <a:rPr lang="en-US" sz="1600" b="1" dirty="0">
                <a:solidFill>
                  <a:schemeClr val="bg2">
                    <a:lumMod val="10000"/>
                  </a:schemeClr>
                </a:solidFill>
              </a:rPr>
              <a:t>Stops insurance companies from denying coverage</a:t>
            </a:r>
            <a:r>
              <a:rPr lang="en-US" sz="1600" dirty="0">
                <a:solidFill>
                  <a:schemeClr val="bg2">
                    <a:lumMod val="10000"/>
                  </a:schemeClr>
                </a:solidFill>
              </a:rPr>
              <a:t> for pre-existing conditions.</a:t>
            </a:r>
          </a:p>
          <a:p>
            <a:pPr>
              <a:buFont typeface="Wingdings" panose="05000000000000000000" pitchFamily="2" charset="2"/>
              <a:buChar char="Ø"/>
            </a:pPr>
            <a:r>
              <a:rPr lang="en-US" sz="1600" b="1" dirty="0">
                <a:solidFill>
                  <a:schemeClr val="bg2">
                    <a:lumMod val="10000"/>
                  </a:schemeClr>
                </a:solidFill>
              </a:rPr>
              <a:t>Allows children to stay on their parents' insurance</a:t>
            </a:r>
            <a:r>
              <a:rPr lang="en-US" sz="1600" dirty="0">
                <a:solidFill>
                  <a:schemeClr val="bg2">
                    <a:lumMod val="10000"/>
                  </a:schemeClr>
                </a:solidFill>
              </a:rPr>
              <a:t> until age 26.</a:t>
            </a:r>
            <a:endParaRPr lang="en-US" sz="1800" dirty="0">
              <a:solidFill>
                <a:schemeClr val="bg2">
                  <a:lumMod val="10000"/>
                </a:schemeClr>
              </a:solidFill>
            </a:endParaRPr>
          </a:p>
        </p:txBody>
      </p:sp>
    </p:spTree>
    <p:extLst>
      <p:ext uri="{BB962C8B-B14F-4D97-AF65-F5344CB8AC3E}">
        <p14:creationId xmlns:p14="http://schemas.microsoft.com/office/powerpoint/2010/main" val="52698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15B655D3-6653-4B1B-3B39-3FC14EE60B24}"/>
              </a:ext>
            </a:extLst>
          </p:cNvPr>
          <p:cNvSpPr>
            <a:spLocks noGrp="1" noChangeArrowheads="1"/>
          </p:cNvSpPr>
          <p:nvPr>
            <p:ph idx="1"/>
          </p:nvPr>
        </p:nvSpPr>
        <p:spPr bwMode="auto">
          <a:xfrm>
            <a:off x="299553" y="914400"/>
            <a:ext cx="1087418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1. Clinical Trial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research study where new treatments (like drugs or medical devices) are tested on people to see if they are safe and effective.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Example: Testing a new cancer drug to see if it works better than</a:t>
            </a:r>
            <a:r>
              <a:rPr lang="en-US" altLang="en-US" sz="1800" dirty="0">
                <a:solidFill>
                  <a:schemeClr val="accent6">
                    <a:lumMod val="50000"/>
                  </a:schemeClr>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the current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2. Protocol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detailed plan of how the clinical trial will be carried out. It includes information about: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Who can participate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What treatment will be given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What tests will be done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How long the study will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Think of it like the “rulebook” for the trial.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3. Inclusion &amp; Exclusion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These are the rules about who can or cannot take part in a trial.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Inclusion: Who is allowed (e.g., adults with Type 2 diabetes)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Exclusion: Who is not allowed (e.g., pregnant women)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Helps make sure results are safe and reliable.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9782D56-C853-4D1B-B540-B90A8031D5F9}"/>
              </a:ext>
            </a:extLst>
          </p:cNvPr>
          <p:cNvSpPr>
            <a:spLocks noGrp="1"/>
          </p:cNvSpPr>
          <p:nvPr>
            <p:ph type="title"/>
          </p:nvPr>
        </p:nvSpPr>
        <p:spPr>
          <a:xfrm>
            <a:off x="299553" y="152400"/>
            <a:ext cx="11062315" cy="457200"/>
          </a:xfrm>
        </p:spPr>
        <p:txBody>
          <a:bodyPr/>
          <a:lstStyle/>
          <a:p>
            <a:r>
              <a:rPr lang="en-US" dirty="0"/>
              <a:t>Terminologies</a:t>
            </a:r>
          </a:p>
        </p:txBody>
      </p:sp>
    </p:spTree>
    <p:extLst>
      <p:ext uri="{BB962C8B-B14F-4D97-AF65-F5344CB8AC3E}">
        <p14:creationId xmlns:p14="http://schemas.microsoft.com/office/powerpoint/2010/main" val="225099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8357B7-9CBD-55B7-5F6C-2D6B21FE879E}"/>
              </a:ext>
            </a:extLst>
          </p:cNvPr>
          <p:cNvSpPr>
            <a:spLocks noGrp="1" noChangeArrowheads="1"/>
          </p:cNvSpPr>
          <p:nvPr>
            <p:ph idx="1"/>
          </p:nvPr>
        </p:nvSpPr>
        <p:spPr bwMode="auto">
          <a:xfrm>
            <a:off x="399413" y="345961"/>
            <a:ext cx="1141606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4. Placebo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“fake” treatment with no active ingredients. Used to compare against the real drug to see if the real one truly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Example: Sugar pills that look just like the real medicine.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5. Randomization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Participants are randomly assigned to different groups (e.g., treatment vs. placebo) to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prevent bias</a:t>
            </a: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It’s like drawing names from a hat – nobody gets to choose.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accent6">
                  <a:lumMod val="50000"/>
                </a:schemeClr>
              </a:solidFill>
              <a:latin typeface="Times New Roman" panose="02020603050405020304" pitchFamily="18" charset="0"/>
              <a:cs typeface="Times New Roman" panose="02020603050405020304" pitchFamily="18" charset="0"/>
            </a:endParaRP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6. Blinding</a:t>
            </a:r>
          </a:p>
          <a:p>
            <a:pPr>
              <a:buNone/>
            </a:pPr>
            <a:r>
              <a:rPr lang="en-US" sz="1800" dirty="0">
                <a:solidFill>
                  <a:schemeClr val="accent6">
                    <a:lumMod val="50000"/>
                  </a:schemeClr>
                </a:solidFill>
                <a:latin typeface="Times New Roman" panose="02020603050405020304" pitchFamily="18" charset="0"/>
                <a:cs typeface="Times New Roman" panose="02020603050405020304" pitchFamily="18" charset="0"/>
              </a:rPr>
              <a:t>A way to keep people in the trial unaware of which treatment they’re getting, so their expectations don’t affect the results.</a:t>
            </a:r>
          </a:p>
          <a:p>
            <a:pPr>
              <a:buFont typeface="Arial" panose="020B0604020202020204" pitchFamily="34" charset="0"/>
              <a:buChar char="•"/>
            </a:pPr>
            <a:r>
              <a:rPr lang="en-US" sz="1800" b="1" dirty="0">
                <a:solidFill>
                  <a:schemeClr val="accent6">
                    <a:lumMod val="50000"/>
                  </a:schemeClr>
                </a:solidFill>
                <a:latin typeface="Times New Roman" panose="02020603050405020304" pitchFamily="18" charset="0"/>
                <a:cs typeface="Times New Roman" panose="02020603050405020304" pitchFamily="18" charset="0"/>
              </a:rPr>
              <a:t>Single-blind</a:t>
            </a:r>
            <a:r>
              <a:rPr lang="en-US" sz="1800" dirty="0">
                <a:solidFill>
                  <a:schemeClr val="accent6">
                    <a:lumMod val="50000"/>
                  </a:schemeClr>
                </a:solidFill>
                <a:latin typeface="Times New Roman" panose="02020603050405020304" pitchFamily="18" charset="0"/>
                <a:cs typeface="Times New Roman" panose="02020603050405020304" pitchFamily="18" charset="0"/>
              </a:rPr>
              <a:t>: Only the participant doesn’t know</a:t>
            </a:r>
          </a:p>
          <a:p>
            <a:pPr>
              <a:buFont typeface="Arial" panose="020B0604020202020204" pitchFamily="34" charset="0"/>
              <a:buChar char="•"/>
            </a:pPr>
            <a:r>
              <a:rPr lang="en-US" sz="1800" b="1" dirty="0">
                <a:solidFill>
                  <a:schemeClr val="accent6">
                    <a:lumMod val="50000"/>
                  </a:schemeClr>
                </a:solidFill>
                <a:latin typeface="Times New Roman" panose="02020603050405020304" pitchFamily="18" charset="0"/>
                <a:cs typeface="Times New Roman" panose="02020603050405020304" pitchFamily="18" charset="0"/>
              </a:rPr>
              <a:t>Double-blind</a:t>
            </a:r>
            <a:r>
              <a:rPr lang="en-US" sz="1800" dirty="0">
                <a:solidFill>
                  <a:schemeClr val="accent6">
                    <a:lumMod val="50000"/>
                  </a:schemeClr>
                </a:solidFill>
                <a:latin typeface="Times New Roman" panose="02020603050405020304" pitchFamily="18" charset="0"/>
                <a:cs typeface="Times New Roman" panose="02020603050405020304" pitchFamily="18" charset="0"/>
              </a:rPr>
              <a:t>: Neither the participant nor the researchers know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7. Informed Consent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Before joining, participants are told all the risks, benefits, and details of the trial, and must sign a form agreeing to take part.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It ensures that participation is voluntary and well understood.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53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5515A4-22C7-2676-74AA-8D29AE8B4A04}"/>
              </a:ext>
            </a:extLst>
          </p:cNvPr>
          <p:cNvSpPr>
            <a:spLocks noGrp="1" noChangeArrowheads="1"/>
          </p:cNvSpPr>
          <p:nvPr>
            <p:ph idx="1"/>
          </p:nvPr>
        </p:nvSpPr>
        <p:spPr bwMode="auto">
          <a:xfrm>
            <a:off x="197225" y="58844"/>
            <a:ext cx="11815482"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kumimoji="0" lang="en-US" altLang="en-US" sz="16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8. </a:t>
            </a:r>
            <a:r>
              <a:rPr lang="en-US" sz="1600" b="1" dirty="0">
                <a:solidFill>
                  <a:schemeClr val="accent6">
                    <a:lumMod val="50000"/>
                  </a:schemeClr>
                </a:solidFill>
                <a:latin typeface="Times New Roman" panose="02020603050405020304" pitchFamily="18" charset="0"/>
                <a:cs typeface="Times New Roman" panose="02020603050405020304" pitchFamily="18" charset="0"/>
              </a:rPr>
              <a:t>What Are Side Effects?</a:t>
            </a:r>
          </a:p>
          <a:p>
            <a:pPr>
              <a:buNone/>
            </a:pPr>
            <a:r>
              <a:rPr lang="en-US" sz="1600" dirty="0">
                <a:solidFill>
                  <a:schemeClr val="accent6">
                    <a:lumMod val="50000"/>
                  </a:schemeClr>
                </a:solidFill>
                <a:latin typeface="Times New Roman" panose="02020603050405020304" pitchFamily="18" charset="0"/>
                <a:cs typeface="Times New Roman" panose="02020603050405020304" pitchFamily="18" charset="0"/>
              </a:rPr>
              <a:t>Side effects are unwanted but known effects of a drug or treatment. They are usually Expected, Often mild to moderate just inconvenience rather than a danger</a:t>
            </a:r>
          </a:p>
          <a:p>
            <a:pPr>
              <a:buNone/>
            </a:pPr>
            <a:r>
              <a:rPr lang="en-US" sz="1600" b="1" dirty="0">
                <a:solidFill>
                  <a:schemeClr val="accent6">
                    <a:lumMod val="50000"/>
                  </a:schemeClr>
                </a:solidFill>
                <a:latin typeface="Times New Roman" panose="02020603050405020304" pitchFamily="18" charset="0"/>
                <a:cs typeface="Times New Roman" panose="02020603050405020304" pitchFamily="18" charset="0"/>
              </a:rPr>
              <a:t>Example:</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Taking an antibiotic and getting an upset stomach</a:t>
            </a:r>
          </a:p>
          <a:p>
            <a:pPr>
              <a:buNone/>
            </a:pPr>
            <a:r>
              <a:rPr lang="en-US" sz="1600" b="1" dirty="0">
                <a:solidFill>
                  <a:schemeClr val="accent6">
                    <a:lumMod val="50000"/>
                  </a:schemeClr>
                </a:solidFill>
                <a:latin typeface="Times New Roman" panose="02020603050405020304" pitchFamily="18" charset="0"/>
                <a:cs typeface="Times New Roman" panose="02020603050405020304" pitchFamily="18" charset="0"/>
              </a:rPr>
              <a:t>9. What Are Adverse Events?</a:t>
            </a:r>
          </a:p>
          <a:p>
            <a:pPr>
              <a:buNone/>
            </a:pPr>
            <a:r>
              <a:rPr lang="en-US" sz="1600" dirty="0">
                <a:solidFill>
                  <a:schemeClr val="accent6">
                    <a:lumMod val="50000"/>
                  </a:schemeClr>
                </a:solidFill>
                <a:latin typeface="Times New Roman" panose="02020603050405020304" pitchFamily="18" charset="0"/>
                <a:cs typeface="Times New Roman" panose="02020603050405020304" pitchFamily="18" charset="0"/>
              </a:rPr>
              <a:t>Adverse events (AEs) are any negative or harmful effects that happen during a medical treatment or clinical trial, whether or not they are directly caused by the treatment. It can be mild, moderate, or severe</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Might be unexpected</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May require medical attention</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Must be reported and monitored, especially in clinical trials</a:t>
            </a:r>
          </a:p>
          <a:p>
            <a:pPr>
              <a:buNone/>
            </a:pPr>
            <a:r>
              <a:rPr lang="en-US" sz="1600" b="1" dirty="0">
                <a:solidFill>
                  <a:schemeClr val="accent6">
                    <a:lumMod val="50000"/>
                  </a:schemeClr>
                </a:solidFill>
                <a:latin typeface="Times New Roman" panose="02020603050405020304" pitchFamily="18" charset="0"/>
                <a:cs typeface="Times New Roman" panose="02020603050405020304" pitchFamily="18" charset="0"/>
              </a:rPr>
              <a:t>Example:</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A person takes a new drug and suddenly experiences severe chest pain – even if it's not proven yet that the drug caused it, it’s still recorded as an adverse event.</a:t>
            </a:r>
          </a:p>
          <a:p>
            <a:pPr>
              <a:buFont typeface="Arial" panose="020B0604020202020204" pitchFamily="34" charset="0"/>
              <a:buChar char="•"/>
            </a:pPr>
            <a:r>
              <a:rPr lang="en-US" sz="1600" dirty="0">
                <a:solidFill>
                  <a:schemeClr val="accent6">
                    <a:lumMod val="50000"/>
                  </a:schemeClr>
                </a:solidFill>
                <a:latin typeface="Times New Roman" panose="02020603050405020304" pitchFamily="18" charset="0"/>
                <a:cs typeface="Times New Roman" panose="02020603050405020304" pitchFamily="18" charset="0"/>
              </a:rPr>
              <a:t>An allergic reaction to a vaccine would be considered an adverse event, especially if it requires hospitalization.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68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9F4B-0170-9410-0A88-AAEA1DF744CD}"/>
              </a:ext>
            </a:extLst>
          </p:cNvPr>
          <p:cNvSpPr>
            <a:spLocks noGrp="1"/>
          </p:cNvSpPr>
          <p:nvPr>
            <p:ph type="title"/>
          </p:nvPr>
        </p:nvSpPr>
        <p:spPr>
          <a:xfrm>
            <a:off x="564842" y="0"/>
            <a:ext cx="11062315" cy="838200"/>
          </a:xfrm>
        </p:spPr>
        <p:txBody>
          <a:bodyPr/>
          <a:lstStyle/>
          <a:p>
            <a:r>
              <a:rPr lang="en-US" dirty="0"/>
              <a:t>What is a Pharma value chain?</a:t>
            </a:r>
          </a:p>
        </p:txBody>
      </p:sp>
      <p:sp>
        <p:nvSpPr>
          <p:cNvPr id="3" name="Content Placeholder 2">
            <a:extLst>
              <a:ext uri="{FF2B5EF4-FFF2-40B4-BE49-F238E27FC236}">
                <a16:creationId xmlns:a16="http://schemas.microsoft.com/office/drawing/2014/main" id="{153A25AB-29F5-360C-6986-813330DDF82B}"/>
              </a:ext>
            </a:extLst>
          </p:cNvPr>
          <p:cNvSpPr>
            <a:spLocks noGrp="1"/>
          </p:cNvSpPr>
          <p:nvPr>
            <p:ph idx="1"/>
          </p:nvPr>
        </p:nvSpPr>
        <p:spPr>
          <a:xfrm>
            <a:off x="795473" y="1676400"/>
            <a:ext cx="10788689" cy="4191000"/>
          </a:xfrm>
        </p:spPr>
        <p:txBody>
          <a:bodyPr/>
          <a:lstStyle/>
          <a:p>
            <a:r>
              <a:rPr lang="en-US" dirty="0">
                <a:solidFill>
                  <a:schemeClr val="bg2">
                    <a:lumMod val="10000"/>
                  </a:schemeClr>
                </a:solidFill>
              </a:rPr>
              <a:t>A pharma value chain is the step-by-step process that a company follows to create a drug or service, from the initial idea to the time it reaches the customer. At each stage, the company adds value to the drug, making it better, more efficient, or more useful</a:t>
            </a:r>
          </a:p>
          <a:p>
            <a:r>
              <a:rPr lang="en-US" dirty="0">
                <a:solidFill>
                  <a:schemeClr val="bg2">
                    <a:lumMod val="10000"/>
                  </a:schemeClr>
                </a:solidFill>
              </a:rPr>
              <a:t>The value chain consists of:</a:t>
            </a:r>
          </a:p>
          <a:p>
            <a:pPr>
              <a:buFont typeface="+mj-lt"/>
              <a:buAutoNum type="arabicPeriod"/>
            </a:pPr>
            <a:r>
              <a:rPr lang="en-US" b="1" dirty="0">
                <a:solidFill>
                  <a:schemeClr val="bg2">
                    <a:lumMod val="10000"/>
                  </a:schemeClr>
                </a:solidFill>
              </a:rPr>
              <a:t>Primary Activities</a:t>
            </a:r>
            <a:r>
              <a:rPr lang="en-US" dirty="0">
                <a:solidFill>
                  <a:schemeClr val="bg2">
                    <a:lumMod val="10000"/>
                  </a:schemeClr>
                </a:solidFill>
              </a:rPr>
              <a:t> – Directly involved in creating and delivering the product</a:t>
            </a:r>
          </a:p>
          <a:p>
            <a:pPr>
              <a:buFont typeface="+mj-lt"/>
              <a:buAutoNum type="arabicPeriod"/>
            </a:pPr>
            <a:r>
              <a:rPr lang="en-US" b="1" dirty="0">
                <a:solidFill>
                  <a:schemeClr val="bg2">
                    <a:lumMod val="10000"/>
                  </a:schemeClr>
                </a:solidFill>
              </a:rPr>
              <a:t>Secondary Activities</a:t>
            </a:r>
            <a:r>
              <a:rPr lang="en-US" dirty="0">
                <a:solidFill>
                  <a:schemeClr val="bg2">
                    <a:lumMod val="10000"/>
                  </a:schemeClr>
                </a:solidFill>
              </a:rPr>
              <a:t> – Indirectly support and enhance primary activities</a:t>
            </a:r>
          </a:p>
          <a:p>
            <a:endParaRPr lang="en-US" dirty="0">
              <a:solidFill>
                <a:schemeClr val="bg2">
                  <a:lumMod val="10000"/>
                </a:schemeClr>
              </a:solidFill>
            </a:endParaRPr>
          </a:p>
          <a:p>
            <a:endParaRPr lang="en-US" dirty="0">
              <a:solidFill>
                <a:schemeClr val="bg2">
                  <a:lumMod val="10000"/>
                </a:schemeClr>
              </a:solidFill>
            </a:endParaRPr>
          </a:p>
        </p:txBody>
      </p:sp>
    </p:spTree>
    <p:extLst>
      <p:ext uri="{BB962C8B-B14F-4D97-AF65-F5344CB8AC3E}">
        <p14:creationId xmlns:p14="http://schemas.microsoft.com/office/powerpoint/2010/main" val="119686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A8D0CCE-9847-D3DB-B538-FCB45B18C5E7}"/>
              </a:ext>
            </a:extLst>
          </p:cNvPr>
          <p:cNvSpPr>
            <a:spLocks noGrp="1" noChangeArrowheads="1"/>
          </p:cNvSpPr>
          <p:nvPr>
            <p:ph idx="1"/>
          </p:nvPr>
        </p:nvSpPr>
        <p:spPr bwMode="auto">
          <a:xfrm>
            <a:off x="331694" y="544619"/>
            <a:ext cx="1046628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10. Efficacy</a:t>
            </a:r>
          </a:p>
          <a:p>
            <a:pPr marL="0" marR="0" lvl="0" indent="0" algn="l" defTabSz="914400" rtl="0" eaLnBrk="0" fontAlgn="base" latinLnBrk="0" hangingPunct="0">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How well the treatment works under ideal conditions (like a clinical trial).</a:t>
            </a:r>
          </a:p>
          <a:p>
            <a:pPr marL="0" marR="0" lvl="0" indent="0" algn="l" defTabSz="914400" rtl="0" eaLnBrk="0" fontAlgn="base" latinLnBrk="0" hangingPunct="0">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If a new asthma inhaler improves breathing better than the old one, it has good efficacy.</a:t>
            </a:r>
          </a:p>
          <a:p>
            <a:pPr marL="0" marR="0" lvl="0" indent="0" algn="l" defTabSz="914400" rtl="0" eaLnBrk="0" fontAlgn="base" latinLnBrk="0" hangingPunct="0">
              <a:spcBef>
                <a:spcPct val="0"/>
              </a:spcBef>
              <a:spcAft>
                <a:spcPct val="0"/>
              </a:spcAft>
              <a:buClrTx/>
              <a:buSzTx/>
              <a:buFontTx/>
              <a:buNone/>
              <a:tabLst/>
            </a:pPr>
            <a:endPar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11. Endpoint</a:t>
            </a:r>
          </a:p>
          <a:p>
            <a:pPr marL="0" marR="0" lvl="0" indent="0" algn="l" defTabSz="914400" rtl="0" eaLnBrk="0" fontAlgn="base" latinLnBrk="0" hangingPunct="0">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The main outcome researchers are measuring in a trial.</a:t>
            </a:r>
          </a:p>
          <a:p>
            <a:pPr marL="0" marR="0" lvl="0" indent="0" algn="l" defTabSz="914400" rtl="0" eaLnBrk="0" fontAlgn="base" latinLnBrk="0" hangingPunct="0">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Example: Tumor shrinkage, blood pressure drop, survival time.</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12. Biomarker</a:t>
            </a:r>
          </a:p>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measurable sign in the body that can indicate disease or treatment response.</a:t>
            </a:r>
          </a:p>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Example: High blood sugar is a biomarker for diabetes.</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13. Cohort </a:t>
            </a:r>
          </a:p>
          <a:p>
            <a:pPr>
              <a:buNone/>
            </a:pPr>
            <a:r>
              <a:rPr lang="en-US" sz="1800" dirty="0">
                <a:solidFill>
                  <a:schemeClr val="accent6">
                    <a:lumMod val="50000"/>
                  </a:schemeClr>
                </a:solidFill>
                <a:latin typeface="Times New Roman" panose="02020603050405020304" pitchFamily="18" charset="0"/>
                <a:cs typeface="Times New Roman" panose="02020603050405020304" pitchFamily="18" charset="0"/>
              </a:rPr>
              <a:t>A group of people in a study who share something in common — like age, disease type, or treatment.</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14. Investigational New Drug (IND)</a:t>
            </a:r>
          </a:p>
          <a:p>
            <a:pPr marL="0" indent="0">
              <a:buNone/>
            </a:pPr>
            <a:r>
              <a:rPr lang="en-US" sz="1800" dirty="0">
                <a:solidFill>
                  <a:schemeClr val="accent6">
                    <a:lumMod val="50000"/>
                  </a:schemeClr>
                </a:solidFill>
                <a:latin typeface="Times New Roman" panose="02020603050405020304" pitchFamily="18" charset="0"/>
                <a:cs typeface="Times New Roman" panose="02020603050405020304" pitchFamily="18" charset="0"/>
              </a:rPr>
              <a:t>The new treatment being tested in the trial, before it’s officially approved.</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687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41FCFF-00C9-B8A2-261D-62D26DCF00CA}"/>
              </a:ext>
            </a:extLst>
          </p:cNvPr>
          <p:cNvSpPr>
            <a:spLocks noGrp="1" noChangeArrowheads="1"/>
          </p:cNvSpPr>
          <p:nvPr>
            <p:ph idx="1"/>
          </p:nvPr>
        </p:nvSpPr>
        <p:spPr bwMode="auto">
          <a:xfrm>
            <a:off x="466166" y="474345"/>
            <a:ext cx="1139414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accent6">
                    <a:lumMod val="50000"/>
                  </a:schemeClr>
                </a:solidFill>
                <a:latin typeface="Times New Roman" panose="02020603050405020304" pitchFamily="18" charset="0"/>
                <a:cs typeface="Times New Roman" panose="02020603050405020304" pitchFamily="18" charset="0"/>
              </a:rPr>
              <a:t>15</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Washout period</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Time during which a participant stops taking medication to clear it from their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accent6">
                    <a:lumMod val="50000"/>
                  </a:schemeClr>
                </a:solidFill>
                <a:latin typeface="Times New Roman" panose="02020603050405020304" pitchFamily="18" charset="0"/>
                <a:cs typeface="Times New Roman" panose="02020603050405020304" pitchFamily="18" charset="0"/>
              </a:rPr>
              <a:t>16.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Dropout</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participant who leaves the study early.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accent6">
                    <a:lumMod val="50000"/>
                  </a:schemeClr>
                </a:solidFill>
                <a:latin typeface="Times New Roman" panose="02020603050405020304" pitchFamily="18" charset="0"/>
                <a:cs typeface="Times New Roman" panose="02020603050405020304" pitchFamily="18" charset="0"/>
              </a:rPr>
              <a:t>17</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Recruitment</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Finding and enrolling participants in a trial.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accent6">
                    <a:lumMod val="50000"/>
                  </a:schemeClr>
                </a:solidFill>
                <a:latin typeface="Times New Roman" panose="02020603050405020304" pitchFamily="18" charset="0"/>
                <a:cs typeface="Times New Roman" panose="02020603050405020304" pitchFamily="18" charset="0"/>
              </a:rPr>
              <a:t>18</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Data Monitoring Committee (DMC)</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group that checks data during the trial to ensure safety and ethics.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accent6">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accent6">
                    <a:lumMod val="50000"/>
                  </a:schemeClr>
                </a:solidFill>
                <a:latin typeface="Times New Roman" panose="02020603050405020304" pitchFamily="18" charset="0"/>
                <a:cs typeface="Times New Roman" panose="02020603050405020304" pitchFamily="18" charset="0"/>
              </a:rPr>
              <a:t>19</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What is Morbidity?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Morbidity refers to having a disease or health condition. It doesn’t mean death — just that a person is unwell due to illness, injury, or other health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It can be short-term (like the flu) or long-term (like diabetes or cancer).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 person can have more than one morbidity — this is called comorbidity.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Example:</a:t>
            </a:r>
            <a:b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If someone has high blood pressure and diabetes, they have two morbidities.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20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2ECE7E-542A-0607-491F-66BE82A127DE}"/>
              </a:ext>
            </a:extLst>
          </p:cNvPr>
          <p:cNvSpPr>
            <a:spLocks noGrp="1" noChangeArrowheads="1"/>
          </p:cNvSpPr>
          <p:nvPr>
            <p:ph idx="1"/>
          </p:nvPr>
        </p:nvSpPr>
        <p:spPr bwMode="auto">
          <a:xfrm>
            <a:off x="277905" y="237135"/>
            <a:ext cx="1167204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20. What is Mortality?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Mortality</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refers to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death</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 specifically, the number of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deaths in a population</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during a certain time.</a:t>
            </a:r>
            <a:endPar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Often used in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statistics and studies</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to show how deadly a disease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Expressed as a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mortality rate</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(e.g., number of deaths per 1,000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Example:</a:t>
            </a:r>
            <a:b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If a disease causes 50 deaths in a population of 1,000, the </a:t>
            </a:r>
            <a:r>
              <a:rPr kumimoji="0" lang="en-US" altLang="en-US" sz="18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mortality rate</a:t>
            </a:r>
            <a:r>
              <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is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21. Mechanism of action</a:t>
            </a:r>
          </a:p>
          <a:p>
            <a:pPr>
              <a:buNone/>
            </a:pPr>
            <a:r>
              <a:rPr lang="en-US" sz="1800" dirty="0">
                <a:solidFill>
                  <a:schemeClr val="accent6">
                    <a:lumMod val="50000"/>
                  </a:schemeClr>
                </a:solidFill>
                <a:latin typeface="Times New Roman" panose="02020603050405020304" pitchFamily="18" charset="0"/>
                <a:cs typeface="Times New Roman" panose="02020603050405020304" pitchFamily="18" charset="0"/>
              </a:rPr>
              <a:t>It refers to </a:t>
            </a:r>
            <a:r>
              <a:rPr lang="en-US" sz="1800" b="1" dirty="0">
                <a:solidFill>
                  <a:schemeClr val="accent6">
                    <a:lumMod val="50000"/>
                  </a:schemeClr>
                </a:solidFill>
                <a:latin typeface="Times New Roman" panose="02020603050405020304" pitchFamily="18" charset="0"/>
                <a:cs typeface="Times New Roman" panose="02020603050405020304" pitchFamily="18" charset="0"/>
              </a:rPr>
              <a:t>how a drug works inside the body</a:t>
            </a:r>
            <a:r>
              <a:rPr lang="en-US" sz="1800" dirty="0">
                <a:solidFill>
                  <a:schemeClr val="accent6">
                    <a:lumMod val="50000"/>
                  </a:schemeClr>
                </a:solidFill>
                <a:latin typeface="Times New Roman" panose="02020603050405020304" pitchFamily="18" charset="0"/>
                <a:cs typeface="Times New Roman" panose="02020603050405020304" pitchFamily="18" charset="0"/>
              </a:rPr>
              <a:t> to produce its effects. In simpler words, it explains What the drug does to the body — and how it does it</a:t>
            </a:r>
          </a:p>
          <a:p>
            <a:pPr>
              <a:buNone/>
            </a:pPr>
            <a:r>
              <a:rPr lang="en-US" sz="1800" dirty="0">
                <a:solidFill>
                  <a:schemeClr val="accent6">
                    <a:lumMod val="50000"/>
                  </a:schemeClr>
                </a:solidFill>
                <a:latin typeface="Times New Roman" panose="02020603050405020304" pitchFamily="18" charset="0"/>
                <a:cs typeface="Times New Roman" panose="02020603050405020304" pitchFamily="18" charset="0"/>
              </a:rPr>
              <a:t>Common ways drugs act</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1. Binding to Receptors :</a:t>
            </a:r>
            <a:r>
              <a:rPr lang="en-US" sz="1800" dirty="0">
                <a:solidFill>
                  <a:schemeClr val="accent6">
                    <a:lumMod val="50000"/>
                  </a:schemeClr>
                </a:solidFill>
                <a:latin typeface="Times New Roman" panose="02020603050405020304" pitchFamily="18" charset="0"/>
                <a:cs typeface="Times New Roman" panose="02020603050405020304" pitchFamily="18" charset="0"/>
              </a:rPr>
              <a:t> Painkillers like </a:t>
            </a:r>
            <a:r>
              <a:rPr lang="en-US" sz="1800" b="1" dirty="0">
                <a:solidFill>
                  <a:schemeClr val="accent6">
                    <a:lumMod val="50000"/>
                  </a:schemeClr>
                </a:solidFill>
                <a:latin typeface="Times New Roman" panose="02020603050405020304" pitchFamily="18" charset="0"/>
                <a:cs typeface="Times New Roman" panose="02020603050405020304" pitchFamily="18" charset="0"/>
              </a:rPr>
              <a:t>morphine</a:t>
            </a:r>
            <a:r>
              <a:rPr lang="en-US" sz="1800" dirty="0">
                <a:solidFill>
                  <a:schemeClr val="accent6">
                    <a:lumMod val="50000"/>
                  </a:schemeClr>
                </a:solidFill>
                <a:latin typeface="Times New Roman" panose="02020603050405020304" pitchFamily="18" charset="0"/>
                <a:cs typeface="Times New Roman" panose="02020603050405020304" pitchFamily="18" charset="0"/>
              </a:rPr>
              <a:t> bind to </a:t>
            </a:r>
            <a:r>
              <a:rPr lang="en-US" sz="1800" b="1" dirty="0">
                <a:solidFill>
                  <a:schemeClr val="accent6">
                    <a:lumMod val="50000"/>
                  </a:schemeClr>
                </a:solidFill>
                <a:latin typeface="Times New Roman" panose="02020603050405020304" pitchFamily="18" charset="0"/>
                <a:cs typeface="Times New Roman" panose="02020603050405020304" pitchFamily="18" charset="0"/>
              </a:rPr>
              <a:t>opioid receptors</a:t>
            </a:r>
            <a:r>
              <a:rPr lang="en-US" sz="1800" dirty="0">
                <a:solidFill>
                  <a:schemeClr val="accent6">
                    <a:lumMod val="50000"/>
                  </a:schemeClr>
                </a:solidFill>
                <a:latin typeface="Times New Roman" panose="02020603050405020304" pitchFamily="18" charset="0"/>
                <a:cs typeface="Times New Roman" panose="02020603050405020304" pitchFamily="18" charset="0"/>
              </a:rPr>
              <a:t> in the brain to reduce the feeling of pain.</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2. Inhibiting Enzymes</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r>
              <a:rPr lang="en-US" sz="1800" b="1" dirty="0">
                <a:solidFill>
                  <a:schemeClr val="accent6">
                    <a:lumMod val="50000"/>
                  </a:schemeClr>
                </a:solidFill>
                <a:latin typeface="Times New Roman" panose="02020603050405020304" pitchFamily="18" charset="0"/>
                <a:cs typeface="Times New Roman" panose="02020603050405020304" pitchFamily="18" charset="0"/>
              </a:rPr>
              <a:t>Aspirin</a:t>
            </a:r>
            <a:r>
              <a:rPr lang="en-US" sz="1800" dirty="0">
                <a:solidFill>
                  <a:schemeClr val="accent6">
                    <a:lumMod val="50000"/>
                  </a:schemeClr>
                </a:solidFill>
                <a:latin typeface="Times New Roman" panose="02020603050405020304" pitchFamily="18" charset="0"/>
                <a:cs typeface="Times New Roman" panose="02020603050405020304" pitchFamily="18" charset="0"/>
              </a:rPr>
              <a:t> blocks an enzyme (COX) involved in inflammation, pain, and fever.</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3. Killing or Stopping Growth of Cells</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r>
              <a:rPr lang="en-US" sz="1800" b="1" dirty="0">
                <a:solidFill>
                  <a:schemeClr val="accent6">
                    <a:lumMod val="50000"/>
                  </a:schemeClr>
                </a:solidFill>
                <a:latin typeface="Times New Roman" panose="02020603050405020304" pitchFamily="18" charset="0"/>
                <a:cs typeface="Times New Roman" panose="02020603050405020304" pitchFamily="18" charset="0"/>
              </a:rPr>
              <a:t>Antibiotics</a:t>
            </a:r>
            <a:r>
              <a:rPr lang="en-US" sz="1800" dirty="0">
                <a:solidFill>
                  <a:schemeClr val="accent6">
                    <a:lumMod val="50000"/>
                  </a:schemeClr>
                </a:solidFill>
                <a:latin typeface="Times New Roman" panose="02020603050405020304" pitchFamily="18" charset="0"/>
                <a:cs typeface="Times New Roman" panose="02020603050405020304" pitchFamily="18" charset="0"/>
              </a:rPr>
              <a:t> kill bacteria by disrupting their cell walls. </a:t>
            </a:r>
            <a:r>
              <a:rPr lang="en-US" sz="1800" b="1" dirty="0">
                <a:solidFill>
                  <a:schemeClr val="accent6">
                    <a:lumMod val="50000"/>
                  </a:schemeClr>
                </a:solidFill>
                <a:latin typeface="Times New Roman" panose="02020603050405020304" pitchFamily="18" charset="0"/>
                <a:cs typeface="Times New Roman" panose="02020603050405020304" pitchFamily="18" charset="0"/>
              </a:rPr>
              <a:t>Cancer drugs</a:t>
            </a:r>
            <a:r>
              <a:rPr lang="en-US" sz="1800" dirty="0">
                <a:solidFill>
                  <a:schemeClr val="accent6">
                    <a:lumMod val="50000"/>
                  </a:schemeClr>
                </a:solidFill>
                <a:latin typeface="Times New Roman" panose="02020603050405020304" pitchFamily="18" charset="0"/>
                <a:cs typeface="Times New Roman" panose="02020603050405020304" pitchFamily="18" charset="0"/>
              </a:rPr>
              <a:t> may block DNA replication to stop cancer cells from multiplying.</a:t>
            </a:r>
          </a:p>
          <a:p>
            <a:pPr>
              <a:buNone/>
            </a:pPr>
            <a:r>
              <a:rPr lang="en-US" sz="1800" b="1" dirty="0">
                <a:solidFill>
                  <a:schemeClr val="accent6">
                    <a:lumMod val="50000"/>
                  </a:schemeClr>
                </a:solidFill>
                <a:latin typeface="Times New Roman" panose="02020603050405020304" pitchFamily="18" charset="0"/>
                <a:cs typeface="Times New Roman" panose="02020603050405020304" pitchFamily="18" charset="0"/>
              </a:rPr>
              <a:t>4. Replacing Substances</a:t>
            </a:r>
            <a:r>
              <a:rPr lang="en-US" sz="1800" dirty="0">
                <a:solidFill>
                  <a:schemeClr val="accent6">
                    <a:lumMod val="50000"/>
                  </a:schemeClr>
                </a:solidFill>
                <a:latin typeface="Times New Roman" panose="02020603050405020304" pitchFamily="18" charset="0"/>
                <a:cs typeface="Times New Roman" panose="02020603050405020304" pitchFamily="18" charset="0"/>
              </a:rPr>
              <a:t>: </a:t>
            </a:r>
            <a:r>
              <a:rPr lang="en-US" sz="1800" b="1" dirty="0">
                <a:solidFill>
                  <a:schemeClr val="accent6">
                    <a:lumMod val="50000"/>
                  </a:schemeClr>
                </a:solidFill>
                <a:latin typeface="Times New Roman" panose="02020603050405020304" pitchFamily="18" charset="0"/>
                <a:cs typeface="Times New Roman" panose="02020603050405020304" pitchFamily="18" charset="0"/>
              </a:rPr>
              <a:t>Insulin</a:t>
            </a:r>
            <a:r>
              <a:rPr lang="en-US" sz="1800" dirty="0">
                <a:solidFill>
                  <a:schemeClr val="accent6">
                    <a:lumMod val="50000"/>
                  </a:schemeClr>
                </a:solidFill>
                <a:latin typeface="Times New Roman" panose="02020603050405020304" pitchFamily="18" charset="0"/>
                <a:cs typeface="Times New Roman" panose="02020603050405020304" pitchFamily="18" charset="0"/>
              </a:rPr>
              <a:t> in diabetics replaces what the pancreas doesn’t produce.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6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2FD3-E7A7-472C-202D-DC9045B3FE59}"/>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C536DB-2E9F-D7A6-4AF6-23B64015A290}"/>
              </a:ext>
            </a:extLst>
          </p:cNvPr>
          <p:cNvGraphicFramePr>
            <a:graphicFrameLocks noGrp="1"/>
          </p:cNvGraphicFramePr>
          <p:nvPr>
            <p:extLst>
              <p:ext uri="{D42A27DB-BD31-4B8C-83A1-F6EECF244321}">
                <p14:modId xmlns:p14="http://schemas.microsoft.com/office/powerpoint/2010/main" val="1299620072"/>
              </p:ext>
            </p:extLst>
          </p:nvPr>
        </p:nvGraphicFramePr>
        <p:xfrm>
          <a:off x="1317567" y="228600"/>
          <a:ext cx="8915400" cy="6019799"/>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919808802"/>
                    </a:ext>
                  </a:extLst>
                </a:gridCol>
                <a:gridCol w="6248400">
                  <a:extLst>
                    <a:ext uri="{9D8B030D-6E8A-4147-A177-3AD203B41FA5}">
                      <a16:colId xmlns:a16="http://schemas.microsoft.com/office/drawing/2014/main" val="1458548529"/>
                    </a:ext>
                  </a:extLst>
                </a:gridCol>
              </a:tblGrid>
              <a:tr h="518826">
                <a:tc>
                  <a:txBody>
                    <a:bodyPr/>
                    <a:lstStyle/>
                    <a:p>
                      <a:pPr algn="ctr"/>
                      <a:r>
                        <a:rPr lang="en-US" sz="1800" dirty="0"/>
                        <a:t>Terminology</a:t>
                      </a:r>
                    </a:p>
                  </a:txBody>
                  <a:tcPr/>
                </a:tc>
                <a:tc>
                  <a:txBody>
                    <a:bodyPr/>
                    <a:lstStyle/>
                    <a:p>
                      <a:pPr algn="ctr"/>
                      <a:r>
                        <a:rPr lang="en-US" sz="1800"/>
                        <a:t>Definition</a:t>
                      </a:r>
                      <a:endParaRPr lang="en-US" sz="1800" dirty="0"/>
                    </a:p>
                  </a:txBody>
                  <a:tcPr/>
                </a:tc>
                <a:extLst>
                  <a:ext uri="{0D108BD9-81ED-4DB2-BD59-A6C34878D82A}">
                    <a16:rowId xmlns:a16="http://schemas.microsoft.com/office/drawing/2014/main" val="3232733415"/>
                  </a:ext>
                </a:extLst>
              </a:tr>
              <a:tr h="1279296">
                <a:tc>
                  <a:txBody>
                    <a:bodyPr/>
                    <a:lstStyle/>
                    <a:p>
                      <a:r>
                        <a:rPr lang="en-US" sz="1800"/>
                        <a:t>NCT-IDs</a:t>
                      </a:r>
                      <a:endParaRPr lang="en-US" sz="1800" dirty="0"/>
                    </a:p>
                  </a:txBody>
                  <a:tcPr/>
                </a:tc>
                <a:tc>
                  <a:txBody>
                    <a:bodyPr/>
                    <a:lstStyle/>
                    <a:p>
                      <a:r>
                        <a:rPr lang="en-US" sz="1800" dirty="0"/>
                        <a:t>National Clinical Trial Numbers are identifications that clinicaltrails.gov assigns a study when it is assigned. NCT IDs are assigned by NCT followed by 8 digits. </a:t>
                      </a:r>
                    </a:p>
                  </a:txBody>
                  <a:tcPr/>
                </a:tc>
                <a:extLst>
                  <a:ext uri="{0D108BD9-81ED-4DB2-BD59-A6C34878D82A}">
                    <a16:rowId xmlns:a16="http://schemas.microsoft.com/office/drawing/2014/main" val="2296705729"/>
                  </a:ext>
                </a:extLst>
              </a:tr>
              <a:tr h="895507">
                <a:tc>
                  <a:txBody>
                    <a:bodyPr/>
                    <a:lstStyle/>
                    <a:p>
                      <a:r>
                        <a:rPr lang="en-US" sz="1800" dirty="0"/>
                        <a:t>Facility golden ID</a:t>
                      </a:r>
                    </a:p>
                  </a:txBody>
                  <a:tcPr/>
                </a:tc>
                <a:tc>
                  <a:txBody>
                    <a:bodyPr/>
                    <a:lstStyle/>
                    <a:p>
                      <a:r>
                        <a:rPr lang="en-US" sz="1800" dirty="0"/>
                        <a:t>It is the Unique ID provided by DQS for each site where the clinical trials are performed</a:t>
                      </a:r>
                    </a:p>
                  </a:txBody>
                  <a:tcPr/>
                </a:tc>
                <a:extLst>
                  <a:ext uri="{0D108BD9-81ED-4DB2-BD59-A6C34878D82A}">
                    <a16:rowId xmlns:a16="http://schemas.microsoft.com/office/drawing/2014/main" val="2420086584"/>
                  </a:ext>
                </a:extLst>
              </a:tr>
              <a:tr h="2430663">
                <a:tc>
                  <a:txBody>
                    <a:bodyPr/>
                    <a:lstStyle/>
                    <a:p>
                      <a:r>
                        <a:rPr lang="en-US" sz="1800" dirty="0"/>
                        <a:t>NPI number</a:t>
                      </a:r>
                    </a:p>
                  </a:txBody>
                  <a:tcPr/>
                </a:tc>
                <a:tc>
                  <a:txBody>
                    <a:bodyPr/>
                    <a:lstStyle/>
                    <a:p>
                      <a:r>
                        <a:rPr lang="en-US" sz="1800" dirty="0"/>
                        <a:t>The National Provider Identifier (NPI) is a unique 10-digit identification number assigned to healthcare providers in the United States. The NPI is an intelligence-free numeric identifier, meaning that the numbers do not carry other information about healthcare providers, such as the state in which they live or their medical specialty</a:t>
                      </a:r>
                    </a:p>
                  </a:txBody>
                  <a:tcPr/>
                </a:tc>
                <a:extLst>
                  <a:ext uri="{0D108BD9-81ED-4DB2-BD59-A6C34878D82A}">
                    <a16:rowId xmlns:a16="http://schemas.microsoft.com/office/drawing/2014/main" val="4271310865"/>
                  </a:ext>
                </a:extLst>
              </a:tr>
              <a:tr h="895507">
                <a:tc>
                  <a:txBody>
                    <a:bodyPr/>
                    <a:lstStyle/>
                    <a:p>
                      <a:r>
                        <a:rPr lang="en-US" sz="1800" dirty="0"/>
                        <a:t>Study</a:t>
                      </a:r>
                    </a:p>
                  </a:txBody>
                  <a:tcPr/>
                </a:tc>
                <a:tc>
                  <a:txBody>
                    <a:bodyPr/>
                    <a:lstStyle/>
                    <a:p>
                      <a:r>
                        <a:rPr lang="en-US" sz="1800" dirty="0"/>
                        <a:t>Research study conducted on human volunteers to answer specific health questions</a:t>
                      </a:r>
                    </a:p>
                  </a:txBody>
                  <a:tcPr/>
                </a:tc>
                <a:extLst>
                  <a:ext uri="{0D108BD9-81ED-4DB2-BD59-A6C34878D82A}">
                    <a16:rowId xmlns:a16="http://schemas.microsoft.com/office/drawing/2014/main" val="2394215762"/>
                  </a:ext>
                </a:extLst>
              </a:tr>
            </a:tbl>
          </a:graphicData>
        </a:graphic>
      </p:graphicFrame>
    </p:spTree>
    <p:extLst>
      <p:ext uri="{BB962C8B-B14F-4D97-AF65-F5344CB8AC3E}">
        <p14:creationId xmlns:p14="http://schemas.microsoft.com/office/powerpoint/2010/main" val="375653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F7C5A-809F-B6CC-52DD-F4ECD6CB8B48}"/>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407910E-1342-31C5-5AD0-F26717DA0D36}"/>
              </a:ext>
            </a:extLst>
          </p:cNvPr>
          <p:cNvGraphicFramePr>
            <a:graphicFrameLocks noGrp="1"/>
          </p:cNvGraphicFramePr>
          <p:nvPr>
            <p:extLst>
              <p:ext uri="{D42A27DB-BD31-4B8C-83A1-F6EECF244321}">
                <p14:modId xmlns:p14="http://schemas.microsoft.com/office/powerpoint/2010/main" val="3358215472"/>
              </p:ext>
            </p:extLst>
          </p:nvPr>
        </p:nvGraphicFramePr>
        <p:xfrm>
          <a:off x="1371600" y="457200"/>
          <a:ext cx="8915400" cy="572293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919808802"/>
                    </a:ext>
                  </a:extLst>
                </a:gridCol>
                <a:gridCol w="6248400">
                  <a:extLst>
                    <a:ext uri="{9D8B030D-6E8A-4147-A177-3AD203B41FA5}">
                      <a16:colId xmlns:a16="http://schemas.microsoft.com/office/drawing/2014/main" val="1458548529"/>
                    </a:ext>
                  </a:extLst>
                </a:gridCol>
              </a:tblGrid>
              <a:tr h="518826">
                <a:tc>
                  <a:txBody>
                    <a:bodyPr/>
                    <a:lstStyle/>
                    <a:p>
                      <a:pPr algn="ctr"/>
                      <a:r>
                        <a:rPr lang="en-US" sz="1800"/>
                        <a:t>Terminology</a:t>
                      </a:r>
                      <a:endParaRPr lang="en-US" sz="1800" dirty="0"/>
                    </a:p>
                  </a:txBody>
                  <a:tcPr/>
                </a:tc>
                <a:tc>
                  <a:txBody>
                    <a:bodyPr/>
                    <a:lstStyle/>
                    <a:p>
                      <a:pPr algn="ctr"/>
                      <a:r>
                        <a:rPr lang="en-US" sz="1800"/>
                        <a:t>Definition</a:t>
                      </a:r>
                      <a:endParaRPr lang="en-US" sz="1800" dirty="0"/>
                    </a:p>
                  </a:txBody>
                  <a:tcPr/>
                </a:tc>
                <a:extLst>
                  <a:ext uri="{0D108BD9-81ED-4DB2-BD59-A6C34878D82A}">
                    <a16:rowId xmlns:a16="http://schemas.microsoft.com/office/drawing/2014/main" val="3232733415"/>
                  </a:ext>
                </a:extLst>
              </a:tr>
              <a:tr h="547974">
                <a:tc>
                  <a:txBody>
                    <a:bodyPr/>
                    <a:lstStyle/>
                    <a:p>
                      <a:r>
                        <a:rPr lang="en-US" sz="1800"/>
                        <a:t>Site</a:t>
                      </a:r>
                      <a:endParaRPr lang="en-US" sz="1800" dirty="0"/>
                    </a:p>
                  </a:txBody>
                  <a:tcPr/>
                </a:tc>
                <a:tc>
                  <a:txBody>
                    <a:bodyPr/>
                    <a:lstStyle/>
                    <a:p>
                      <a:r>
                        <a:rPr lang="en-US" sz="1800"/>
                        <a:t>Location where the Clinical Trials are carried out</a:t>
                      </a:r>
                      <a:endParaRPr lang="en-US" sz="1800" dirty="0"/>
                    </a:p>
                  </a:txBody>
                  <a:tcPr/>
                </a:tc>
                <a:extLst>
                  <a:ext uri="{0D108BD9-81ED-4DB2-BD59-A6C34878D82A}">
                    <a16:rowId xmlns:a16="http://schemas.microsoft.com/office/drawing/2014/main" val="2296705729"/>
                  </a:ext>
                </a:extLst>
              </a:tr>
              <a:tr h="895507">
                <a:tc>
                  <a:txBody>
                    <a:bodyPr/>
                    <a:lstStyle/>
                    <a:p>
                      <a:r>
                        <a:rPr lang="en-US" sz="1800" dirty="0"/>
                        <a:t>Therapeutic area</a:t>
                      </a:r>
                    </a:p>
                  </a:txBody>
                  <a:tcPr/>
                </a:tc>
                <a:tc>
                  <a:txBody>
                    <a:bodyPr/>
                    <a:lstStyle/>
                    <a:p>
                      <a:r>
                        <a:rPr lang="en-US" sz="1800" dirty="0"/>
                        <a:t>It is the disease area in which medical interventions are applied .</a:t>
                      </a:r>
                    </a:p>
                  </a:txBody>
                  <a:tcPr/>
                </a:tc>
                <a:extLst>
                  <a:ext uri="{0D108BD9-81ED-4DB2-BD59-A6C34878D82A}">
                    <a16:rowId xmlns:a16="http://schemas.microsoft.com/office/drawing/2014/main" val="2420086584"/>
                  </a:ext>
                </a:extLst>
              </a:tr>
              <a:tr h="780893">
                <a:tc>
                  <a:txBody>
                    <a:bodyPr/>
                    <a:lstStyle/>
                    <a:p>
                      <a:r>
                        <a:rPr lang="en-US" sz="1800" dirty="0"/>
                        <a:t>Indication</a:t>
                      </a:r>
                    </a:p>
                  </a:txBody>
                  <a:tcPr/>
                </a:tc>
                <a:tc>
                  <a:txBody>
                    <a:bodyPr/>
                    <a:lstStyle/>
                    <a:p>
                      <a:r>
                        <a:rPr lang="en-US" sz="1800" dirty="0"/>
                        <a:t>Indication in clinical trials is a disease that is expected to benefit from a treatment being tested</a:t>
                      </a:r>
                    </a:p>
                  </a:txBody>
                  <a:tcPr/>
                </a:tc>
                <a:extLst>
                  <a:ext uri="{0D108BD9-81ED-4DB2-BD59-A6C34878D82A}">
                    <a16:rowId xmlns:a16="http://schemas.microsoft.com/office/drawing/2014/main" val="4271310865"/>
                  </a:ext>
                </a:extLst>
              </a:tr>
              <a:tr h="895507">
                <a:tc>
                  <a:txBody>
                    <a:bodyPr/>
                    <a:lstStyle/>
                    <a:p>
                      <a:r>
                        <a:rPr lang="en-US" sz="1800" dirty="0"/>
                        <a:t>Sponsors</a:t>
                      </a:r>
                    </a:p>
                  </a:txBody>
                  <a:tcPr/>
                </a:tc>
                <a:tc>
                  <a:txBody>
                    <a:bodyPr/>
                    <a:lstStyle/>
                    <a:p>
                      <a:r>
                        <a:rPr lang="en-US" sz="1800" dirty="0"/>
                        <a:t>A person or an organization that manages and finances a clinical trial</a:t>
                      </a:r>
                    </a:p>
                  </a:txBody>
                  <a:tcPr/>
                </a:tc>
                <a:extLst>
                  <a:ext uri="{0D108BD9-81ED-4DB2-BD59-A6C34878D82A}">
                    <a16:rowId xmlns:a16="http://schemas.microsoft.com/office/drawing/2014/main" val="2394215762"/>
                  </a:ext>
                </a:extLst>
              </a:tr>
              <a:tr h="895507">
                <a:tc>
                  <a:txBody>
                    <a:bodyPr/>
                    <a:lstStyle/>
                    <a:p>
                      <a:r>
                        <a:rPr lang="en-US" sz="1800" dirty="0"/>
                        <a:t>Protocol </a:t>
                      </a:r>
                    </a:p>
                  </a:txBody>
                  <a:tcPr/>
                </a:tc>
                <a:tc>
                  <a:txBody>
                    <a:bodyPr/>
                    <a:lstStyle/>
                    <a:p>
                      <a:r>
                        <a:rPr lang="en-US" sz="1800" dirty="0"/>
                        <a:t>A protocol is a written statement to conduct the validation process along with the procedure, test method, equipment handling, specifications, acceptance criteria, report and approval</a:t>
                      </a:r>
                    </a:p>
                  </a:txBody>
                  <a:tcPr/>
                </a:tc>
                <a:extLst>
                  <a:ext uri="{0D108BD9-81ED-4DB2-BD59-A6C34878D82A}">
                    <a16:rowId xmlns:a16="http://schemas.microsoft.com/office/drawing/2014/main" val="756292592"/>
                  </a:ext>
                </a:extLst>
              </a:tr>
              <a:tr h="895507">
                <a:tc>
                  <a:txBody>
                    <a:bodyPr/>
                    <a:lstStyle/>
                    <a:p>
                      <a:r>
                        <a:rPr lang="en-US" sz="1800" dirty="0"/>
                        <a:t>ABBV_INSTITUTION_ID</a:t>
                      </a:r>
                    </a:p>
                  </a:txBody>
                  <a:tcPr/>
                </a:tc>
                <a:tc>
                  <a:txBody>
                    <a:bodyPr/>
                    <a:lstStyle/>
                    <a:p>
                      <a:r>
                        <a:rPr lang="fr-FR" sz="1800" dirty="0"/>
                        <a:t>Unique site ID for </a:t>
                      </a:r>
                      <a:r>
                        <a:rPr lang="fr-FR" sz="1800" dirty="0" err="1"/>
                        <a:t>AbbVie</a:t>
                      </a:r>
                      <a:r>
                        <a:rPr lang="fr-FR" sz="1800" dirty="0"/>
                        <a:t> institution</a:t>
                      </a:r>
                      <a:endParaRPr lang="en-US" sz="1800" dirty="0"/>
                    </a:p>
                  </a:txBody>
                  <a:tcPr/>
                </a:tc>
                <a:extLst>
                  <a:ext uri="{0D108BD9-81ED-4DB2-BD59-A6C34878D82A}">
                    <a16:rowId xmlns:a16="http://schemas.microsoft.com/office/drawing/2014/main" val="3817486989"/>
                  </a:ext>
                </a:extLst>
              </a:tr>
            </a:tbl>
          </a:graphicData>
        </a:graphic>
      </p:graphicFrame>
    </p:spTree>
    <p:extLst>
      <p:ext uri="{BB962C8B-B14F-4D97-AF65-F5344CB8AC3E}">
        <p14:creationId xmlns:p14="http://schemas.microsoft.com/office/powerpoint/2010/main" val="101131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9" y="2490853"/>
            <a:ext cx="11062315" cy="1031962"/>
          </a:xfrm>
        </p:spPr>
        <p:txBody>
          <a:bodyPr/>
          <a:lstStyle/>
          <a:p>
            <a:pPr algn="ctr"/>
            <a:r>
              <a:rPr lang="en-US" dirty="0"/>
              <a:t>Thank You!</a:t>
            </a:r>
          </a:p>
        </p:txBody>
      </p:sp>
    </p:spTree>
    <p:extLst>
      <p:ext uri="{BB962C8B-B14F-4D97-AF65-F5344CB8AC3E}">
        <p14:creationId xmlns:p14="http://schemas.microsoft.com/office/powerpoint/2010/main" val="368308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62EE1-6240-405B-F10F-F78FEA88DC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4CBAF-6012-971A-0030-B92822E1A04F}"/>
              </a:ext>
            </a:extLst>
          </p:cNvPr>
          <p:cNvSpPr>
            <a:spLocks noGrp="1"/>
          </p:cNvSpPr>
          <p:nvPr>
            <p:ph idx="1"/>
          </p:nvPr>
        </p:nvSpPr>
        <p:spPr>
          <a:xfrm>
            <a:off x="533400" y="533400"/>
            <a:ext cx="10788689" cy="4191000"/>
          </a:xfrm>
        </p:spPr>
        <p:txBody>
          <a:bodyPr/>
          <a:lstStyle/>
          <a:p>
            <a:pPr marL="0" indent="0">
              <a:buNone/>
            </a:pPr>
            <a:r>
              <a:rPr lang="en-US" sz="2200" b="1" dirty="0"/>
              <a:t>Primary Activities in Pharma Value Chain</a:t>
            </a:r>
          </a:p>
          <a:p>
            <a:pPr marL="0" indent="0">
              <a:buNone/>
            </a:pPr>
            <a:r>
              <a:rPr lang="en-US" dirty="0">
                <a:solidFill>
                  <a:schemeClr val="bg2">
                    <a:lumMod val="10000"/>
                  </a:schemeClr>
                </a:solidFill>
              </a:rPr>
              <a:t>These are the main steps to bring a new medicine from research to patients:</a:t>
            </a:r>
          </a:p>
          <a:p>
            <a:pPr>
              <a:buFont typeface="+mj-lt"/>
              <a:buAutoNum type="arabicPeriod"/>
            </a:pPr>
            <a:r>
              <a:rPr lang="en-US" b="1" dirty="0">
                <a:solidFill>
                  <a:schemeClr val="bg2">
                    <a:lumMod val="10000"/>
                  </a:schemeClr>
                </a:solidFill>
              </a:rPr>
              <a:t>Drug Discovery &amp; Development</a:t>
            </a:r>
            <a:r>
              <a:rPr lang="en-US" dirty="0">
                <a:solidFill>
                  <a:schemeClr val="bg2">
                    <a:lumMod val="10000"/>
                  </a:schemeClr>
                </a:solidFill>
              </a:rPr>
              <a:t> – Finding and creating new medicines.</a:t>
            </a:r>
          </a:p>
          <a:p>
            <a:pPr>
              <a:buFont typeface="+mj-lt"/>
              <a:buAutoNum type="arabicPeriod"/>
            </a:pPr>
            <a:r>
              <a:rPr lang="en-US" b="1" dirty="0">
                <a:solidFill>
                  <a:schemeClr val="bg2">
                    <a:lumMod val="10000"/>
                  </a:schemeClr>
                </a:solidFill>
              </a:rPr>
              <a:t>Clinical Trials &amp; Approval</a:t>
            </a:r>
            <a:r>
              <a:rPr lang="en-US" dirty="0">
                <a:solidFill>
                  <a:schemeClr val="bg2">
                    <a:lumMod val="10000"/>
                  </a:schemeClr>
                </a:solidFill>
              </a:rPr>
              <a:t> – Testing medicines for safety and getting government approval (like FDA).</a:t>
            </a:r>
          </a:p>
          <a:p>
            <a:pPr>
              <a:buFont typeface="+mj-lt"/>
              <a:buAutoNum type="arabicPeriod"/>
            </a:pPr>
            <a:r>
              <a:rPr lang="en-US" b="1" dirty="0">
                <a:solidFill>
                  <a:schemeClr val="bg2">
                    <a:lumMod val="10000"/>
                  </a:schemeClr>
                </a:solidFill>
              </a:rPr>
              <a:t>Manufacturing &amp; Production</a:t>
            </a:r>
            <a:r>
              <a:rPr lang="en-US" dirty="0">
                <a:solidFill>
                  <a:schemeClr val="bg2">
                    <a:lumMod val="10000"/>
                  </a:schemeClr>
                </a:solidFill>
              </a:rPr>
              <a:t> – Making medicines in large amounts.</a:t>
            </a:r>
          </a:p>
          <a:p>
            <a:pPr>
              <a:buFont typeface="+mj-lt"/>
              <a:buAutoNum type="arabicPeriod"/>
            </a:pPr>
            <a:r>
              <a:rPr lang="en-US" b="1" dirty="0">
                <a:solidFill>
                  <a:schemeClr val="bg2">
                    <a:lumMod val="10000"/>
                  </a:schemeClr>
                </a:solidFill>
              </a:rPr>
              <a:t>Distribution &amp; Logistics</a:t>
            </a:r>
            <a:r>
              <a:rPr lang="en-US" dirty="0">
                <a:solidFill>
                  <a:schemeClr val="bg2">
                    <a:lumMod val="10000"/>
                  </a:schemeClr>
                </a:solidFill>
              </a:rPr>
              <a:t> – Delivering medicines to hospitals, pharmacies, and stores.</a:t>
            </a:r>
          </a:p>
          <a:p>
            <a:pPr>
              <a:buFont typeface="+mj-lt"/>
              <a:buAutoNum type="arabicPeriod"/>
            </a:pPr>
            <a:r>
              <a:rPr lang="en-US" b="1" dirty="0">
                <a:solidFill>
                  <a:schemeClr val="bg2">
                    <a:lumMod val="10000"/>
                  </a:schemeClr>
                </a:solidFill>
              </a:rPr>
              <a:t>Market Access &amp; Sales</a:t>
            </a:r>
            <a:r>
              <a:rPr lang="en-US" dirty="0">
                <a:solidFill>
                  <a:schemeClr val="bg2">
                    <a:lumMod val="10000"/>
                  </a:schemeClr>
                </a:solidFill>
              </a:rPr>
              <a:t> – getting insurance coverage and making medicines available to patients</a:t>
            </a:r>
            <a:r>
              <a:rPr lang="en-US" dirty="0"/>
              <a:t>.</a:t>
            </a:r>
          </a:p>
        </p:txBody>
      </p:sp>
    </p:spTree>
    <p:extLst>
      <p:ext uri="{BB962C8B-B14F-4D97-AF65-F5344CB8AC3E}">
        <p14:creationId xmlns:p14="http://schemas.microsoft.com/office/powerpoint/2010/main" val="71806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1918B-5368-16FF-9EFB-8CF4074C32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E78C8-BAD3-3C04-33AD-38CC9F658BD7}"/>
              </a:ext>
            </a:extLst>
          </p:cNvPr>
          <p:cNvSpPr>
            <a:spLocks noGrp="1"/>
          </p:cNvSpPr>
          <p:nvPr>
            <p:ph idx="1"/>
          </p:nvPr>
        </p:nvSpPr>
        <p:spPr>
          <a:xfrm>
            <a:off x="457200" y="533400"/>
            <a:ext cx="10788689" cy="4191000"/>
          </a:xfrm>
        </p:spPr>
        <p:txBody>
          <a:bodyPr/>
          <a:lstStyle/>
          <a:p>
            <a:pPr marL="0" indent="0">
              <a:buNone/>
            </a:pPr>
            <a:r>
              <a:rPr lang="en-US" sz="2200" b="1" dirty="0"/>
              <a:t>Secondary Activities in Pharma Value Chain</a:t>
            </a:r>
          </a:p>
          <a:p>
            <a:pPr marL="0" indent="0">
              <a:buNone/>
            </a:pPr>
            <a:r>
              <a:rPr lang="en-US" b="1" dirty="0"/>
              <a:t>Support Activities in Pharma Value Chain</a:t>
            </a:r>
          </a:p>
          <a:p>
            <a:pPr>
              <a:buFont typeface="+mj-lt"/>
              <a:buAutoNum type="arabicPeriod"/>
            </a:pPr>
            <a:r>
              <a:rPr lang="en-US" b="1" dirty="0">
                <a:solidFill>
                  <a:schemeClr val="bg2">
                    <a:lumMod val="10000"/>
                  </a:schemeClr>
                </a:solidFill>
              </a:rPr>
              <a:t>Regulatory &amp; Compliance</a:t>
            </a:r>
            <a:r>
              <a:rPr lang="en-US" dirty="0">
                <a:solidFill>
                  <a:schemeClr val="bg2">
                    <a:lumMod val="10000"/>
                  </a:schemeClr>
                </a:solidFill>
              </a:rPr>
              <a:t> – Following safety rules and government guidelines.</a:t>
            </a:r>
          </a:p>
          <a:p>
            <a:pPr>
              <a:buFont typeface="+mj-lt"/>
              <a:buAutoNum type="arabicPeriod"/>
            </a:pPr>
            <a:r>
              <a:rPr lang="en-US" b="1" dirty="0">
                <a:solidFill>
                  <a:schemeClr val="bg2">
                    <a:lumMod val="10000"/>
                  </a:schemeClr>
                </a:solidFill>
              </a:rPr>
              <a:t>Technology &amp; Innovation</a:t>
            </a:r>
            <a:r>
              <a:rPr lang="en-US" dirty="0">
                <a:solidFill>
                  <a:schemeClr val="bg2">
                    <a:lumMod val="10000"/>
                  </a:schemeClr>
                </a:solidFill>
              </a:rPr>
              <a:t> – Using AI and new tech to speed up drug discovery.</a:t>
            </a:r>
          </a:p>
          <a:p>
            <a:pPr>
              <a:buFont typeface="+mj-lt"/>
              <a:buAutoNum type="arabicPeriod"/>
            </a:pPr>
            <a:r>
              <a:rPr lang="en-US" b="1" dirty="0">
                <a:solidFill>
                  <a:schemeClr val="bg2">
                    <a:lumMod val="10000"/>
                  </a:schemeClr>
                </a:solidFill>
              </a:rPr>
              <a:t>Human Resources</a:t>
            </a:r>
            <a:r>
              <a:rPr lang="en-US" dirty="0">
                <a:solidFill>
                  <a:schemeClr val="bg2">
                    <a:lumMod val="10000"/>
                  </a:schemeClr>
                </a:solidFill>
              </a:rPr>
              <a:t> – Hiring and training experts like scientists and pharmacists.</a:t>
            </a:r>
          </a:p>
        </p:txBody>
      </p:sp>
    </p:spTree>
    <p:extLst>
      <p:ext uri="{BB962C8B-B14F-4D97-AF65-F5344CB8AC3E}">
        <p14:creationId xmlns:p14="http://schemas.microsoft.com/office/powerpoint/2010/main" val="176196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B146-0482-642A-45BE-59045A45422B}"/>
              </a:ext>
            </a:extLst>
          </p:cNvPr>
          <p:cNvSpPr>
            <a:spLocks noGrp="1"/>
          </p:cNvSpPr>
          <p:nvPr>
            <p:ph type="title"/>
          </p:nvPr>
        </p:nvSpPr>
        <p:spPr/>
        <p:txBody>
          <a:bodyPr/>
          <a:lstStyle/>
          <a:p>
            <a:r>
              <a:rPr lang="en-US" dirty="0"/>
              <a:t>Key stakeholder in PVC</a:t>
            </a:r>
          </a:p>
        </p:txBody>
      </p:sp>
      <p:grpSp>
        <p:nvGrpSpPr>
          <p:cNvPr id="4" name="Group 3">
            <a:extLst>
              <a:ext uri="{FF2B5EF4-FFF2-40B4-BE49-F238E27FC236}">
                <a16:creationId xmlns:a16="http://schemas.microsoft.com/office/drawing/2014/main" id="{BA1FA59A-9E60-D07A-6B1B-C02CDFDCA2A3}"/>
              </a:ext>
            </a:extLst>
          </p:cNvPr>
          <p:cNvGrpSpPr/>
          <p:nvPr/>
        </p:nvGrpSpPr>
        <p:grpSpPr>
          <a:xfrm>
            <a:off x="4199406" y="1994406"/>
            <a:ext cx="1463040" cy="1463040"/>
            <a:chOff x="5409590" y="2929704"/>
            <a:chExt cx="1463040" cy="1463040"/>
          </a:xfrm>
        </p:grpSpPr>
        <p:grpSp>
          <p:nvGrpSpPr>
            <p:cNvPr id="5" name="Group 4">
              <a:extLst>
                <a:ext uri="{FF2B5EF4-FFF2-40B4-BE49-F238E27FC236}">
                  <a16:creationId xmlns:a16="http://schemas.microsoft.com/office/drawing/2014/main" id="{EE4F0A80-F6BB-8462-B000-BE9301BF35F2}"/>
                </a:ext>
              </a:extLst>
            </p:cNvPr>
            <p:cNvGrpSpPr/>
            <p:nvPr/>
          </p:nvGrpSpPr>
          <p:grpSpPr>
            <a:xfrm>
              <a:off x="5423852" y="3019425"/>
              <a:ext cx="1432560" cy="1194484"/>
              <a:chOff x="5423852" y="3019425"/>
              <a:chExt cx="1432560" cy="1194484"/>
            </a:xfrm>
          </p:grpSpPr>
          <p:pic>
            <p:nvPicPr>
              <p:cNvPr id="7" name="Picture 6">
                <a:extLst>
                  <a:ext uri="{FF2B5EF4-FFF2-40B4-BE49-F238E27FC236}">
                    <a16:creationId xmlns:a16="http://schemas.microsoft.com/office/drawing/2014/main" id="{05E0FA13-868C-059B-585F-7E2DC3E15F41}"/>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82932" y="3019425"/>
                <a:ext cx="914400" cy="914400"/>
              </a:xfrm>
              <a:prstGeom prst="rect">
                <a:avLst/>
              </a:prstGeom>
            </p:spPr>
          </p:pic>
          <p:sp>
            <p:nvSpPr>
              <p:cNvPr id="8" name="TextBox 7">
                <a:extLst>
                  <a:ext uri="{FF2B5EF4-FFF2-40B4-BE49-F238E27FC236}">
                    <a16:creationId xmlns:a16="http://schemas.microsoft.com/office/drawing/2014/main" id="{62E0E1BD-9A3C-E3F3-DE23-13E69665EE19}"/>
                  </a:ext>
                </a:extLst>
              </p:cNvPr>
              <p:cNvSpPr txBox="1"/>
              <p:nvPr/>
            </p:nvSpPr>
            <p:spPr>
              <a:xfrm>
                <a:off x="5423852" y="3875355"/>
                <a:ext cx="1432560"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670000"/>
                    </a:solidFill>
                    <a:effectLst/>
                    <a:uLnTx/>
                    <a:uFillTx/>
                    <a:latin typeface="Arial" charset="0"/>
                    <a:ea typeface="+mn-ea"/>
                    <a:cs typeface="Times New Roman" pitchFamily="18" charset="0"/>
                  </a:rPr>
                  <a:t>Physician</a:t>
                </a:r>
              </a:p>
            </p:txBody>
          </p:sp>
        </p:grpSp>
        <p:sp>
          <p:nvSpPr>
            <p:cNvPr id="6" name="Oval 5">
              <a:hlinkClick r:id="rId3" action="ppaction://hlinksldjump"/>
              <a:extLst>
                <a:ext uri="{FF2B5EF4-FFF2-40B4-BE49-F238E27FC236}">
                  <a16:creationId xmlns:a16="http://schemas.microsoft.com/office/drawing/2014/main" id="{6B03F628-FDB8-A98B-ABC9-A8F4DB409D20}"/>
                </a:ext>
              </a:extLst>
            </p:cNvPr>
            <p:cNvSpPr/>
            <p:nvPr/>
          </p:nvSpPr>
          <p:spPr bwMode="auto">
            <a:xfrm>
              <a:off x="5409590" y="2929704"/>
              <a:ext cx="1463040" cy="1463040"/>
            </a:xfrm>
            <a:prstGeom prst="ellipse">
              <a:avLst/>
            </a:prstGeom>
            <a:solidFill>
              <a:srgbClr val="7F2828">
                <a:alpha val="10000"/>
              </a:srgbClr>
            </a:solidFill>
            <a:ln>
              <a:solidFill>
                <a:srgbClr val="67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9" name="Group 8">
            <a:extLst>
              <a:ext uri="{FF2B5EF4-FFF2-40B4-BE49-F238E27FC236}">
                <a16:creationId xmlns:a16="http://schemas.microsoft.com/office/drawing/2014/main" id="{793FB8B5-5721-9384-6FE0-BA84E8484212}"/>
              </a:ext>
            </a:extLst>
          </p:cNvPr>
          <p:cNvGrpSpPr/>
          <p:nvPr/>
        </p:nvGrpSpPr>
        <p:grpSpPr>
          <a:xfrm>
            <a:off x="2133600" y="1994406"/>
            <a:ext cx="1463040" cy="1463040"/>
            <a:chOff x="3301839" y="4323871"/>
            <a:chExt cx="1463040" cy="1463040"/>
          </a:xfrm>
        </p:grpSpPr>
        <p:grpSp>
          <p:nvGrpSpPr>
            <p:cNvPr id="10" name="Group 9">
              <a:extLst>
                <a:ext uri="{FF2B5EF4-FFF2-40B4-BE49-F238E27FC236}">
                  <a16:creationId xmlns:a16="http://schemas.microsoft.com/office/drawing/2014/main" id="{E29BE3CB-6EBC-43D3-251F-EF41ACDFB51D}"/>
                </a:ext>
              </a:extLst>
            </p:cNvPr>
            <p:cNvGrpSpPr/>
            <p:nvPr/>
          </p:nvGrpSpPr>
          <p:grpSpPr>
            <a:xfrm>
              <a:off x="3507803" y="4463154"/>
              <a:ext cx="1005840" cy="1194796"/>
              <a:chOff x="3911506" y="3142129"/>
              <a:chExt cx="1005840" cy="1194796"/>
            </a:xfrm>
          </p:grpSpPr>
          <p:pic>
            <p:nvPicPr>
              <p:cNvPr id="12" name="Picture 11">
                <a:extLst>
                  <a:ext uri="{FF2B5EF4-FFF2-40B4-BE49-F238E27FC236}">
                    <a16:creationId xmlns:a16="http://schemas.microsoft.com/office/drawing/2014/main" id="{8339FE74-4BE2-236A-5009-D42FF3F3FE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862" y="3142129"/>
                <a:ext cx="914400" cy="914400"/>
              </a:xfrm>
              <a:prstGeom prst="rect">
                <a:avLst/>
              </a:prstGeom>
            </p:spPr>
          </p:pic>
          <p:sp>
            <p:nvSpPr>
              <p:cNvPr id="13" name="TextBox 12">
                <a:extLst>
                  <a:ext uri="{FF2B5EF4-FFF2-40B4-BE49-F238E27FC236}">
                    <a16:creationId xmlns:a16="http://schemas.microsoft.com/office/drawing/2014/main" id="{D0626F1D-C098-B793-9303-F70990D5E4F9}"/>
                  </a:ext>
                </a:extLst>
              </p:cNvPr>
              <p:cNvSpPr txBox="1"/>
              <p:nvPr/>
            </p:nvSpPr>
            <p:spPr>
              <a:xfrm>
                <a:off x="3911506" y="3998371"/>
                <a:ext cx="1005840"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Times New Roman" pitchFamily="18" charset="0"/>
                  </a:rPr>
                  <a:t>Patient</a:t>
                </a:r>
              </a:p>
            </p:txBody>
          </p:sp>
        </p:grpSp>
        <p:sp>
          <p:nvSpPr>
            <p:cNvPr id="11" name="Oval 10">
              <a:hlinkClick r:id="rId5" action="ppaction://hlinksldjump"/>
              <a:extLst>
                <a:ext uri="{FF2B5EF4-FFF2-40B4-BE49-F238E27FC236}">
                  <a16:creationId xmlns:a16="http://schemas.microsoft.com/office/drawing/2014/main" id="{E91244BC-1E02-3165-6AF2-ABC2DE7D8E37}"/>
                </a:ext>
              </a:extLst>
            </p:cNvPr>
            <p:cNvSpPr/>
            <p:nvPr/>
          </p:nvSpPr>
          <p:spPr bwMode="auto">
            <a:xfrm>
              <a:off x="3301839" y="4323871"/>
              <a:ext cx="1463040" cy="1463040"/>
            </a:xfrm>
            <a:prstGeom prst="ellipse">
              <a:avLst/>
            </a:prstGeom>
            <a:solidFill>
              <a:srgbClr val="0D0404">
                <a:alpha val="10000"/>
              </a:srgbClr>
            </a:solidFill>
            <a:ln>
              <a:solidFill>
                <a:srgbClr val="01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4" name="Group 13">
            <a:extLst>
              <a:ext uri="{FF2B5EF4-FFF2-40B4-BE49-F238E27FC236}">
                <a16:creationId xmlns:a16="http://schemas.microsoft.com/office/drawing/2014/main" id="{A3CC62B6-3CED-EBB1-89E5-27A918247662}"/>
              </a:ext>
            </a:extLst>
          </p:cNvPr>
          <p:cNvGrpSpPr/>
          <p:nvPr/>
        </p:nvGrpSpPr>
        <p:grpSpPr>
          <a:xfrm>
            <a:off x="4171110" y="4023360"/>
            <a:ext cx="1463040" cy="1463040"/>
            <a:chOff x="7336434" y="3900593"/>
            <a:chExt cx="1463040" cy="1463040"/>
          </a:xfrm>
        </p:grpSpPr>
        <p:pic>
          <p:nvPicPr>
            <p:cNvPr id="15" name="Picture 14">
              <a:extLst>
                <a:ext uri="{FF2B5EF4-FFF2-40B4-BE49-F238E27FC236}">
                  <a16:creationId xmlns:a16="http://schemas.microsoft.com/office/drawing/2014/main" id="{068BA64B-8348-AABA-3FC7-66F6732AAB10}"/>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05170" y="4056529"/>
              <a:ext cx="914400" cy="914400"/>
            </a:xfrm>
            <a:prstGeom prst="rect">
              <a:avLst/>
            </a:prstGeom>
          </p:spPr>
        </p:pic>
        <p:sp>
          <p:nvSpPr>
            <p:cNvPr id="16" name="TextBox 15">
              <a:extLst>
                <a:ext uri="{FF2B5EF4-FFF2-40B4-BE49-F238E27FC236}">
                  <a16:creationId xmlns:a16="http://schemas.microsoft.com/office/drawing/2014/main" id="{042F997C-72FE-9BC6-94EA-54A55E1EC26F}"/>
                </a:ext>
              </a:extLst>
            </p:cNvPr>
            <p:cNvSpPr txBox="1"/>
            <p:nvPr/>
          </p:nvSpPr>
          <p:spPr>
            <a:xfrm>
              <a:off x="7559450" y="4944035"/>
              <a:ext cx="1005840"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947300"/>
                  </a:solidFill>
                  <a:effectLst/>
                  <a:uLnTx/>
                  <a:uFillTx/>
                  <a:latin typeface="Arial" charset="0"/>
                  <a:ea typeface="+mn-ea"/>
                  <a:cs typeface="Times New Roman" pitchFamily="18" charset="0"/>
                </a:rPr>
                <a:t>PBM</a:t>
              </a:r>
            </a:p>
          </p:txBody>
        </p:sp>
        <p:sp>
          <p:nvSpPr>
            <p:cNvPr id="17" name="Oval 16">
              <a:hlinkClick r:id="rId7" action="ppaction://hlinksldjump"/>
              <a:extLst>
                <a:ext uri="{FF2B5EF4-FFF2-40B4-BE49-F238E27FC236}">
                  <a16:creationId xmlns:a16="http://schemas.microsoft.com/office/drawing/2014/main" id="{7A50CC7E-4F1E-A2A0-98EB-10D57C393CEB}"/>
                </a:ext>
              </a:extLst>
            </p:cNvPr>
            <p:cNvSpPr/>
            <p:nvPr/>
          </p:nvSpPr>
          <p:spPr bwMode="auto">
            <a:xfrm>
              <a:off x="7336434" y="3900593"/>
              <a:ext cx="1463040" cy="1463040"/>
            </a:xfrm>
            <a:prstGeom prst="ellipse">
              <a:avLst/>
            </a:prstGeom>
            <a:solidFill>
              <a:srgbClr val="926B04">
                <a:alpha val="10000"/>
              </a:srgbClr>
            </a:solidFill>
            <a:ln>
              <a:solidFill>
                <a:srgbClr val="9472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8" name="Group 17">
            <a:extLst>
              <a:ext uri="{FF2B5EF4-FFF2-40B4-BE49-F238E27FC236}">
                <a16:creationId xmlns:a16="http://schemas.microsoft.com/office/drawing/2014/main" id="{DD7AEAE8-1E52-352C-D547-01685587C3D6}"/>
              </a:ext>
            </a:extLst>
          </p:cNvPr>
          <p:cNvGrpSpPr/>
          <p:nvPr/>
        </p:nvGrpSpPr>
        <p:grpSpPr>
          <a:xfrm>
            <a:off x="6265212" y="1994406"/>
            <a:ext cx="1463040" cy="1463040"/>
            <a:chOff x="7313612" y="1894280"/>
            <a:chExt cx="1463040" cy="1463040"/>
          </a:xfrm>
        </p:grpSpPr>
        <p:grpSp>
          <p:nvGrpSpPr>
            <p:cNvPr id="19" name="Group 18">
              <a:extLst>
                <a:ext uri="{FF2B5EF4-FFF2-40B4-BE49-F238E27FC236}">
                  <a16:creationId xmlns:a16="http://schemas.microsoft.com/office/drawing/2014/main" id="{7C30B8C7-B201-1E65-27A3-807A7268B7D8}"/>
                </a:ext>
              </a:extLst>
            </p:cNvPr>
            <p:cNvGrpSpPr/>
            <p:nvPr/>
          </p:nvGrpSpPr>
          <p:grpSpPr>
            <a:xfrm>
              <a:off x="7328852" y="2013585"/>
              <a:ext cx="1432560" cy="1153334"/>
              <a:chOff x="7328852" y="2013585"/>
              <a:chExt cx="1432560" cy="1153334"/>
            </a:xfrm>
          </p:grpSpPr>
          <p:pic>
            <p:nvPicPr>
              <p:cNvPr id="21" name="Picture 20">
                <a:extLst>
                  <a:ext uri="{FF2B5EF4-FFF2-40B4-BE49-F238E27FC236}">
                    <a16:creationId xmlns:a16="http://schemas.microsoft.com/office/drawing/2014/main" id="{AF2D809F-92D4-623C-F815-D5C496FF1262}"/>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42212" y="2013585"/>
                <a:ext cx="1005840" cy="1005840"/>
              </a:xfrm>
              <a:prstGeom prst="rect">
                <a:avLst/>
              </a:prstGeom>
            </p:spPr>
          </p:pic>
          <p:sp>
            <p:nvSpPr>
              <p:cNvPr id="22" name="TextBox 21">
                <a:extLst>
                  <a:ext uri="{FF2B5EF4-FFF2-40B4-BE49-F238E27FC236}">
                    <a16:creationId xmlns:a16="http://schemas.microsoft.com/office/drawing/2014/main" id="{DC85A361-FD5D-327F-714E-03535C21047B}"/>
                  </a:ext>
                </a:extLst>
              </p:cNvPr>
              <p:cNvSpPr txBox="1"/>
              <p:nvPr/>
            </p:nvSpPr>
            <p:spPr>
              <a:xfrm>
                <a:off x="7328852" y="2828365"/>
                <a:ext cx="1432560"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D200"/>
                    </a:solidFill>
                    <a:effectLst/>
                    <a:uLnTx/>
                    <a:uFillTx/>
                    <a:latin typeface="Arial" charset="0"/>
                    <a:ea typeface="+mn-ea"/>
                    <a:cs typeface="Times New Roman" pitchFamily="18" charset="0"/>
                  </a:rPr>
                  <a:t>Hospital</a:t>
                </a:r>
              </a:p>
            </p:txBody>
          </p:sp>
        </p:grpSp>
        <p:sp>
          <p:nvSpPr>
            <p:cNvPr id="20" name="Oval 19">
              <a:hlinkClick r:id="rId9" action="ppaction://hlinksldjump"/>
              <a:extLst>
                <a:ext uri="{FF2B5EF4-FFF2-40B4-BE49-F238E27FC236}">
                  <a16:creationId xmlns:a16="http://schemas.microsoft.com/office/drawing/2014/main" id="{A753AE84-DFAE-9F4C-C43A-15C8A8633C1F}"/>
                </a:ext>
              </a:extLst>
            </p:cNvPr>
            <p:cNvSpPr/>
            <p:nvPr/>
          </p:nvSpPr>
          <p:spPr bwMode="auto">
            <a:xfrm>
              <a:off x="7313612" y="1894280"/>
              <a:ext cx="1463040" cy="1463040"/>
            </a:xfrm>
            <a:prstGeom prst="ellipse">
              <a:avLst/>
            </a:prstGeom>
            <a:solidFill>
              <a:srgbClr val="0FC800">
                <a:alpha val="10000"/>
              </a:srgbClr>
            </a:solidFill>
            <a:ln>
              <a:solidFill>
                <a:srgbClr val="02D1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3" name="Group 22">
            <a:extLst>
              <a:ext uri="{FF2B5EF4-FFF2-40B4-BE49-F238E27FC236}">
                <a16:creationId xmlns:a16="http://schemas.microsoft.com/office/drawing/2014/main" id="{97DEF391-00D5-2899-CCD0-3877CDC5D758}"/>
              </a:ext>
            </a:extLst>
          </p:cNvPr>
          <p:cNvGrpSpPr/>
          <p:nvPr/>
        </p:nvGrpSpPr>
        <p:grpSpPr>
          <a:xfrm>
            <a:off x="2133600" y="4023360"/>
            <a:ext cx="1463040" cy="1463040"/>
            <a:chOff x="756834" y="3877260"/>
            <a:chExt cx="1463040" cy="1463040"/>
          </a:xfrm>
        </p:grpSpPr>
        <p:pic>
          <p:nvPicPr>
            <p:cNvPr id="24" name="Picture 23">
              <a:extLst>
                <a:ext uri="{FF2B5EF4-FFF2-40B4-BE49-F238E27FC236}">
                  <a16:creationId xmlns:a16="http://schemas.microsoft.com/office/drawing/2014/main" id="{43907634-D0B5-7404-3E2D-7D7ED9967849}"/>
                </a:ext>
              </a:extLst>
            </p:cNvPr>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49442" y="3998371"/>
              <a:ext cx="914400" cy="914400"/>
            </a:xfrm>
            <a:prstGeom prst="rect">
              <a:avLst/>
            </a:prstGeom>
          </p:spPr>
        </p:pic>
        <p:sp>
          <p:nvSpPr>
            <p:cNvPr id="25" name="TextBox 24">
              <a:extLst>
                <a:ext uri="{FF2B5EF4-FFF2-40B4-BE49-F238E27FC236}">
                  <a16:creationId xmlns:a16="http://schemas.microsoft.com/office/drawing/2014/main" id="{4AF38FA8-771E-8180-3CAE-5C86FDAE17DF}"/>
                </a:ext>
              </a:extLst>
            </p:cNvPr>
            <p:cNvSpPr txBox="1"/>
            <p:nvPr/>
          </p:nvSpPr>
          <p:spPr>
            <a:xfrm>
              <a:off x="813678" y="4816345"/>
              <a:ext cx="1385928"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2020D8"/>
                  </a:solidFill>
                  <a:effectLst/>
                  <a:uLnTx/>
                  <a:uFillTx/>
                  <a:latin typeface="Arial" charset="0"/>
                  <a:ea typeface="+mn-ea"/>
                  <a:cs typeface="Times New Roman" pitchFamily="18" charset="0"/>
                </a:rPr>
                <a:t>Insurance</a:t>
              </a:r>
            </a:p>
          </p:txBody>
        </p:sp>
        <p:sp>
          <p:nvSpPr>
            <p:cNvPr id="26" name="Oval 25">
              <a:hlinkClick r:id="rId11" action="ppaction://hlinksldjump"/>
              <a:extLst>
                <a:ext uri="{FF2B5EF4-FFF2-40B4-BE49-F238E27FC236}">
                  <a16:creationId xmlns:a16="http://schemas.microsoft.com/office/drawing/2014/main" id="{51671B0B-A167-0110-18EA-D2830E4C1F41}"/>
                </a:ext>
              </a:extLst>
            </p:cNvPr>
            <p:cNvSpPr/>
            <p:nvPr/>
          </p:nvSpPr>
          <p:spPr bwMode="auto">
            <a:xfrm>
              <a:off x="756834" y="3877260"/>
              <a:ext cx="1463040" cy="1463040"/>
            </a:xfrm>
            <a:prstGeom prst="ellipse">
              <a:avLst/>
            </a:prstGeom>
            <a:solidFill>
              <a:srgbClr val="2C28C2">
                <a:alpha val="10000"/>
              </a:srgbClr>
            </a:solidFill>
            <a:ln>
              <a:solidFill>
                <a:srgbClr val="2121D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7" name="Group 26">
            <a:extLst>
              <a:ext uri="{FF2B5EF4-FFF2-40B4-BE49-F238E27FC236}">
                <a16:creationId xmlns:a16="http://schemas.microsoft.com/office/drawing/2014/main" id="{D3035D52-D853-2508-F21C-48FC7BBD1239}"/>
              </a:ext>
            </a:extLst>
          </p:cNvPr>
          <p:cNvGrpSpPr/>
          <p:nvPr/>
        </p:nvGrpSpPr>
        <p:grpSpPr>
          <a:xfrm>
            <a:off x="8331017" y="1994406"/>
            <a:ext cx="1463040" cy="1463040"/>
            <a:chOff x="761675" y="2175591"/>
            <a:chExt cx="1463040" cy="1463040"/>
          </a:xfrm>
        </p:grpSpPr>
        <p:grpSp>
          <p:nvGrpSpPr>
            <p:cNvPr id="28" name="Group 27">
              <a:extLst>
                <a:ext uri="{FF2B5EF4-FFF2-40B4-BE49-F238E27FC236}">
                  <a16:creationId xmlns:a16="http://schemas.microsoft.com/office/drawing/2014/main" id="{C82E3399-49AE-F248-138D-6484671DB4D2}"/>
                </a:ext>
              </a:extLst>
            </p:cNvPr>
            <p:cNvGrpSpPr/>
            <p:nvPr/>
          </p:nvGrpSpPr>
          <p:grpSpPr>
            <a:xfrm>
              <a:off x="795390" y="2384300"/>
              <a:ext cx="1385928" cy="1015701"/>
              <a:chOff x="795390" y="2384300"/>
              <a:chExt cx="1385928" cy="1015701"/>
            </a:xfrm>
          </p:grpSpPr>
          <p:pic>
            <p:nvPicPr>
              <p:cNvPr id="30" name="Picture 29">
                <a:extLst>
                  <a:ext uri="{FF2B5EF4-FFF2-40B4-BE49-F238E27FC236}">
                    <a16:creationId xmlns:a16="http://schemas.microsoft.com/office/drawing/2014/main" id="{191C09D8-F847-FCA5-65C4-79BD54EC9D03}"/>
                  </a:ext>
                </a:extLst>
              </p:cNvPr>
              <p:cNvPicPr>
                <a:picLocks noChangeAspect="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9442" y="2384300"/>
                <a:ext cx="877824" cy="731520"/>
              </a:xfrm>
              <a:prstGeom prst="rect">
                <a:avLst/>
              </a:prstGeom>
            </p:spPr>
          </p:pic>
          <p:sp>
            <p:nvSpPr>
              <p:cNvPr id="31" name="TextBox 30">
                <a:extLst>
                  <a:ext uri="{FF2B5EF4-FFF2-40B4-BE49-F238E27FC236}">
                    <a16:creationId xmlns:a16="http://schemas.microsoft.com/office/drawing/2014/main" id="{29B84119-D5D7-4709-AAFD-1BED2E8F6336}"/>
                  </a:ext>
                </a:extLst>
              </p:cNvPr>
              <p:cNvSpPr txBox="1"/>
              <p:nvPr/>
            </p:nvSpPr>
            <p:spPr>
              <a:xfrm>
                <a:off x="795390" y="3061447"/>
                <a:ext cx="1385928"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005151"/>
                    </a:solidFill>
                    <a:effectLst/>
                    <a:uLnTx/>
                    <a:uFillTx/>
                    <a:latin typeface="Arial" charset="0"/>
                    <a:ea typeface="+mn-ea"/>
                    <a:cs typeface="Times New Roman" pitchFamily="18" charset="0"/>
                  </a:rPr>
                  <a:t>Pharmacy</a:t>
                </a:r>
              </a:p>
            </p:txBody>
          </p:sp>
        </p:grpSp>
        <p:sp>
          <p:nvSpPr>
            <p:cNvPr id="29" name="Oval 28">
              <a:hlinkClick r:id="rId13" action="ppaction://hlinksldjump"/>
              <a:extLst>
                <a:ext uri="{FF2B5EF4-FFF2-40B4-BE49-F238E27FC236}">
                  <a16:creationId xmlns:a16="http://schemas.microsoft.com/office/drawing/2014/main" id="{B1756BC7-6A25-50B7-34BC-AD80BA9320C3}"/>
                </a:ext>
              </a:extLst>
            </p:cNvPr>
            <p:cNvSpPr/>
            <p:nvPr/>
          </p:nvSpPr>
          <p:spPr bwMode="auto">
            <a:xfrm>
              <a:off x="761675" y="2175591"/>
              <a:ext cx="1463040" cy="1463040"/>
            </a:xfrm>
            <a:prstGeom prst="ellipse">
              <a:avLst/>
            </a:prstGeom>
            <a:solidFill>
              <a:srgbClr val="044D5D">
                <a:alpha val="10000"/>
              </a:srgbClr>
            </a:solidFill>
            <a:ln>
              <a:solidFill>
                <a:srgbClr val="00515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2" name="Group 31">
            <a:extLst>
              <a:ext uri="{FF2B5EF4-FFF2-40B4-BE49-F238E27FC236}">
                <a16:creationId xmlns:a16="http://schemas.microsoft.com/office/drawing/2014/main" id="{EAECCC41-A2C2-1022-CC3B-5E1974BC8AC9}"/>
              </a:ext>
            </a:extLst>
          </p:cNvPr>
          <p:cNvGrpSpPr/>
          <p:nvPr/>
        </p:nvGrpSpPr>
        <p:grpSpPr>
          <a:xfrm>
            <a:off x="6208620" y="4023360"/>
            <a:ext cx="1463040" cy="1463040"/>
            <a:chOff x="3576219" y="1579991"/>
            <a:chExt cx="1463040" cy="1463040"/>
          </a:xfrm>
        </p:grpSpPr>
        <p:grpSp>
          <p:nvGrpSpPr>
            <p:cNvPr id="33" name="Group 32">
              <a:extLst>
                <a:ext uri="{FF2B5EF4-FFF2-40B4-BE49-F238E27FC236}">
                  <a16:creationId xmlns:a16="http://schemas.microsoft.com/office/drawing/2014/main" id="{4F3577A4-D4EE-D607-CECC-836C9F8F9B10}"/>
                </a:ext>
              </a:extLst>
            </p:cNvPr>
            <p:cNvGrpSpPr/>
            <p:nvPr/>
          </p:nvGrpSpPr>
          <p:grpSpPr>
            <a:xfrm>
              <a:off x="3933911" y="1658453"/>
              <a:ext cx="731520" cy="800073"/>
              <a:chOff x="3907017" y="1564324"/>
              <a:chExt cx="731520" cy="800073"/>
            </a:xfrm>
          </p:grpSpPr>
          <p:pic>
            <p:nvPicPr>
              <p:cNvPr id="36" name="Picture 35">
                <a:extLst>
                  <a:ext uri="{FF2B5EF4-FFF2-40B4-BE49-F238E27FC236}">
                    <a16:creationId xmlns:a16="http://schemas.microsoft.com/office/drawing/2014/main" id="{93CC6287-79EC-0ADD-FD8D-CDAF6A4FE5EF}"/>
                  </a:ext>
                </a:extLst>
              </p:cNvPr>
              <p:cNvPicPr>
                <a:picLocks noChangeAspect="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907017" y="1632877"/>
                <a:ext cx="731520" cy="731520"/>
              </a:xfrm>
              <a:prstGeom prst="rect">
                <a:avLst/>
              </a:prstGeom>
            </p:spPr>
          </p:pic>
          <p:pic>
            <p:nvPicPr>
              <p:cNvPr id="37" name="Picture 36">
                <a:extLst>
                  <a:ext uri="{FF2B5EF4-FFF2-40B4-BE49-F238E27FC236}">
                    <a16:creationId xmlns:a16="http://schemas.microsoft.com/office/drawing/2014/main" id="{AD034B78-8E09-AF4E-FDFC-1DB494FAF33E}"/>
                  </a:ext>
                </a:extLst>
              </p:cNvPr>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30331" y="1564324"/>
                <a:ext cx="284095" cy="284095"/>
              </a:xfrm>
              <a:prstGeom prst="rect">
                <a:avLst/>
              </a:prstGeom>
            </p:spPr>
          </p:pic>
        </p:grpSp>
        <p:sp>
          <p:nvSpPr>
            <p:cNvPr id="34" name="TextBox 33">
              <a:extLst>
                <a:ext uri="{FF2B5EF4-FFF2-40B4-BE49-F238E27FC236}">
                  <a16:creationId xmlns:a16="http://schemas.microsoft.com/office/drawing/2014/main" id="{D09CE8EF-093D-3393-7D1B-3A0939B393F8}"/>
                </a:ext>
              </a:extLst>
            </p:cNvPr>
            <p:cNvSpPr txBox="1"/>
            <p:nvPr/>
          </p:nvSpPr>
          <p:spPr>
            <a:xfrm>
              <a:off x="3668386" y="2428943"/>
              <a:ext cx="1300222"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ts val="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DBDB33"/>
                  </a:solidFill>
                  <a:effectLst/>
                  <a:uLnTx/>
                  <a:uFillTx/>
                  <a:latin typeface="Arial" charset="0"/>
                  <a:ea typeface="+mn-ea"/>
                  <a:cs typeface="Times New Roman" pitchFamily="18" charset="0"/>
                </a:rPr>
                <a:t>Pharma         Mfg.</a:t>
              </a:r>
            </a:p>
          </p:txBody>
        </p:sp>
        <p:sp>
          <p:nvSpPr>
            <p:cNvPr id="35" name="Oval 34">
              <a:hlinkClick r:id="" action="ppaction://noaction"/>
              <a:extLst>
                <a:ext uri="{FF2B5EF4-FFF2-40B4-BE49-F238E27FC236}">
                  <a16:creationId xmlns:a16="http://schemas.microsoft.com/office/drawing/2014/main" id="{9ED9289C-8E93-19C6-14FC-BFDAA8352F01}"/>
                </a:ext>
              </a:extLst>
            </p:cNvPr>
            <p:cNvSpPr/>
            <p:nvPr/>
          </p:nvSpPr>
          <p:spPr bwMode="auto">
            <a:xfrm>
              <a:off x="3576219" y="1579991"/>
              <a:ext cx="1463040" cy="1463040"/>
            </a:xfrm>
            <a:prstGeom prst="ellipse">
              <a:avLst/>
            </a:prstGeom>
            <a:solidFill>
              <a:srgbClr val="DBDB33">
                <a:alpha val="10000"/>
              </a:srgbClr>
            </a:solidFill>
            <a:ln>
              <a:solidFill>
                <a:srgbClr val="DBDB33"/>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8" name="Group 37">
            <a:extLst>
              <a:ext uri="{FF2B5EF4-FFF2-40B4-BE49-F238E27FC236}">
                <a16:creationId xmlns:a16="http://schemas.microsoft.com/office/drawing/2014/main" id="{339500D6-BBA4-1BFB-4721-883C2641C0E4}"/>
              </a:ext>
            </a:extLst>
          </p:cNvPr>
          <p:cNvGrpSpPr/>
          <p:nvPr/>
        </p:nvGrpSpPr>
        <p:grpSpPr>
          <a:xfrm>
            <a:off x="8246131" y="4081087"/>
            <a:ext cx="1547970" cy="1463040"/>
            <a:chOff x="5366169" y="4693857"/>
            <a:chExt cx="1547970" cy="1463040"/>
          </a:xfrm>
        </p:grpSpPr>
        <p:sp>
          <p:nvSpPr>
            <p:cNvPr id="39" name="TextBox 38">
              <a:extLst>
                <a:ext uri="{FF2B5EF4-FFF2-40B4-BE49-F238E27FC236}">
                  <a16:creationId xmlns:a16="http://schemas.microsoft.com/office/drawing/2014/main" id="{FCB80A34-AABB-3E6F-2802-A569F78473D9}"/>
                </a:ext>
              </a:extLst>
            </p:cNvPr>
            <p:cNvSpPr txBox="1"/>
            <p:nvPr/>
          </p:nvSpPr>
          <p:spPr>
            <a:xfrm>
              <a:off x="5366169" y="5585387"/>
              <a:ext cx="1547926"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dirty="0">
                  <a:ln>
                    <a:noFill/>
                  </a:ln>
                  <a:solidFill>
                    <a:srgbClr val="FF7404"/>
                  </a:solidFill>
                  <a:effectLst/>
                  <a:uLnTx/>
                  <a:uFillTx/>
                  <a:latin typeface="Arial" charset="0"/>
                  <a:ea typeface="+mn-ea"/>
                  <a:cs typeface="Times New Roman" pitchFamily="18" charset="0"/>
                </a:rPr>
                <a:t>Govt.</a:t>
              </a:r>
            </a:p>
          </p:txBody>
        </p:sp>
        <p:pic>
          <p:nvPicPr>
            <p:cNvPr id="40" name="Picture 39">
              <a:extLst>
                <a:ext uri="{FF2B5EF4-FFF2-40B4-BE49-F238E27FC236}">
                  <a16:creationId xmlns:a16="http://schemas.microsoft.com/office/drawing/2014/main" id="{0565107A-6C08-951A-A8CF-D39EB8B7A65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599623" y="4807523"/>
              <a:ext cx="996427" cy="822960"/>
            </a:xfrm>
            <a:prstGeom prst="rect">
              <a:avLst/>
            </a:prstGeom>
          </p:spPr>
        </p:pic>
        <p:sp>
          <p:nvSpPr>
            <p:cNvPr id="41" name="Oval 40">
              <a:hlinkClick r:id="rId17" action="ppaction://hlinksldjump"/>
              <a:extLst>
                <a:ext uri="{FF2B5EF4-FFF2-40B4-BE49-F238E27FC236}">
                  <a16:creationId xmlns:a16="http://schemas.microsoft.com/office/drawing/2014/main" id="{C965B44B-11DB-768D-0A9F-34BD9C5E21DC}"/>
                </a:ext>
              </a:extLst>
            </p:cNvPr>
            <p:cNvSpPr/>
            <p:nvPr/>
          </p:nvSpPr>
          <p:spPr bwMode="auto">
            <a:xfrm>
              <a:off x="5451099" y="4693857"/>
              <a:ext cx="1463040" cy="1463040"/>
            </a:xfrm>
            <a:prstGeom prst="ellipse">
              <a:avLst/>
            </a:prstGeom>
            <a:solidFill>
              <a:srgbClr val="F47304">
                <a:alpha val="10000"/>
              </a:srgbClr>
            </a:solidFill>
            <a:ln>
              <a:solidFill>
                <a:srgbClr val="FE7404"/>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332634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DD1110-3F87-6909-1BD6-5AAA98E7BC47}"/>
              </a:ext>
            </a:extLst>
          </p:cNvPr>
          <p:cNvPicPr>
            <a:picLocks noChangeAspect="1"/>
          </p:cNvPicPr>
          <p:nvPr/>
        </p:nvPicPr>
        <p:blipFill>
          <a:blip r:embed="rId2"/>
          <a:stretch>
            <a:fillRect/>
          </a:stretch>
        </p:blipFill>
        <p:spPr>
          <a:xfrm>
            <a:off x="895692" y="291510"/>
            <a:ext cx="10305708" cy="5804490"/>
          </a:xfrm>
          <a:prstGeom prst="rect">
            <a:avLst/>
          </a:prstGeom>
        </p:spPr>
      </p:pic>
    </p:spTree>
    <p:extLst>
      <p:ext uri="{BB962C8B-B14F-4D97-AF65-F5344CB8AC3E}">
        <p14:creationId xmlns:p14="http://schemas.microsoft.com/office/powerpoint/2010/main" val="188730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683104" y="2590800"/>
            <a:ext cx="8023934" cy="1524001"/>
            <a:chOff x="1332564" y="1506071"/>
            <a:chExt cx="7808260" cy="1524001"/>
          </a:xfrm>
          <a:solidFill>
            <a:srgbClr val="F2E9E9"/>
          </a:solidFill>
        </p:grpSpPr>
        <p:sp>
          <p:nvSpPr>
            <p:cNvPr id="9" name="Flowchart: Stored Data 8"/>
            <p:cNvSpPr/>
            <p:nvPr/>
          </p:nvSpPr>
          <p:spPr bwMode="auto">
            <a:xfrm rot="10800000">
              <a:off x="1332564" y="1506071"/>
              <a:ext cx="4145275"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10" name="Flowchart: Stored Data 9"/>
            <p:cNvSpPr/>
            <p:nvPr/>
          </p:nvSpPr>
          <p:spPr bwMode="auto">
            <a:xfrm rot="10800000">
              <a:off x="4721224" y="1506072"/>
              <a:ext cx="4419600"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13" name="Rectangle 12"/>
          <p:cNvSpPr/>
          <p:nvPr/>
        </p:nvSpPr>
        <p:spPr bwMode="auto">
          <a:xfrm>
            <a:off x="4328596" y="2590800"/>
            <a:ext cx="5249956" cy="1524001"/>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fontAlgn="base">
              <a:spcBef>
                <a:spcPts val="700"/>
              </a:spcBef>
              <a:spcAft>
                <a:spcPct val="0"/>
              </a:spcAft>
              <a:buFont typeface="Webdings" pitchFamily="18" charset="2"/>
              <a:buChar char="4"/>
            </a:pPr>
            <a:r>
              <a:rPr lang="en-US" sz="1600" b="1" dirty="0">
                <a:solidFill>
                  <a:srgbClr val="690404"/>
                </a:solidFill>
                <a:latin typeface="Arial"/>
              </a:rPr>
              <a:t>Provide the best possible healthcare to patients</a:t>
            </a:r>
          </a:p>
          <a:p>
            <a:pPr marL="234950" indent="-234950" algn="l" fontAlgn="base">
              <a:spcBef>
                <a:spcPts val="700"/>
              </a:spcBef>
              <a:spcAft>
                <a:spcPct val="0"/>
              </a:spcAft>
              <a:buFont typeface="Webdings" pitchFamily="18" charset="2"/>
              <a:buChar char="4"/>
            </a:pPr>
            <a:r>
              <a:rPr lang="en-US" sz="1600" b="1" dirty="0">
                <a:solidFill>
                  <a:srgbClr val="690404"/>
                </a:solidFill>
                <a:latin typeface="Arial"/>
              </a:rPr>
              <a:t>Prevent adverse event</a:t>
            </a:r>
          </a:p>
          <a:p>
            <a:pPr marL="234950" indent="-234950" algn="l" fontAlgn="base">
              <a:spcBef>
                <a:spcPts val="700"/>
              </a:spcBef>
              <a:spcAft>
                <a:spcPct val="0"/>
              </a:spcAft>
              <a:buFont typeface="Webdings" pitchFamily="18" charset="2"/>
              <a:buChar char="4"/>
            </a:pPr>
            <a:r>
              <a:rPr lang="en-US" sz="1600" b="1" dirty="0">
                <a:solidFill>
                  <a:srgbClr val="690404"/>
                </a:solidFill>
                <a:latin typeface="Arial"/>
              </a:rPr>
              <a:t>Cost cutting Treatments to Patients.</a:t>
            </a:r>
          </a:p>
        </p:txBody>
      </p:sp>
      <p:sp>
        <p:nvSpPr>
          <p:cNvPr id="15" name="TextBox 14"/>
          <p:cNvSpPr txBox="1"/>
          <p:nvPr/>
        </p:nvSpPr>
        <p:spPr>
          <a:xfrm rot="5400000">
            <a:off x="2299354" y="2824447"/>
            <a:ext cx="1469395" cy="1086896"/>
          </a:xfrm>
          <a:prstGeom prst="rect">
            <a:avLst/>
          </a:prstGeom>
          <a:noFill/>
        </p:spPr>
        <p:txBody>
          <a:bodyPr wrap="square" rtlCol="0">
            <a:prstTxWarp prst="textArchUp">
              <a:avLst/>
            </a:prstTxWarp>
            <a:spAutoFit/>
          </a:bodyPr>
          <a:lstStyle/>
          <a:p>
            <a:pPr algn="ctr" eaLnBrk="0" fontAlgn="base" hangingPunct="0">
              <a:spcBef>
                <a:spcPct val="10000"/>
              </a:spcBef>
              <a:spcAft>
                <a:spcPct val="0"/>
              </a:spcAft>
              <a:buClr>
                <a:srgbClr val="0B1F65"/>
              </a:buClr>
            </a:pPr>
            <a:r>
              <a:rPr lang="en-US" sz="2200" b="1">
                <a:solidFill>
                  <a:srgbClr val="690404"/>
                </a:solidFill>
                <a:latin typeface="Arial" charset="0"/>
                <a:cs typeface="Times New Roman" pitchFamily="18" charset="0"/>
              </a:rPr>
              <a:t>Motivation</a:t>
            </a:r>
          </a:p>
        </p:txBody>
      </p:sp>
      <p:grpSp>
        <p:nvGrpSpPr>
          <p:cNvPr id="17" name="Group 16"/>
          <p:cNvGrpSpPr/>
          <p:nvPr/>
        </p:nvGrpSpPr>
        <p:grpSpPr>
          <a:xfrm>
            <a:off x="1867838" y="2623452"/>
            <a:ext cx="1463040" cy="1463040"/>
            <a:chOff x="5409590" y="2929704"/>
            <a:chExt cx="1463040" cy="1463040"/>
          </a:xfrm>
        </p:grpSpPr>
        <p:grpSp>
          <p:nvGrpSpPr>
            <p:cNvPr id="18" name="Group 17"/>
            <p:cNvGrpSpPr/>
            <p:nvPr/>
          </p:nvGrpSpPr>
          <p:grpSpPr>
            <a:xfrm>
              <a:off x="5423852" y="3019425"/>
              <a:ext cx="1432560" cy="1194484"/>
              <a:chOff x="5423852" y="3019425"/>
              <a:chExt cx="1432560" cy="1194484"/>
            </a:xfrm>
          </p:grpSpPr>
          <p:pic>
            <p:nvPicPr>
              <p:cNvPr id="24" name="Picture 2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82932" y="3019425"/>
                <a:ext cx="914400" cy="914400"/>
              </a:xfrm>
              <a:prstGeom prst="rect">
                <a:avLst/>
              </a:prstGeom>
            </p:spPr>
          </p:pic>
          <p:sp>
            <p:nvSpPr>
              <p:cNvPr id="25" name="TextBox 24"/>
              <p:cNvSpPr txBox="1"/>
              <p:nvPr/>
            </p:nvSpPr>
            <p:spPr>
              <a:xfrm>
                <a:off x="5423852" y="3875355"/>
                <a:ext cx="1432560"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670000"/>
                    </a:solidFill>
                    <a:latin typeface="Arial" charset="0"/>
                    <a:cs typeface="Times New Roman" pitchFamily="18" charset="0"/>
                  </a:rPr>
                  <a:t>Physician</a:t>
                </a:r>
              </a:p>
            </p:txBody>
          </p:sp>
        </p:grpSp>
        <p:sp>
          <p:nvSpPr>
            <p:cNvPr id="20" name="Oval 19"/>
            <p:cNvSpPr/>
            <p:nvPr/>
          </p:nvSpPr>
          <p:spPr bwMode="auto">
            <a:xfrm>
              <a:off x="5409590" y="2929704"/>
              <a:ext cx="1463040" cy="1463040"/>
            </a:xfrm>
            <a:prstGeom prst="ellipse">
              <a:avLst/>
            </a:prstGeom>
            <a:solidFill>
              <a:srgbClr val="7F2828">
                <a:alpha val="10000"/>
              </a:srgbClr>
            </a:solidFill>
            <a:ln>
              <a:solidFill>
                <a:srgbClr val="67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grpSp>
        <p:nvGrpSpPr>
          <p:cNvPr id="2" name="Group 1">
            <a:extLst>
              <a:ext uri="{FF2B5EF4-FFF2-40B4-BE49-F238E27FC236}">
                <a16:creationId xmlns:a16="http://schemas.microsoft.com/office/drawing/2014/main" id="{40D488C4-A758-3A72-6A93-574E3A905451}"/>
              </a:ext>
            </a:extLst>
          </p:cNvPr>
          <p:cNvGrpSpPr/>
          <p:nvPr/>
        </p:nvGrpSpPr>
        <p:grpSpPr>
          <a:xfrm>
            <a:off x="2693801" y="4800600"/>
            <a:ext cx="8023934" cy="1524001"/>
            <a:chOff x="1332564" y="1506071"/>
            <a:chExt cx="7808260" cy="1524001"/>
          </a:xfrm>
          <a:solidFill>
            <a:srgbClr val="E7F9E5"/>
          </a:solidFill>
        </p:grpSpPr>
        <p:sp>
          <p:nvSpPr>
            <p:cNvPr id="3" name="Flowchart: Stored Data 2">
              <a:extLst>
                <a:ext uri="{FF2B5EF4-FFF2-40B4-BE49-F238E27FC236}">
                  <a16:creationId xmlns:a16="http://schemas.microsoft.com/office/drawing/2014/main" id="{F893F673-16ED-051C-1B95-1CE22C0959EB}"/>
                </a:ext>
              </a:extLst>
            </p:cNvPr>
            <p:cNvSpPr/>
            <p:nvPr/>
          </p:nvSpPr>
          <p:spPr bwMode="auto">
            <a:xfrm rot="10800000">
              <a:off x="1332564" y="1506071"/>
              <a:ext cx="4145275"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4" name="Flowchart: Stored Data 3">
              <a:extLst>
                <a:ext uri="{FF2B5EF4-FFF2-40B4-BE49-F238E27FC236}">
                  <a16:creationId xmlns:a16="http://schemas.microsoft.com/office/drawing/2014/main" id="{4891579F-33C8-E9D9-13A8-45E94B8BB2B0}"/>
                </a:ext>
              </a:extLst>
            </p:cNvPr>
            <p:cNvSpPr/>
            <p:nvPr/>
          </p:nvSpPr>
          <p:spPr bwMode="auto">
            <a:xfrm rot="10800000">
              <a:off x="4721224" y="1506072"/>
              <a:ext cx="4419600"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5" name="Rectangle 4">
            <a:extLst>
              <a:ext uri="{FF2B5EF4-FFF2-40B4-BE49-F238E27FC236}">
                <a16:creationId xmlns:a16="http://schemas.microsoft.com/office/drawing/2014/main" id="{72869CC9-C692-6D38-EA60-5D14BB20C1E1}"/>
              </a:ext>
            </a:extLst>
          </p:cNvPr>
          <p:cNvSpPr/>
          <p:nvPr/>
        </p:nvSpPr>
        <p:spPr bwMode="auto">
          <a:xfrm>
            <a:off x="4339293" y="4800600"/>
            <a:ext cx="5540242" cy="1524001"/>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indent="-234950" algn="l" fontAlgn="base">
              <a:spcBef>
                <a:spcPts val="700"/>
              </a:spcBef>
              <a:spcAft>
                <a:spcPct val="0"/>
              </a:spcAft>
              <a:buFont typeface="Webdings" pitchFamily="18" charset="2"/>
              <a:buChar char="4"/>
            </a:pPr>
            <a:r>
              <a:rPr lang="en-US" sz="1600" b="1" dirty="0">
                <a:solidFill>
                  <a:srgbClr val="02D100"/>
                </a:solidFill>
                <a:latin typeface="Arial"/>
              </a:rPr>
              <a:t>Provide quality healthcare services to its patients</a:t>
            </a:r>
          </a:p>
          <a:p>
            <a:pPr marL="234950" indent="-234950" algn="l" fontAlgn="base">
              <a:spcBef>
                <a:spcPts val="700"/>
              </a:spcBef>
              <a:spcAft>
                <a:spcPct val="0"/>
              </a:spcAft>
              <a:buFont typeface="Webdings" pitchFamily="18" charset="2"/>
              <a:buChar char="4"/>
            </a:pPr>
            <a:r>
              <a:rPr lang="en-US" sz="1600" b="1" dirty="0">
                <a:solidFill>
                  <a:srgbClr val="02D100"/>
                </a:solidFill>
                <a:latin typeface="Arial"/>
              </a:rPr>
              <a:t>Increase its brand value and maximize patient intakes</a:t>
            </a:r>
          </a:p>
          <a:p>
            <a:pPr marL="234950" indent="-234950" algn="l">
              <a:spcBef>
                <a:spcPts val="700"/>
              </a:spcBef>
              <a:buFont typeface="Webdings" pitchFamily="18" charset="2"/>
              <a:buChar char="4"/>
            </a:pPr>
            <a:r>
              <a:rPr lang="en-US" sz="1600" b="1" dirty="0">
                <a:solidFill>
                  <a:srgbClr val="02D100"/>
                </a:solidFill>
                <a:latin typeface="Arial"/>
              </a:rPr>
              <a:t>Optimize Healthcare Cost</a:t>
            </a:r>
          </a:p>
        </p:txBody>
      </p:sp>
      <p:grpSp>
        <p:nvGrpSpPr>
          <p:cNvPr id="6" name="Group 5">
            <a:extLst>
              <a:ext uri="{FF2B5EF4-FFF2-40B4-BE49-F238E27FC236}">
                <a16:creationId xmlns:a16="http://schemas.microsoft.com/office/drawing/2014/main" id="{385ADC64-3F25-1399-5295-47FB0F443071}"/>
              </a:ext>
            </a:extLst>
          </p:cNvPr>
          <p:cNvGrpSpPr/>
          <p:nvPr/>
        </p:nvGrpSpPr>
        <p:grpSpPr>
          <a:xfrm>
            <a:off x="1891982" y="4831079"/>
            <a:ext cx="1463040" cy="1463040"/>
            <a:chOff x="7313612" y="1894280"/>
            <a:chExt cx="1463040" cy="1463040"/>
          </a:xfrm>
        </p:grpSpPr>
        <p:grpSp>
          <p:nvGrpSpPr>
            <p:cNvPr id="7" name="Group 6">
              <a:extLst>
                <a:ext uri="{FF2B5EF4-FFF2-40B4-BE49-F238E27FC236}">
                  <a16:creationId xmlns:a16="http://schemas.microsoft.com/office/drawing/2014/main" id="{8D2DADB8-B4DA-7585-E9BF-9FC7F35E7E53}"/>
                </a:ext>
              </a:extLst>
            </p:cNvPr>
            <p:cNvGrpSpPr/>
            <p:nvPr/>
          </p:nvGrpSpPr>
          <p:grpSpPr>
            <a:xfrm>
              <a:off x="7328852" y="2013585"/>
              <a:ext cx="1432560" cy="1153334"/>
              <a:chOff x="7328852" y="2013585"/>
              <a:chExt cx="1432560" cy="1153334"/>
            </a:xfrm>
          </p:grpSpPr>
          <p:pic>
            <p:nvPicPr>
              <p:cNvPr id="12" name="Picture 11">
                <a:extLst>
                  <a:ext uri="{FF2B5EF4-FFF2-40B4-BE49-F238E27FC236}">
                    <a16:creationId xmlns:a16="http://schemas.microsoft.com/office/drawing/2014/main" id="{63DD8989-B7DA-2A55-CE7E-B0B51847D526}"/>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42212" y="2013585"/>
                <a:ext cx="1005840" cy="1005840"/>
              </a:xfrm>
              <a:prstGeom prst="rect">
                <a:avLst/>
              </a:prstGeom>
            </p:spPr>
          </p:pic>
          <p:sp>
            <p:nvSpPr>
              <p:cNvPr id="14" name="TextBox 13">
                <a:extLst>
                  <a:ext uri="{FF2B5EF4-FFF2-40B4-BE49-F238E27FC236}">
                    <a16:creationId xmlns:a16="http://schemas.microsoft.com/office/drawing/2014/main" id="{0E8AD59B-6748-649A-F0A0-9DE9919DC1B3}"/>
                  </a:ext>
                </a:extLst>
              </p:cNvPr>
              <p:cNvSpPr txBox="1"/>
              <p:nvPr/>
            </p:nvSpPr>
            <p:spPr>
              <a:xfrm>
                <a:off x="7328852" y="2828365"/>
                <a:ext cx="1432560"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00D200"/>
                    </a:solidFill>
                    <a:latin typeface="Arial" charset="0"/>
                    <a:cs typeface="Times New Roman" pitchFamily="18" charset="0"/>
                  </a:rPr>
                  <a:t>Hospital</a:t>
                </a:r>
              </a:p>
            </p:txBody>
          </p:sp>
        </p:grpSp>
        <p:sp>
          <p:nvSpPr>
            <p:cNvPr id="8" name="Oval 7">
              <a:extLst>
                <a:ext uri="{FF2B5EF4-FFF2-40B4-BE49-F238E27FC236}">
                  <a16:creationId xmlns:a16="http://schemas.microsoft.com/office/drawing/2014/main" id="{EA8CD2AF-C950-2CFA-62ED-052CF00E7D07}"/>
                </a:ext>
              </a:extLst>
            </p:cNvPr>
            <p:cNvSpPr/>
            <p:nvPr/>
          </p:nvSpPr>
          <p:spPr bwMode="auto">
            <a:xfrm>
              <a:off x="7313612" y="1894280"/>
              <a:ext cx="1463040" cy="1463040"/>
            </a:xfrm>
            <a:prstGeom prst="ellipse">
              <a:avLst/>
            </a:prstGeom>
            <a:solidFill>
              <a:srgbClr val="0FC800">
                <a:alpha val="10000"/>
              </a:srgbClr>
            </a:solidFill>
            <a:ln>
              <a:solidFill>
                <a:srgbClr val="02D1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grpSp>
        <p:nvGrpSpPr>
          <p:cNvPr id="34" name="Group 33">
            <a:extLst>
              <a:ext uri="{FF2B5EF4-FFF2-40B4-BE49-F238E27FC236}">
                <a16:creationId xmlns:a16="http://schemas.microsoft.com/office/drawing/2014/main" id="{E23B8CC1-3E7C-7434-09E5-C652508DB6E4}"/>
              </a:ext>
            </a:extLst>
          </p:cNvPr>
          <p:cNvGrpSpPr/>
          <p:nvPr/>
        </p:nvGrpSpPr>
        <p:grpSpPr>
          <a:xfrm>
            <a:off x="1907222" y="411480"/>
            <a:ext cx="1423656" cy="1463040"/>
            <a:chOff x="3301839" y="4323871"/>
            <a:chExt cx="1463040" cy="1463040"/>
          </a:xfrm>
        </p:grpSpPr>
        <p:grpSp>
          <p:nvGrpSpPr>
            <p:cNvPr id="35" name="Group 34">
              <a:extLst>
                <a:ext uri="{FF2B5EF4-FFF2-40B4-BE49-F238E27FC236}">
                  <a16:creationId xmlns:a16="http://schemas.microsoft.com/office/drawing/2014/main" id="{78B9D97B-2F8F-2A6F-9D4D-F3AE0350A507}"/>
                </a:ext>
              </a:extLst>
            </p:cNvPr>
            <p:cNvGrpSpPr/>
            <p:nvPr/>
          </p:nvGrpSpPr>
          <p:grpSpPr>
            <a:xfrm>
              <a:off x="3507803" y="4463154"/>
              <a:ext cx="1005840" cy="1194796"/>
              <a:chOff x="3911506" y="3142129"/>
              <a:chExt cx="1005840" cy="1194796"/>
            </a:xfrm>
          </p:grpSpPr>
          <p:pic>
            <p:nvPicPr>
              <p:cNvPr id="37" name="Picture 36">
                <a:extLst>
                  <a:ext uri="{FF2B5EF4-FFF2-40B4-BE49-F238E27FC236}">
                    <a16:creationId xmlns:a16="http://schemas.microsoft.com/office/drawing/2014/main" id="{3A967046-CE65-434E-9181-E3D41BB0C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862" y="3142129"/>
                <a:ext cx="914400" cy="914400"/>
              </a:xfrm>
              <a:prstGeom prst="rect">
                <a:avLst/>
              </a:prstGeom>
            </p:spPr>
          </p:pic>
          <p:sp>
            <p:nvSpPr>
              <p:cNvPr id="38" name="TextBox 37">
                <a:extLst>
                  <a:ext uri="{FF2B5EF4-FFF2-40B4-BE49-F238E27FC236}">
                    <a16:creationId xmlns:a16="http://schemas.microsoft.com/office/drawing/2014/main" id="{85044B6D-3D6A-62C0-EAC4-448AA6FBBE77}"/>
                  </a:ext>
                </a:extLst>
              </p:cNvPr>
              <p:cNvSpPr txBox="1"/>
              <p:nvPr/>
            </p:nvSpPr>
            <p:spPr>
              <a:xfrm>
                <a:off x="3911506" y="3998371"/>
                <a:ext cx="1005840"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000000"/>
                    </a:solidFill>
                    <a:latin typeface="Arial" charset="0"/>
                    <a:cs typeface="Times New Roman" pitchFamily="18" charset="0"/>
                  </a:rPr>
                  <a:t>Patient</a:t>
                </a:r>
              </a:p>
            </p:txBody>
          </p:sp>
        </p:grpSp>
        <p:sp>
          <p:nvSpPr>
            <p:cNvPr id="36" name="Oval 35">
              <a:extLst>
                <a:ext uri="{FF2B5EF4-FFF2-40B4-BE49-F238E27FC236}">
                  <a16:creationId xmlns:a16="http://schemas.microsoft.com/office/drawing/2014/main" id="{1347A2ED-5A15-05F0-F895-2ECF4198750D}"/>
                </a:ext>
              </a:extLst>
            </p:cNvPr>
            <p:cNvSpPr/>
            <p:nvPr/>
          </p:nvSpPr>
          <p:spPr bwMode="auto">
            <a:xfrm>
              <a:off x="3301839" y="4323871"/>
              <a:ext cx="1463040" cy="1463040"/>
            </a:xfrm>
            <a:prstGeom prst="ellipse">
              <a:avLst/>
            </a:prstGeom>
            <a:solidFill>
              <a:srgbClr val="0D0404">
                <a:alpha val="10000"/>
              </a:srgbClr>
            </a:solidFill>
            <a:ln>
              <a:solidFill>
                <a:srgbClr val="01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grpSp>
        <p:nvGrpSpPr>
          <p:cNvPr id="39" name="Group 38">
            <a:extLst>
              <a:ext uri="{FF2B5EF4-FFF2-40B4-BE49-F238E27FC236}">
                <a16:creationId xmlns:a16="http://schemas.microsoft.com/office/drawing/2014/main" id="{F787598E-4F80-ABEE-6A4D-F19A35D7A3CD}"/>
              </a:ext>
            </a:extLst>
          </p:cNvPr>
          <p:cNvGrpSpPr/>
          <p:nvPr/>
        </p:nvGrpSpPr>
        <p:grpSpPr>
          <a:xfrm>
            <a:off x="2694331" y="396237"/>
            <a:ext cx="7807935" cy="1524001"/>
            <a:chOff x="1332564" y="1506071"/>
            <a:chExt cx="7808260" cy="1524001"/>
          </a:xfrm>
        </p:grpSpPr>
        <p:sp>
          <p:nvSpPr>
            <p:cNvPr id="40" name="Flowchart: Stored Data 39">
              <a:extLst>
                <a:ext uri="{FF2B5EF4-FFF2-40B4-BE49-F238E27FC236}">
                  <a16:creationId xmlns:a16="http://schemas.microsoft.com/office/drawing/2014/main" id="{283BA8F9-9891-AE77-BD15-18136EB7422F}"/>
                </a:ext>
              </a:extLst>
            </p:cNvPr>
            <p:cNvSpPr/>
            <p:nvPr/>
          </p:nvSpPr>
          <p:spPr bwMode="auto">
            <a:xfrm rot="10800000">
              <a:off x="1332564" y="1506071"/>
              <a:ext cx="4145275" cy="1524000"/>
            </a:xfrm>
            <a:prstGeom prst="flowChartOnlineStorage">
              <a:avLst/>
            </a:prstGeom>
            <a:solidFill>
              <a:srgbClr val="E6E5E5"/>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41" name="Flowchart: Stored Data 40">
              <a:extLst>
                <a:ext uri="{FF2B5EF4-FFF2-40B4-BE49-F238E27FC236}">
                  <a16:creationId xmlns:a16="http://schemas.microsoft.com/office/drawing/2014/main" id="{03390FA8-FD80-83FD-27ED-D514AECA9DD6}"/>
                </a:ext>
              </a:extLst>
            </p:cNvPr>
            <p:cNvSpPr/>
            <p:nvPr/>
          </p:nvSpPr>
          <p:spPr bwMode="auto">
            <a:xfrm rot="10800000">
              <a:off x="4721224" y="1506072"/>
              <a:ext cx="4419600" cy="1524000"/>
            </a:xfrm>
            <a:prstGeom prst="flowChartOnlineStorage">
              <a:avLst/>
            </a:prstGeom>
            <a:solidFill>
              <a:srgbClr val="E6E5E5"/>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42" name="Rectangle 41">
            <a:extLst>
              <a:ext uri="{FF2B5EF4-FFF2-40B4-BE49-F238E27FC236}">
                <a16:creationId xmlns:a16="http://schemas.microsoft.com/office/drawing/2014/main" id="{4314D86E-84B5-DD39-43F5-CEDF961F8FF0}"/>
              </a:ext>
            </a:extLst>
          </p:cNvPr>
          <p:cNvSpPr/>
          <p:nvPr/>
        </p:nvSpPr>
        <p:spPr bwMode="auto">
          <a:xfrm>
            <a:off x="4469920" y="384587"/>
            <a:ext cx="5108631" cy="1524001"/>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fontAlgn="base">
              <a:spcBef>
                <a:spcPts val="700"/>
              </a:spcBef>
              <a:spcAft>
                <a:spcPct val="0"/>
              </a:spcAft>
              <a:buFont typeface="Webdings" pitchFamily="18" charset="2"/>
              <a:buChar char="4"/>
            </a:pPr>
            <a:r>
              <a:rPr lang="en-US" sz="1600" b="1" dirty="0">
                <a:solidFill>
                  <a:srgbClr val="000000"/>
                </a:solidFill>
                <a:latin typeface="Arial"/>
              </a:rPr>
              <a:t>Wants to get well soon</a:t>
            </a:r>
          </a:p>
          <a:p>
            <a:pPr marL="234950" indent="-234950" algn="l" fontAlgn="base">
              <a:spcBef>
                <a:spcPts val="700"/>
              </a:spcBef>
              <a:spcAft>
                <a:spcPct val="0"/>
              </a:spcAft>
              <a:buFont typeface="Webdings" pitchFamily="18" charset="2"/>
              <a:buChar char="4"/>
            </a:pPr>
            <a:r>
              <a:rPr lang="en-US" sz="1600" b="1" dirty="0">
                <a:solidFill>
                  <a:srgbClr val="000000"/>
                </a:solidFill>
                <a:latin typeface="Arial"/>
              </a:rPr>
              <a:t>Wants to avoid side effects due to medication</a:t>
            </a:r>
          </a:p>
          <a:p>
            <a:pPr marL="234950" indent="-234950" algn="l" fontAlgn="base">
              <a:spcBef>
                <a:spcPts val="700"/>
              </a:spcBef>
              <a:spcAft>
                <a:spcPct val="0"/>
              </a:spcAft>
              <a:buFont typeface="Webdings" pitchFamily="18" charset="2"/>
              <a:buChar char="4"/>
            </a:pPr>
            <a:r>
              <a:rPr lang="en-US" sz="1600" b="1" dirty="0">
                <a:solidFill>
                  <a:srgbClr val="000000"/>
                </a:solidFill>
                <a:latin typeface="Arial"/>
              </a:rPr>
              <a:t>Doesn’t want to pay too much </a:t>
            </a:r>
          </a:p>
        </p:txBody>
      </p:sp>
      <p:sp>
        <p:nvSpPr>
          <p:cNvPr id="43" name="TextBox 42">
            <a:extLst>
              <a:ext uri="{FF2B5EF4-FFF2-40B4-BE49-F238E27FC236}">
                <a16:creationId xmlns:a16="http://schemas.microsoft.com/office/drawing/2014/main" id="{FF6FBA7D-554A-02AD-8F13-B14B073348B4}"/>
              </a:ext>
            </a:extLst>
          </p:cNvPr>
          <p:cNvSpPr txBox="1"/>
          <p:nvPr/>
        </p:nvSpPr>
        <p:spPr>
          <a:xfrm rot="5400000">
            <a:off x="2318608" y="671961"/>
            <a:ext cx="1469397" cy="1057638"/>
          </a:xfrm>
          <a:prstGeom prst="rect">
            <a:avLst/>
          </a:prstGeom>
          <a:noFill/>
        </p:spPr>
        <p:txBody>
          <a:bodyPr wrap="square" rtlCol="0">
            <a:prstTxWarp prst="textArchUp">
              <a:avLst/>
            </a:prstTxWarp>
            <a:spAutoFit/>
          </a:bodyPr>
          <a:lstStyle/>
          <a:p>
            <a:pPr algn="ctr" eaLnBrk="0" fontAlgn="base" hangingPunct="0">
              <a:spcBef>
                <a:spcPct val="10000"/>
              </a:spcBef>
              <a:spcAft>
                <a:spcPct val="0"/>
              </a:spcAft>
              <a:buClr>
                <a:srgbClr val="0B1F65"/>
              </a:buClr>
            </a:pPr>
            <a:r>
              <a:rPr lang="en-US" sz="2200" b="1" dirty="0">
                <a:solidFill>
                  <a:srgbClr val="000000"/>
                </a:solidFill>
                <a:latin typeface="Arial" charset="0"/>
                <a:cs typeface="Times New Roman" pitchFamily="18" charset="0"/>
              </a:rPr>
              <a:t>Motivation</a:t>
            </a:r>
          </a:p>
        </p:txBody>
      </p:sp>
    </p:spTree>
    <p:extLst>
      <p:ext uri="{BB962C8B-B14F-4D97-AF65-F5344CB8AC3E}">
        <p14:creationId xmlns:p14="http://schemas.microsoft.com/office/powerpoint/2010/main" val="38188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847D7F-5513-8332-B13F-E1BEEC68801E}"/>
              </a:ext>
            </a:extLst>
          </p:cNvPr>
          <p:cNvGrpSpPr/>
          <p:nvPr/>
        </p:nvGrpSpPr>
        <p:grpSpPr>
          <a:xfrm>
            <a:off x="2491666" y="424548"/>
            <a:ext cx="8544270" cy="1524001"/>
            <a:chOff x="1332564" y="1506071"/>
            <a:chExt cx="7808260" cy="1524001"/>
          </a:xfrm>
          <a:solidFill>
            <a:srgbClr val="E5EDEE"/>
          </a:solidFill>
        </p:grpSpPr>
        <p:sp>
          <p:nvSpPr>
            <p:cNvPr id="5" name="Flowchart: Stored Data 4">
              <a:extLst>
                <a:ext uri="{FF2B5EF4-FFF2-40B4-BE49-F238E27FC236}">
                  <a16:creationId xmlns:a16="http://schemas.microsoft.com/office/drawing/2014/main" id="{14555CDC-A41F-3DBF-D88F-7CD50E9B8FEC}"/>
                </a:ext>
              </a:extLst>
            </p:cNvPr>
            <p:cNvSpPr/>
            <p:nvPr/>
          </p:nvSpPr>
          <p:spPr bwMode="auto">
            <a:xfrm rot="10800000">
              <a:off x="1332564" y="1506071"/>
              <a:ext cx="4145275"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6" name="Flowchart: Stored Data 5">
              <a:extLst>
                <a:ext uri="{FF2B5EF4-FFF2-40B4-BE49-F238E27FC236}">
                  <a16:creationId xmlns:a16="http://schemas.microsoft.com/office/drawing/2014/main" id="{4E1AEA3F-135D-D2A5-8DFF-A3092FC7BCF6}"/>
                </a:ext>
              </a:extLst>
            </p:cNvPr>
            <p:cNvSpPr/>
            <p:nvPr/>
          </p:nvSpPr>
          <p:spPr bwMode="auto">
            <a:xfrm rot="10800000">
              <a:off x="4721224" y="1506072"/>
              <a:ext cx="4419600"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7" name="Rectangle 6">
            <a:extLst>
              <a:ext uri="{FF2B5EF4-FFF2-40B4-BE49-F238E27FC236}">
                <a16:creationId xmlns:a16="http://schemas.microsoft.com/office/drawing/2014/main" id="{85CD5870-1D35-E231-82FE-98CE032B7811}"/>
              </a:ext>
            </a:extLst>
          </p:cNvPr>
          <p:cNvSpPr/>
          <p:nvPr/>
        </p:nvSpPr>
        <p:spPr bwMode="auto">
          <a:xfrm>
            <a:off x="4137158" y="424548"/>
            <a:ext cx="5249956" cy="1524001"/>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fontAlgn="base">
              <a:spcBef>
                <a:spcPts val="700"/>
              </a:spcBef>
              <a:spcAft>
                <a:spcPct val="0"/>
              </a:spcAft>
              <a:buFont typeface="Webdings" pitchFamily="18" charset="2"/>
              <a:buChar char="4"/>
            </a:pPr>
            <a:r>
              <a:rPr lang="en-US" sz="1600" b="1" dirty="0">
                <a:solidFill>
                  <a:srgbClr val="005152"/>
                </a:solidFill>
                <a:latin typeface="Arial"/>
              </a:rPr>
              <a:t>Make margin / profit by selling medicines</a:t>
            </a:r>
          </a:p>
          <a:p>
            <a:pPr marL="234950" indent="-234950" algn="l" fontAlgn="base">
              <a:spcBef>
                <a:spcPts val="700"/>
              </a:spcBef>
              <a:spcAft>
                <a:spcPct val="0"/>
              </a:spcAft>
              <a:buFont typeface="Webdings" pitchFamily="18" charset="2"/>
              <a:buChar char="4"/>
            </a:pPr>
            <a:r>
              <a:rPr lang="en-US" sz="1600" b="1" dirty="0">
                <a:solidFill>
                  <a:srgbClr val="005152"/>
                </a:solidFill>
                <a:latin typeface="Arial"/>
              </a:rPr>
              <a:t>Dispense medicines to patients without error</a:t>
            </a:r>
          </a:p>
          <a:p>
            <a:pPr marL="234950" indent="-234950" algn="l" fontAlgn="base">
              <a:spcBef>
                <a:spcPts val="700"/>
              </a:spcBef>
              <a:spcAft>
                <a:spcPct val="0"/>
              </a:spcAft>
              <a:buFont typeface="Webdings" pitchFamily="18" charset="2"/>
              <a:buChar char="4"/>
            </a:pPr>
            <a:r>
              <a:rPr lang="en-US" sz="1600" b="1" dirty="0">
                <a:solidFill>
                  <a:srgbClr val="005152"/>
                </a:solidFill>
                <a:latin typeface="Arial"/>
              </a:rPr>
              <a:t>Solicit patients to repeat purchases</a:t>
            </a:r>
          </a:p>
        </p:txBody>
      </p:sp>
      <p:sp>
        <p:nvSpPr>
          <p:cNvPr id="8" name="TextBox 7">
            <a:extLst>
              <a:ext uri="{FF2B5EF4-FFF2-40B4-BE49-F238E27FC236}">
                <a16:creationId xmlns:a16="http://schemas.microsoft.com/office/drawing/2014/main" id="{64D8B3BB-0C5B-C862-943C-36FA537F9687}"/>
              </a:ext>
            </a:extLst>
          </p:cNvPr>
          <p:cNvSpPr txBox="1"/>
          <p:nvPr/>
        </p:nvSpPr>
        <p:spPr>
          <a:xfrm rot="5400000">
            <a:off x="2107916" y="658195"/>
            <a:ext cx="1469395" cy="1086896"/>
          </a:xfrm>
          <a:prstGeom prst="rect">
            <a:avLst/>
          </a:prstGeom>
          <a:noFill/>
        </p:spPr>
        <p:txBody>
          <a:bodyPr wrap="square" rtlCol="0">
            <a:prstTxWarp prst="textArchUp">
              <a:avLst/>
            </a:prstTxWarp>
            <a:spAutoFit/>
          </a:bodyPr>
          <a:lstStyle/>
          <a:p>
            <a:pPr algn="ctr" eaLnBrk="0" fontAlgn="base" hangingPunct="0">
              <a:spcBef>
                <a:spcPct val="10000"/>
              </a:spcBef>
              <a:spcAft>
                <a:spcPct val="0"/>
              </a:spcAft>
              <a:buClr>
                <a:srgbClr val="0B1F65"/>
              </a:buClr>
            </a:pPr>
            <a:r>
              <a:rPr lang="en-US" sz="2200" b="1">
                <a:solidFill>
                  <a:srgbClr val="005152"/>
                </a:solidFill>
                <a:latin typeface="Arial" charset="0"/>
                <a:cs typeface="Times New Roman" pitchFamily="18" charset="0"/>
              </a:rPr>
              <a:t>Motivation</a:t>
            </a:r>
          </a:p>
        </p:txBody>
      </p:sp>
      <p:grpSp>
        <p:nvGrpSpPr>
          <p:cNvPr id="9" name="Group 8">
            <a:extLst>
              <a:ext uri="{FF2B5EF4-FFF2-40B4-BE49-F238E27FC236}">
                <a16:creationId xmlns:a16="http://schemas.microsoft.com/office/drawing/2014/main" id="{326E4CD5-D9CA-4465-1E4B-66D9F65DE0F5}"/>
              </a:ext>
            </a:extLst>
          </p:cNvPr>
          <p:cNvGrpSpPr/>
          <p:nvPr/>
        </p:nvGrpSpPr>
        <p:grpSpPr>
          <a:xfrm>
            <a:off x="1665516" y="457200"/>
            <a:ext cx="1463040" cy="1463040"/>
            <a:chOff x="761675" y="2175591"/>
            <a:chExt cx="1463040" cy="1463040"/>
          </a:xfrm>
        </p:grpSpPr>
        <p:grpSp>
          <p:nvGrpSpPr>
            <p:cNvPr id="10" name="Group 9">
              <a:extLst>
                <a:ext uri="{FF2B5EF4-FFF2-40B4-BE49-F238E27FC236}">
                  <a16:creationId xmlns:a16="http://schemas.microsoft.com/office/drawing/2014/main" id="{9FA8A40E-5398-0075-63F2-BD486730B84F}"/>
                </a:ext>
              </a:extLst>
            </p:cNvPr>
            <p:cNvGrpSpPr/>
            <p:nvPr/>
          </p:nvGrpSpPr>
          <p:grpSpPr>
            <a:xfrm>
              <a:off x="795390" y="2384300"/>
              <a:ext cx="1385928" cy="1015701"/>
              <a:chOff x="795390" y="2384300"/>
              <a:chExt cx="1385928" cy="1015701"/>
            </a:xfrm>
          </p:grpSpPr>
          <p:pic>
            <p:nvPicPr>
              <p:cNvPr id="12" name="Picture 11">
                <a:extLst>
                  <a:ext uri="{FF2B5EF4-FFF2-40B4-BE49-F238E27FC236}">
                    <a16:creationId xmlns:a16="http://schemas.microsoft.com/office/drawing/2014/main" id="{50BD40B7-4D9E-4CE9-701B-DFBF27BF464F}"/>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9442" y="2384300"/>
                <a:ext cx="877824" cy="731520"/>
              </a:xfrm>
              <a:prstGeom prst="rect">
                <a:avLst/>
              </a:prstGeom>
            </p:spPr>
          </p:pic>
          <p:sp>
            <p:nvSpPr>
              <p:cNvPr id="13" name="TextBox 12">
                <a:extLst>
                  <a:ext uri="{FF2B5EF4-FFF2-40B4-BE49-F238E27FC236}">
                    <a16:creationId xmlns:a16="http://schemas.microsoft.com/office/drawing/2014/main" id="{7CBFDC19-DFA1-6849-268D-1EDFBA4D81A1}"/>
                  </a:ext>
                </a:extLst>
              </p:cNvPr>
              <p:cNvSpPr txBox="1"/>
              <p:nvPr/>
            </p:nvSpPr>
            <p:spPr>
              <a:xfrm>
                <a:off x="795390" y="3061447"/>
                <a:ext cx="1385928"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005151"/>
                    </a:solidFill>
                    <a:latin typeface="Arial" charset="0"/>
                    <a:cs typeface="Times New Roman" pitchFamily="18" charset="0"/>
                  </a:rPr>
                  <a:t>Pharmacy</a:t>
                </a:r>
              </a:p>
            </p:txBody>
          </p:sp>
        </p:grpSp>
        <p:sp>
          <p:nvSpPr>
            <p:cNvPr id="11" name="Oval 10">
              <a:extLst>
                <a:ext uri="{FF2B5EF4-FFF2-40B4-BE49-F238E27FC236}">
                  <a16:creationId xmlns:a16="http://schemas.microsoft.com/office/drawing/2014/main" id="{2A87044C-523F-81D4-AF70-6E448B18DE66}"/>
                </a:ext>
              </a:extLst>
            </p:cNvPr>
            <p:cNvSpPr/>
            <p:nvPr/>
          </p:nvSpPr>
          <p:spPr bwMode="auto">
            <a:xfrm>
              <a:off x="761675" y="2175591"/>
              <a:ext cx="1463040" cy="1463040"/>
            </a:xfrm>
            <a:prstGeom prst="ellipse">
              <a:avLst/>
            </a:prstGeom>
            <a:solidFill>
              <a:srgbClr val="044D5D">
                <a:alpha val="10000"/>
              </a:srgbClr>
            </a:solidFill>
            <a:ln>
              <a:solidFill>
                <a:srgbClr val="005152"/>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grpSp>
        <p:nvGrpSpPr>
          <p:cNvPr id="23" name="Group 22">
            <a:extLst>
              <a:ext uri="{FF2B5EF4-FFF2-40B4-BE49-F238E27FC236}">
                <a16:creationId xmlns:a16="http://schemas.microsoft.com/office/drawing/2014/main" id="{57B46E43-9F0C-6A59-36AD-A2EE95318F55}"/>
              </a:ext>
            </a:extLst>
          </p:cNvPr>
          <p:cNvGrpSpPr/>
          <p:nvPr/>
        </p:nvGrpSpPr>
        <p:grpSpPr>
          <a:xfrm>
            <a:off x="2458879" y="2283285"/>
            <a:ext cx="8799437" cy="1524001"/>
            <a:chOff x="1332564" y="1506071"/>
            <a:chExt cx="7808260" cy="1524001"/>
          </a:xfrm>
          <a:solidFill>
            <a:srgbClr val="E9E9F9"/>
          </a:solidFill>
        </p:grpSpPr>
        <p:sp>
          <p:nvSpPr>
            <p:cNvPr id="24" name="Flowchart: Stored Data 23">
              <a:extLst>
                <a:ext uri="{FF2B5EF4-FFF2-40B4-BE49-F238E27FC236}">
                  <a16:creationId xmlns:a16="http://schemas.microsoft.com/office/drawing/2014/main" id="{4A143F02-1C58-59F0-DF2B-664BB29EC09E}"/>
                </a:ext>
              </a:extLst>
            </p:cNvPr>
            <p:cNvSpPr/>
            <p:nvPr/>
          </p:nvSpPr>
          <p:spPr bwMode="auto">
            <a:xfrm rot="10800000">
              <a:off x="1332564" y="1506071"/>
              <a:ext cx="4145275"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25" name="Flowchart: Stored Data 24">
              <a:extLst>
                <a:ext uri="{FF2B5EF4-FFF2-40B4-BE49-F238E27FC236}">
                  <a16:creationId xmlns:a16="http://schemas.microsoft.com/office/drawing/2014/main" id="{A764B672-4679-BDA7-F22E-4FE8A008AE0D}"/>
                </a:ext>
              </a:extLst>
            </p:cNvPr>
            <p:cNvSpPr/>
            <p:nvPr/>
          </p:nvSpPr>
          <p:spPr bwMode="auto">
            <a:xfrm rot="10800000">
              <a:off x="4721224" y="1506072"/>
              <a:ext cx="4419600"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26" name="Rectangle 25">
            <a:extLst>
              <a:ext uri="{FF2B5EF4-FFF2-40B4-BE49-F238E27FC236}">
                <a16:creationId xmlns:a16="http://schemas.microsoft.com/office/drawing/2014/main" id="{AE0D40E1-0811-E336-4129-61598BCFF33C}"/>
              </a:ext>
            </a:extLst>
          </p:cNvPr>
          <p:cNvSpPr/>
          <p:nvPr/>
        </p:nvSpPr>
        <p:spPr bwMode="auto">
          <a:xfrm>
            <a:off x="4104372" y="2283285"/>
            <a:ext cx="5448766" cy="1524001"/>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34950" indent="-234950" algn="l" fontAlgn="base">
              <a:spcBef>
                <a:spcPts val="700"/>
              </a:spcBef>
              <a:spcAft>
                <a:spcPct val="0"/>
              </a:spcAft>
              <a:buFont typeface="Webdings" pitchFamily="18" charset="2"/>
              <a:buChar char="4"/>
            </a:pPr>
            <a:r>
              <a:rPr lang="en-US" sz="1600" b="1" dirty="0">
                <a:solidFill>
                  <a:srgbClr val="2121D6"/>
                </a:solidFill>
                <a:latin typeface="Arial"/>
              </a:rPr>
              <a:t>Maximize underwriting income (Premium collected – Insurance Claims)</a:t>
            </a:r>
          </a:p>
          <a:p>
            <a:pPr marL="234950" indent="-234950" algn="l" fontAlgn="base">
              <a:spcBef>
                <a:spcPts val="700"/>
              </a:spcBef>
              <a:spcAft>
                <a:spcPct val="0"/>
              </a:spcAft>
              <a:buFont typeface="Webdings" pitchFamily="18" charset="2"/>
              <a:buChar char="4"/>
            </a:pPr>
            <a:r>
              <a:rPr lang="en-US" sz="1600" b="1" dirty="0">
                <a:solidFill>
                  <a:srgbClr val="2121D6"/>
                </a:solidFill>
                <a:latin typeface="Arial"/>
              </a:rPr>
              <a:t>Maximize investment income (by investing money not being used)</a:t>
            </a:r>
          </a:p>
        </p:txBody>
      </p:sp>
      <p:sp>
        <p:nvSpPr>
          <p:cNvPr id="27" name="TextBox 26">
            <a:extLst>
              <a:ext uri="{FF2B5EF4-FFF2-40B4-BE49-F238E27FC236}">
                <a16:creationId xmlns:a16="http://schemas.microsoft.com/office/drawing/2014/main" id="{CE34457B-9FFF-EAA4-D641-B625968D6B8A}"/>
              </a:ext>
            </a:extLst>
          </p:cNvPr>
          <p:cNvSpPr txBox="1"/>
          <p:nvPr/>
        </p:nvSpPr>
        <p:spPr>
          <a:xfrm rot="5400000">
            <a:off x="2075130" y="2516932"/>
            <a:ext cx="1469395" cy="1086896"/>
          </a:xfrm>
          <a:prstGeom prst="rect">
            <a:avLst/>
          </a:prstGeom>
          <a:noFill/>
        </p:spPr>
        <p:txBody>
          <a:bodyPr wrap="square" rtlCol="0">
            <a:prstTxWarp prst="textArchUp">
              <a:avLst/>
            </a:prstTxWarp>
            <a:spAutoFit/>
          </a:bodyPr>
          <a:lstStyle/>
          <a:p>
            <a:pPr algn="ctr" eaLnBrk="0" fontAlgn="base" hangingPunct="0">
              <a:spcBef>
                <a:spcPct val="10000"/>
              </a:spcBef>
              <a:spcAft>
                <a:spcPct val="0"/>
              </a:spcAft>
              <a:buClr>
                <a:srgbClr val="0B1F65"/>
              </a:buClr>
            </a:pPr>
            <a:r>
              <a:rPr lang="en-US" sz="2200" b="1" dirty="0">
                <a:solidFill>
                  <a:srgbClr val="2121D6"/>
                </a:solidFill>
                <a:latin typeface="Arial" charset="0"/>
                <a:cs typeface="Times New Roman" pitchFamily="18" charset="0"/>
              </a:rPr>
              <a:t>Motivation</a:t>
            </a:r>
          </a:p>
        </p:txBody>
      </p:sp>
      <p:grpSp>
        <p:nvGrpSpPr>
          <p:cNvPr id="28" name="Group 27">
            <a:extLst>
              <a:ext uri="{FF2B5EF4-FFF2-40B4-BE49-F238E27FC236}">
                <a16:creationId xmlns:a16="http://schemas.microsoft.com/office/drawing/2014/main" id="{3D423B99-13BE-0D70-EA89-1FDF4C5742C2}"/>
              </a:ext>
            </a:extLst>
          </p:cNvPr>
          <p:cNvGrpSpPr/>
          <p:nvPr/>
        </p:nvGrpSpPr>
        <p:grpSpPr>
          <a:xfrm>
            <a:off x="1652740" y="2313765"/>
            <a:ext cx="1463040" cy="1463040"/>
            <a:chOff x="756834" y="3877260"/>
            <a:chExt cx="1463040" cy="1463040"/>
          </a:xfrm>
        </p:grpSpPr>
        <p:pic>
          <p:nvPicPr>
            <p:cNvPr id="29" name="Picture 28">
              <a:extLst>
                <a:ext uri="{FF2B5EF4-FFF2-40B4-BE49-F238E27FC236}">
                  <a16:creationId xmlns:a16="http://schemas.microsoft.com/office/drawing/2014/main" id="{6B479369-F65F-1926-97C3-9A3B1B8B6059}"/>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49442" y="3998371"/>
              <a:ext cx="914400" cy="914400"/>
            </a:xfrm>
            <a:prstGeom prst="rect">
              <a:avLst/>
            </a:prstGeom>
          </p:spPr>
        </p:pic>
        <p:sp>
          <p:nvSpPr>
            <p:cNvPr id="30" name="TextBox 29">
              <a:extLst>
                <a:ext uri="{FF2B5EF4-FFF2-40B4-BE49-F238E27FC236}">
                  <a16:creationId xmlns:a16="http://schemas.microsoft.com/office/drawing/2014/main" id="{B5E3EC13-F893-2FD3-9BCB-78614A05EA7B}"/>
                </a:ext>
              </a:extLst>
            </p:cNvPr>
            <p:cNvSpPr txBox="1"/>
            <p:nvPr/>
          </p:nvSpPr>
          <p:spPr>
            <a:xfrm>
              <a:off x="813678" y="4816345"/>
              <a:ext cx="1385928"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2020D8"/>
                  </a:solidFill>
                  <a:latin typeface="Arial" charset="0"/>
                  <a:cs typeface="Times New Roman" pitchFamily="18" charset="0"/>
                </a:rPr>
                <a:t>Insurance</a:t>
              </a:r>
            </a:p>
          </p:txBody>
        </p:sp>
        <p:sp>
          <p:nvSpPr>
            <p:cNvPr id="31" name="Oval 30">
              <a:extLst>
                <a:ext uri="{FF2B5EF4-FFF2-40B4-BE49-F238E27FC236}">
                  <a16:creationId xmlns:a16="http://schemas.microsoft.com/office/drawing/2014/main" id="{EE1ECF2D-479C-C8B6-65CD-7713212005D4}"/>
                </a:ext>
              </a:extLst>
            </p:cNvPr>
            <p:cNvSpPr/>
            <p:nvPr/>
          </p:nvSpPr>
          <p:spPr bwMode="auto">
            <a:xfrm>
              <a:off x="756834" y="3877260"/>
              <a:ext cx="1463040" cy="1463040"/>
            </a:xfrm>
            <a:prstGeom prst="ellipse">
              <a:avLst/>
            </a:prstGeom>
            <a:solidFill>
              <a:srgbClr val="2C28C2">
                <a:alpha val="10000"/>
              </a:srgbClr>
            </a:solidFill>
            <a:ln>
              <a:solidFill>
                <a:srgbClr val="2121D6"/>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grpSp>
        <p:nvGrpSpPr>
          <p:cNvPr id="32" name="Group 31">
            <a:extLst>
              <a:ext uri="{FF2B5EF4-FFF2-40B4-BE49-F238E27FC236}">
                <a16:creationId xmlns:a16="http://schemas.microsoft.com/office/drawing/2014/main" id="{68EC297F-6204-AFD3-9E7F-92E553F0D4E3}"/>
              </a:ext>
            </a:extLst>
          </p:cNvPr>
          <p:cNvGrpSpPr/>
          <p:nvPr/>
        </p:nvGrpSpPr>
        <p:grpSpPr>
          <a:xfrm>
            <a:off x="2369550" y="4313452"/>
            <a:ext cx="8888767" cy="1524001"/>
            <a:chOff x="1332564" y="1506071"/>
            <a:chExt cx="7808260" cy="1524001"/>
          </a:xfrm>
          <a:solidFill>
            <a:srgbClr val="F4F0E5"/>
          </a:solidFill>
        </p:grpSpPr>
        <p:sp>
          <p:nvSpPr>
            <p:cNvPr id="33" name="Flowchart: Stored Data 32">
              <a:extLst>
                <a:ext uri="{FF2B5EF4-FFF2-40B4-BE49-F238E27FC236}">
                  <a16:creationId xmlns:a16="http://schemas.microsoft.com/office/drawing/2014/main" id="{F95356EE-40A0-95E4-DBFB-A2853BB2976E}"/>
                </a:ext>
              </a:extLst>
            </p:cNvPr>
            <p:cNvSpPr/>
            <p:nvPr/>
          </p:nvSpPr>
          <p:spPr bwMode="auto">
            <a:xfrm rot="10800000">
              <a:off x="1332564" y="1506071"/>
              <a:ext cx="4145275"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sp>
          <p:nvSpPr>
            <p:cNvPr id="34" name="Flowchart: Stored Data 33">
              <a:extLst>
                <a:ext uri="{FF2B5EF4-FFF2-40B4-BE49-F238E27FC236}">
                  <a16:creationId xmlns:a16="http://schemas.microsoft.com/office/drawing/2014/main" id="{BB1CB3BD-F31A-0311-CF57-CBC66A31D673}"/>
                </a:ext>
              </a:extLst>
            </p:cNvPr>
            <p:cNvSpPr/>
            <p:nvPr/>
          </p:nvSpPr>
          <p:spPr bwMode="auto">
            <a:xfrm rot="10800000">
              <a:off x="4721224" y="1506072"/>
              <a:ext cx="4419600" cy="1524000"/>
            </a:xfrm>
            <a:prstGeom prst="flowChartOnlineStorage">
              <a:avLst/>
            </a:prstGeom>
            <a:grp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
        <p:nvSpPr>
          <p:cNvPr id="35" name="Rectangle 34">
            <a:extLst>
              <a:ext uri="{FF2B5EF4-FFF2-40B4-BE49-F238E27FC236}">
                <a16:creationId xmlns:a16="http://schemas.microsoft.com/office/drawing/2014/main" id="{DDC234D4-FAFE-50EA-EA9C-4917775D59F7}"/>
              </a:ext>
            </a:extLst>
          </p:cNvPr>
          <p:cNvSpPr/>
          <p:nvPr/>
        </p:nvSpPr>
        <p:spPr bwMode="auto">
          <a:xfrm>
            <a:off x="4104372" y="4648200"/>
            <a:ext cx="6477000" cy="1169676"/>
          </a:xfrm>
          <a:prstGeom prst="rect">
            <a:avLst/>
          </a:prstGeom>
          <a:no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285750" indent="-285750" algn="l">
              <a:spcBef>
                <a:spcPts val="700"/>
              </a:spcBef>
              <a:buFont typeface="Wingdings" panose="05000000000000000000" pitchFamily="2" charset="2"/>
              <a:buChar char="Ø"/>
            </a:pPr>
            <a:r>
              <a:rPr lang="en-US" altLang="en-US" sz="1600" b="1" dirty="0">
                <a:solidFill>
                  <a:schemeClr val="tx1"/>
                </a:solidFill>
                <a:latin typeface="Arial" panose="020B0604020202020204" pitchFamily="34" charset="0"/>
              </a:rPr>
              <a:t>Negotiate Prices – PBMs get discounts and rebates from drug makers for insurers.</a:t>
            </a:r>
            <a:endParaRPr lang="en-US" altLang="en-US" sz="1600" b="1" dirty="0">
              <a:solidFill>
                <a:srgbClr val="947200"/>
              </a:solidFill>
              <a:latin typeface="Arial"/>
            </a:endParaRPr>
          </a:p>
          <a:p>
            <a:pPr marL="285750" lvl="0" indent="-285750" algn="l">
              <a:spcBef>
                <a:spcPct val="0"/>
              </a:spcBef>
              <a:buClrTx/>
              <a:buFont typeface="Wingdings" panose="05000000000000000000" pitchFamily="2" charset="2"/>
              <a:buChar char="Ø"/>
            </a:pPr>
            <a:r>
              <a:rPr lang="en-US" altLang="en-US" sz="1600" b="1" dirty="0">
                <a:solidFill>
                  <a:schemeClr val="tx1"/>
                </a:solidFill>
                <a:latin typeface="Arial" panose="020B0604020202020204" pitchFamily="34" charset="0"/>
              </a:rPr>
              <a:t>Manage Formularies – They decide which drugs are covered and their costs.</a:t>
            </a:r>
          </a:p>
          <a:p>
            <a:pPr marL="285750" lvl="0" indent="-285750" algn="l">
              <a:spcBef>
                <a:spcPct val="0"/>
              </a:spcBef>
              <a:buClrTx/>
              <a:buFont typeface="Wingdings" panose="05000000000000000000" pitchFamily="2" charset="2"/>
              <a:buChar char="Ø"/>
            </a:pPr>
            <a:r>
              <a:rPr lang="en-US" altLang="en-US" sz="1600" b="1" dirty="0">
                <a:solidFill>
                  <a:schemeClr val="tx1"/>
                </a:solidFill>
                <a:latin typeface="Arial" panose="020B0604020202020204" pitchFamily="34" charset="0"/>
              </a:rPr>
              <a:t>Process Claims – They handle payments and ensure prescriptions follow insurance rules. </a:t>
            </a:r>
          </a:p>
          <a:p>
            <a:pPr marL="285750" indent="-285750" algn="l">
              <a:spcBef>
                <a:spcPts val="700"/>
              </a:spcBef>
              <a:buFont typeface="Wingdings" panose="05000000000000000000" pitchFamily="2" charset="2"/>
              <a:buChar char="Ø"/>
            </a:pPr>
            <a:endParaRPr lang="en-US" altLang="en-US" sz="1600" b="1"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33D0A338-3D80-F5C3-B7F1-551B54295464}"/>
              </a:ext>
            </a:extLst>
          </p:cNvPr>
          <p:cNvSpPr txBox="1"/>
          <p:nvPr/>
        </p:nvSpPr>
        <p:spPr>
          <a:xfrm rot="5400000">
            <a:off x="2075130" y="4559307"/>
            <a:ext cx="1469395" cy="1086896"/>
          </a:xfrm>
          <a:prstGeom prst="rect">
            <a:avLst/>
          </a:prstGeom>
          <a:noFill/>
        </p:spPr>
        <p:txBody>
          <a:bodyPr wrap="square" rtlCol="0">
            <a:prstTxWarp prst="textArchUp">
              <a:avLst/>
            </a:prstTxWarp>
            <a:spAutoFit/>
          </a:bodyPr>
          <a:lstStyle/>
          <a:p>
            <a:pPr algn="ctr" eaLnBrk="0" fontAlgn="base" hangingPunct="0">
              <a:spcBef>
                <a:spcPct val="10000"/>
              </a:spcBef>
              <a:spcAft>
                <a:spcPct val="0"/>
              </a:spcAft>
              <a:buClr>
                <a:srgbClr val="0B1F65"/>
              </a:buClr>
            </a:pPr>
            <a:r>
              <a:rPr lang="en-US" sz="2200" b="1" dirty="0">
                <a:solidFill>
                  <a:srgbClr val="987500"/>
                </a:solidFill>
                <a:latin typeface="Arial" charset="0"/>
                <a:cs typeface="Times New Roman" pitchFamily="18" charset="0"/>
              </a:rPr>
              <a:t>Motivation</a:t>
            </a:r>
          </a:p>
        </p:txBody>
      </p:sp>
      <p:grpSp>
        <p:nvGrpSpPr>
          <p:cNvPr id="37" name="Group 36">
            <a:extLst>
              <a:ext uri="{FF2B5EF4-FFF2-40B4-BE49-F238E27FC236}">
                <a16:creationId xmlns:a16="http://schemas.microsoft.com/office/drawing/2014/main" id="{917F5BB2-FC1C-502E-BF28-A3F05EE8B42B}"/>
              </a:ext>
            </a:extLst>
          </p:cNvPr>
          <p:cNvGrpSpPr/>
          <p:nvPr/>
        </p:nvGrpSpPr>
        <p:grpSpPr>
          <a:xfrm>
            <a:off x="1643614" y="4354836"/>
            <a:ext cx="1463040" cy="1463040"/>
            <a:chOff x="7336434" y="3900593"/>
            <a:chExt cx="1463040" cy="1463040"/>
          </a:xfrm>
        </p:grpSpPr>
        <p:pic>
          <p:nvPicPr>
            <p:cNvPr id="38" name="Picture 37">
              <a:extLst>
                <a:ext uri="{FF2B5EF4-FFF2-40B4-BE49-F238E27FC236}">
                  <a16:creationId xmlns:a16="http://schemas.microsoft.com/office/drawing/2014/main" id="{0D7E833C-F5AB-8FBB-C8B5-BB17487E40A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05170" y="4056529"/>
              <a:ext cx="914400" cy="914400"/>
            </a:xfrm>
            <a:prstGeom prst="rect">
              <a:avLst/>
            </a:prstGeom>
          </p:spPr>
        </p:pic>
        <p:sp>
          <p:nvSpPr>
            <p:cNvPr id="39" name="TextBox 38">
              <a:extLst>
                <a:ext uri="{FF2B5EF4-FFF2-40B4-BE49-F238E27FC236}">
                  <a16:creationId xmlns:a16="http://schemas.microsoft.com/office/drawing/2014/main" id="{BD2B4A36-89D6-968A-3235-FCCDBB0D0609}"/>
                </a:ext>
              </a:extLst>
            </p:cNvPr>
            <p:cNvSpPr txBox="1"/>
            <p:nvPr/>
          </p:nvSpPr>
          <p:spPr>
            <a:xfrm>
              <a:off x="7559450" y="4944035"/>
              <a:ext cx="1005840" cy="338554"/>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1600" b="1">
                  <a:solidFill>
                    <a:srgbClr val="947300"/>
                  </a:solidFill>
                  <a:latin typeface="Arial" charset="0"/>
                  <a:cs typeface="Times New Roman" pitchFamily="18" charset="0"/>
                </a:rPr>
                <a:t>PBM</a:t>
              </a:r>
            </a:p>
          </p:txBody>
        </p:sp>
        <p:sp>
          <p:nvSpPr>
            <p:cNvPr id="40" name="Oval 39">
              <a:extLst>
                <a:ext uri="{FF2B5EF4-FFF2-40B4-BE49-F238E27FC236}">
                  <a16:creationId xmlns:a16="http://schemas.microsoft.com/office/drawing/2014/main" id="{F315836F-0785-3D2C-1B79-E79BD43C0007}"/>
                </a:ext>
              </a:extLst>
            </p:cNvPr>
            <p:cNvSpPr/>
            <p:nvPr/>
          </p:nvSpPr>
          <p:spPr bwMode="auto">
            <a:xfrm>
              <a:off x="7336434" y="3900593"/>
              <a:ext cx="1463040" cy="1463040"/>
            </a:xfrm>
            <a:prstGeom prst="ellipse">
              <a:avLst/>
            </a:prstGeom>
            <a:solidFill>
              <a:srgbClr val="926B04">
                <a:alpha val="10000"/>
              </a:srgbClr>
            </a:solidFill>
            <a:ln>
              <a:solidFill>
                <a:srgbClr val="9472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err="1">
                <a:solidFill>
                  <a:srgbClr val="000000"/>
                </a:solidFill>
                <a:latin typeface="Arial"/>
              </a:endParaRPr>
            </a:p>
          </p:txBody>
        </p:sp>
      </p:grpSp>
    </p:spTree>
    <p:extLst>
      <p:ext uri="{BB962C8B-B14F-4D97-AF65-F5344CB8AC3E}">
        <p14:creationId xmlns:p14="http://schemas.microsoft.com/office/powerpoint/2010/main" val="41019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0801-B83C-645F-CBE7-150BF504342D}"/>
              </a:ext>
            </a:extLst>
          </p:cNvPr>
          <p:cNvSpPr>
            <a:spLocks noGrp="1"/>
          </p:cNvSpPr>
          <p:nvPr>
            <p:ph type="title"/>
          </p:nvPr>
        </p:nvSpPr>
        <p:spPr>
          <a:xfrm>
            <a:off x="388572" y="198303"/>
            <a:ext cx="11062315" cy="359884"/>
          </a:xfrm>
        </p:spPr>
        <p:txBody>
          <a:bodyPr/>
          <a:lstStyle/>
          <a:p>
            <a:r>
              <a:rPr lang="en-US" sz="2700">
                <a:cs typeface="Segoe UI"/>
              </a:rPr>
              <a:t>Formulary </a:t>
            </a:r>
            <a:endParaRPr lang="en-US"/>
          </a:p>
        </p:txBody>
      </p:sp>
      <p:sp>
        <p:nvSpPr>
          <p:cNvPr id="3" name="Content Placeholder 2">
            <a:extLst>
              <a:ext uri="{FF2B5EF4-FFF2-40B4-BE49-F238E27FC236}">
                <a16:creationId xmlns:a16="http://schemas.microsoft.com/office/drawing/2014/main" id="{0FD40A90-F829-3314-30D0-3C2669ACD35B}"/>
              </a:ext>
            </a:extLst>
          </p:cNvPr>
          <p:cNvSpPr>
            <a:spLocks noGrp="1"/>
          </p:cNvSpPr>
          <p:nvPr>
            <p:ph sz="half" idx="1"/>
          </p:nvPr>
        </p:nvSpPr>
        <p:spPr>
          <a:xfrm>
            <a:off x="388572" y="689831"/>
            <a:ext cx="11381089" cy="3188108"/>
          </a:xfrm>
        </p:spPr>
        <p:txBody>
          <a:bodyPr/>
          <a:lstStyle/>
          <a:p>
            <a:pPr marL="0" indent="0">
              <a:buNone/>
            </a:pPr>
            <a:r>
              <a:rPr lang="en-US" sz="2400" dirty="0">
                <a:solidFill>
                  <a:srgbClr val="000000"/>
                </a:solidFill>
                <a:latin typeface="Calibri" panose="020F0502020204030204" pitchFamily="34" charset="0"/>
                <a:cs typeface="Calibri" panose="020F0502020204030204" pitchFamily="34" charset="0"/>
              </a:rPr>
              <a:t>A </a:t>
            </a:r>
            <a:r>
              <a:rPr lang="en-US" sz="2400" b="1" dirty="0">
                <a:solidFill>
                  <a:srgbClr val="000000"/>
                </a:solidFill>
                <a:latin typeface="Calibri" panose="020F0502020204030204" pitchFamily="34" charset="0"/>
                <a:cs typeface="Calibri" panose="020F0502020204030204" pitchFamily="34" charset="0"/>
              </a:rPr>
              <a:t>formulary</a:t>
            </a:r>
            <a:r>
              <a:rPr lang="en-US" sz="2400" dirty="0">
                <a:solidFill>
                  <a:srgbClr val="000000"/>
                </a:solidFill>
                <a:latin typeface="Calibri" panose="020F0502020204030204" pitchFamily="34" charset="0"/>
                <a:cs typeface="Calibri" panose="020F0502020204030204" pitchFamily="34" charset="0"/>
              </a:rPr>
              <a:t> is a </a:t>
            </a:r>
            <a:r>
              <a:rPr lang="en-US" sz="2400" b="1" dirty="0">
                <a:solidFill>
                  <a:srgbClr val="000000"/>
                </a:solidFill>
                <a:latin typeface="Calibri" panose="020F0502020204030204" pitchFamily="34" charset="0"/>
                <a:cs typeface="Calibri" panose="020F0502020204030204" pitchFamily="34" charset="0"/>
              </a:rPr>
              <a:t>list of prescription drugs covered by an insurance plan</a:t>
            </a:r>
            <a:r>
              <a:rPr lang="en-US" sz="2400" dirty="0">
                <a:solidFill>
                  <a:srgbClr val="000000"/>
                </a:solidFill>
                <a:latin typeface="Calibri" panose="020F0502020204030204" pitchFamily="34" charset="0"/>
                <a:cs typeface="Calibri" panose="020F0502020204030204" pitchFamily="34" charset="0"/>
              </a:rPr>
              <a:t>, categorized into different </a:t>
            </a:r>
            <a:r>
              <a:rPr lang="en-US" sz="2400" b="1" dirty="0">
                <a:solidFill>
                  <a:srgbClr val="000000"/>
                </a:solidFill>
                <a:latin typeface="Calibri" panose="020F0502020204030204" pitchFamily="34" charset="0"/>
                <a:cs typeface="Calibri" panose="020F0502020204030204" pitchFamily="34" charset="0"/>
              </a:rPr>
              <a:t>tiers</a:t>
            </a:r>
            <a:r>
              <a:rPr lang="en-US" sz="2400" dirty="0">
                <a:solidFill>
                  <a:srgbClr val="000000"/>
                </a:solidFill>
                <a:latin typeface="Calibri" panose="020F0502020204030204" pitchFamily="34" charset="0"/>
                <a:cs typeface="Calibri" panose="020F0502020204030204" pitchFamily="34" charset="0"/>
              </a:rPr>
              <a:t> based on cost and coverage.</a:t>
            </a:r>
          </a:p>
        </p:txBody>
      </p:sp>
      <p:pic>
        <p:nvPicPr>
          <p:cNvPr id="5" name="Content Placeholder 4">
            <a:extLst>
              <a:ext uri="{FF2B5EF4-FFF2-40B4-BE49-F238E27FC236}">
                <a16:creationId xmlns:a16="http://schemas.microsoft.com/office/drawing/2014/main" id="{A11B426B-EC75-1CCB-2121-735B7711C906}"/>
              </a:ext>
            </a:extLst>
          </p:cNvPr>
          <p:cNvPicPr>
            <a:picLocks noGrp="1" noChangeAspect="1"/>
          </p:cNvPicPr>
          <p:nvPr>
            <p:ph sz="half" idx="2"/>
          </p:nvPr>
        </p:nvPicPr>
        <p:blipFill>
          <a:blip r:embed="rId2"/>
          <a:stretch>
            <a:fillRect/>
          </a:stretch>
        </p:blipFill>
        <p:spPr>
          <a:xfrm>
            <a:off x="2971800" y="1754689"/>
            <a:ext cx="5745748" cy="4246500"/>
          </a:xfrm>
        </p:spPr>
      </p:pic>
    </p:spTree>
    <p:extLst>
      <p:ext uri="{BB962C8B-B14F-4D97-AF65-F5344CB8AC3E}">
        <p14:creationId xmlns:p14="http://schemas.microsoft.com/office/powerpoint/2010/main" val="2376649814"/>
      </p:ext>
    </p:extLst>
  </p:cSld>
  <p:clrMapOvr>
    <a:masterClrMapping/>
  </p:clrMapOvr>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MuSigma_Template_PPT</Template>
  <TotalTime>4369</TotalTime>
  <Pages>8</Pages>
  <Words>2315</Words>
  <Application>Microsoft Office PowerPoint</Application>
  <PresentationFormat>Widescreen</PresentationFormat>
  <Paragraphs>237</Paragraphs>
  <Slides>25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25</vt:i4>
      </vt:variant>
    </vt:vector>
  </HeadingPairs>
  <TitlesOfParts>
    <vt:vector size="35" baseType="lpstr">
      <vt:lpstr>Aptos</vt:lpstr>
      <vt:lpstr>Arial</vt:lpstr>
      <vt:lpstr>Calibri</vt:lpstr>
      <vt:lpstr>Segoe UI</vt:lpstr>
      <vt:lpstr>Segoe UI Light</vt:lpstr>
      <vt:lpstr>Segoe UI Semilight</vt:lpstr>
      <vt:lpstr>Times New Roman</vt:lpstr>
      <vt:lpstr>Webdings</vt:lpstr>
      <vt:lpstr>Wingdings</vt:lpstr>
      <vt:lpstr>blank</vt:lpstr>
      <vt:lpstr>Pharma Value Chain</vt:lpstr>
      <vt:lpstr>What is a Pharma value chain?</vt:lpstr>
      <vt:lpstr>PowerPoint Presentation</vt:lpstr>
      <vt:lpstr>PowerPoint Presentation</vt:lpstr>
      <vt:lpstr>Key stakeholder in PVC</vt:lpstr>
      <vt:lpstr>PowerPoint Presentation</vt:lpstr>
      <vt:lpstr>PowerPoint Presentation</vt:lpstr>
      <vt:lpstr>PowerPoint Presentation</vt:lpstr>
      <vt:lpstr>Formulary </vt:lpstr>
      <vt:lpstr>Insurance</vt:lpstr>
      <vt:lpstr>Insurance</vt:lpstr>
      <vt:lpstr>Insurance </vt:lpstr>
      <vt:lpstr>Insurance</vt:lpstr>
      <vt:lpstr>Insurance</vt:lpstr>
      <vt:lpstr>Insurance</vt:lpstr>
      <vt:lpstr>Govt Acts</vt:lpstr>
      <vt:lpstr>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Vinanth Kumar HS</dc:creator>
  <cp:lastModifiedBy>Pavan Das</cp:lastModifiedBy>
  <cp:revision>5</cp:revision>
  <cp:lastPrinted>2017-08-06T17:52:16Z</cp:lastPrinted>
  <dcterms:created xsi:type="dcterms:W3CDTF">2025-03-05T12:25:19Z</dcterms:created>
  <dcterms:modified xsi:type="dcterms:W3CDTF">2025-05-16T09:03:54Z</dcterms:modified>
</cp:coreProperties>
</file>