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8" r:id="rId2"/>
    <p:sldId id="276" r:id="rId3"/>
    <p:sldId id="266" r:id="rId4"/>
    <p:sldId id="267" r:id="rId5"/>
    <p:sldId id="270" r:id="rId6"/>
    <p:sldId id="278" r:id="rId7"/>
    <p:sldId id="275" r:id="rId8"/>
    <p:sldId id="27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59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1713130-730D-4387-A783-CDDAD59B573A}" v="9" dt="2021-11-04T04:35:53.9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re, Anju Madhukar" userId="S::more.8@wright.edu::6dbcc82d-9ca4-426a-a41f-aee5a7d8fd1b" providerId="AD" clId="Web-{E1713130-730D-4387-A783-CDDAD59B573A}"/>
    <pc:docChg chg="modSld">
      <pc:chgData name="More, Anju Madhukar" userId="S::more.8@wright.edu::6dbcc82d-9ca4-426a-a41f-aee5a7d8fd1b" providerId="AD" clId="Web-{E1713130-730D-4387-A783-CDDAD59B573A}" dt="2021-11-04T04:35:50.581" v="6" actId="20577"/>
      <pc:docMkLst>
        <pc:docMk/>
      </pc:docMkLst>
      <pc:sldChg chg="modSp">
        <pc:chgData name="More, Anju Madhukar" userId="S::more.8@wright.edu::6dbcc82d-9ca4-426a-a41f-aee5a7d8fd1b" providerId="AD" clId="Web-{E1713130-730D-4387-A783-CDDAD59B573A}" dt="2021-11-04T04:35:50.581" v="6" actId="20577"/>
        <pc:sldMkLst>
          <pc:docMk/>
          <pc:sldMk cId="2830135439" sldId="275"/>
        </pc:sldMkLst>
        <pc:spChg chg="mod">
          <ac:chgData name="More, Anju Madhukar" userId="S::more.8@wright.edu::6dbcc82d-9ca4-426a-a41f-aee5a7d8fd1b" providerId="AD" clId="Web-{E1713130-730D-4387-A783-CDDAD59B573A}" dt="2021-11-04T04:35:50.581" v="6" actId="20577"/>
          <ac:spMkLst>
            <pc:docMk/>
            <pc:sldMk cId="2830135439" sldId="275"/>
            <ac:spMk id="10" creationId="{4C1D66DD-8286-4AA9-BCF0-5B33A95E004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D96D8-CA63-4FDA-BA9A-E38FE8C055B6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B5403E-99D7-4D7F-A54A-B84629AE3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897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62E03-FC88-40C1-A905-5EBF430EC6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ADE02D-EE95-4566-A301-57BDE0AF37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CB5C6E-8EA8-42AC-8F86-08012AA38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54B2-164B-4136-BEC4-9F0D114E351A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146163-5B9A-4788-A3AA-9D75E10CE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CD367F-F4D4-42F0-BBBD-E4239B2E7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42153-A174-4FC2-A7D0-5586B3E5D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50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72A66-E4DD-4BFF-8D4F-9AD7DAEA7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5E7C47-74F1-4397-B152-C2D0A729BF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DFC67C-8F5A-435C-A8CB-31021D8EC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54B2-164B-4136-BEC4-9F0D114E351A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1F429C-4FB3-4387-A9E3-973A240B8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82B14-C7FD-44A5-AE7E-B0C408B29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42153-A174-4FC2-A7D0-5586B3E5D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629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7CC5FB-AF3B-4A03-9E71-14C036B463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9110D7-1D7D-4A7A-93BC-272A58B5FB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571C52-FC18-499F-94AE-4FB7A3D91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54B2-164B-4136-BEC4-9F0D114E351A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7DD2F8-A16E-4F43-836A-4FD1E408C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7F21E-1EA0-4DAA-BA74-056E6316A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42153-A174-4FC2-A7D0-5586B3E5D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17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14540-9F53-435D-938B-BAEE846B8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6BBC6-C94F-4E14-8144-9F65C298B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2BF78-6EE4-4C87-AD03-8810F6B79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54B2-164B-4136-BEC4-9F0D114E351A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DFF5C2-2768-46F4-A90C-85AB1E9F6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B8C3AD-CA32-4893-99ED-22EF98635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42153-A174-4FC2-A7D0-5586B3E5D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598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94657-A587-415F-A70E-A870202FD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430F73-7FEE-41B2-BAC1-22EA9AE739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05D3CB-71FD-4404-9795-95B027D6E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54B2-164B-4136-BEC4-9F0D114E351A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552A1A-9012-4893-B84A-CBEEDDF92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18AC02-B1D2-4178-9960-A379E047C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42153-A174-4FC2-A7D0-5586B3E5D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050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6C467-FC99-40D3-9591-C16EC6124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43624-2743-4575-B36E-46AED1F499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4A7575-E843-455D-A73D-2176CAE411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15E6C9-769D-460A-96EE-335F63C25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54B2-164B-4136-BEC4-9F0D114E351A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4691C4-FD95-414B-A34E-8A0A4FB8D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C4C14-BCAC-47F9-B679-0315031A3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42153-A174-4FC2-A7D0-5586B3E5D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262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C72EB-7A92-49E1-8A1B-5EA7ABF8D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604B1-DFE3-4646-9BF7-CD3A7A7C1E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200A98-0FD6-4D9D-BFE5-F212E3587A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05AB8A-0EE0-4E7D-828C-5F725561DA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70776A-FCF7-4147-89A7-566ACCAE53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ED06A0-482D-4B5E-B8AE-FE99025BB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54B2-164B-4136-BEC4-9F0D114E351A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32DC16-4215-49F4-BDB0-95285683B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8F2D97-AD59-415D-A094-B51A1B12D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42153-A174-4FC2-A7D0-5586B3E5D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508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25B93-C9F3-42FB-A31C-A05674C9E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FBC962-C1EE-497F-A33B-2A869C981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54B2-164B-4136-BEC4-9F0D114E351A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A552F6-61F7-4812-AE05-93946C68B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F55106-CCE5-485C-9CDF-18EE599CA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42153-A174-4FC2-A7D0-5586B3E5D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209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250EBB-E21D-4037-8E38-E102AA05A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54B2-164B-4136-BEC4-9F0D114E351A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A6C19D-CF4E-4612-B16D-32331F886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1ED139-5229-4B26-9812-3394CEE50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42153-A174-4FC2-A7D0-5586B3E5D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615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A9358-6CD9-4051-974B-3C96316C9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A69B0-F94E-4EBC-B9D8-87093CF2A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0EF87E-3024-45BD-AEBB-6B2D28560E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C82C7-DE43-46F6-ABA2-306700E72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54B2-164B-4136-BEC4-9F0D114E351A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446430-9171-4D07-BC6A-D9F0AA5BF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FC2350-EF58-43EC-A36F-69DE0F4BB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42153-A174-4FC2-A7D0-5586B3E5D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174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72523-89BD-4405-B0BA-DCD0F11C8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BFA196-2C91-4F2A-A8CC-F8E95BABB7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90DF64-4FD3-4779-83F6-666A9E1F98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EDA0DC-9C3A-4E7A-9D65-233C4A9D4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54B2-164B-4136-BEC4-9F0D114E351A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36BC85-54B9-4721-979F-5E274D9B6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0BD463-A41F-453A-A80E-AAAFE286F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42153-A174-4FC2-A7D0-5586B3E5D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80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D591D2-B4AD-49F7-81AB-FEB0F1570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D8DE08-7510-4C18-A8EB-6CA9E9825F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405A6D-C096-45A6-AE43-60D4854FFA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F354B2-164B-4136-BEC4-9F0D114E351A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9E6749-714B-419D-9255-85D30688B6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6C110C-5033-4829-B581-2A75F2A8C0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42153-A174-4FC2-A7D0-5586B3E5D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347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jpeg"/><Relationship Id="rId7" Type="http://schemas.openxmlformats.org/officeDocument/2006/relationships/image" Target="../media/image15.jpeg"/><Relationship Id="rId12" Type="http://schemas.openxmlformats.org/officeDocument/2006/relationships/image" Target="../media/image20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eg"/><Relationship Id="rId11" Type="http://schemas.openxmlformats.org/officeDocument/2006/relationships/image" Target="../media/image19.jpeg"/><Relationship Id="rId5" Type="http://schemas.openxmlformats.org/officeDocument/2006/relationships/image" Target="../media/image13.jpeg"/><Relationship Id="rId10" Type="http://schemas.openxmlformats.org/officeDocument/2006/relationships/image" Target="../media/image18.png"/><Relationship Id="rId4" Type="http://schemas.openxmlformats.org/officeDocument/2006/relationships/image" Target="../media/image12.jpeg"/><Relationship Id="rId9" Type="http://schemas.openxmlformats.org/officeDocument/2006/relationships/image" Target="../media/image1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jpeg"/><Relationship Id="rId3" Type="http://schemas.openxmlformats.org/officeDocument/2006/relationships/image" Target="../media/image13.jpeg"/><Relationship Id="rId7" Type="http://schemas.openxmlformats.org/officeDocument/2006/relationships/image" Target="../media/image25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24.jpe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A computer on a table&#10;&#10;Description automatically generated with medium confidence">
            <a:extLst>
              <a:ext uri="{FF2B5EF4-FFF2-40B4-BE49-F238E27FC236}">
                <a16:creationId xmlns:a16="http://schemas.microsoft.com/office/drawing/2014/main" id="{DA2A3717-659F-472B-8FCF-08B7272E17D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19" b="2710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30842BD3-57EF-4B61-B11F-F974A20ACE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9885" y="2147071"/>
            <a:ext cx="4932229" cy="2830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54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E86C7D6D-9ED0-441C-B9D6-3C4E71358A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/>
        </p:blipFill>
        <p:spPr>
          <a:xfrm>
            <a:off x="20" y="-10750"/>
            <a:ext cx="12191980" cy="685671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80C1535-F7B4-496F-8C2A-6BB7795123D1}"/>
              </a:ext>
            </a:extLst>
          </p:cNvPr>
          <p:cNvSpPr txBox="1"/>
          <p:nvPr/>
        </p:nvSpPr>
        <p:spPr>
          <a:xfrm>
            <a:off x="1206119" y="1261808"/>
            <a:ext cx="387141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TARGET MARKET</a:t>
            </a:r>
            <a:endParaRPr lang="en-US" sz="1400" b="1" dirty="0">
              <a:solidFill>
                <a:srgbClr val="FF0000"/>
              </a:solidFill>
            </a:endParaRPr>
          </a:p>
          <a:p>
            <a:endParaRPr lang="en-US" sz="3200" b="1" dirty="0">
              <a:solidFill>
                <a:srgbClr val="C0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1" dirty="0">
                <a:cs typeface="Times New Roman" panose="02020603050405020304" pitchFamily="18" charset="0"/>
              </a:rPr>
              <a:t> </a:t>
            </a:r>
            <a:r>
              <a:rPr lang="en-US" sz="2400" dirty="0">
                <a:cs typeface="Times New Roman" panose="02020603050405020304" pitchFamily="18" charset="0"/>
              </a:rPr>
              <a:t>Professionals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cs typeface="Times New Roman" panose="02020603050405020304" pitchFamily="18" charset="0"/>
              </a:rPr>
              <a:t> Students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cs typeface="Times New Roman" panose="02020603050405020304" pitchFamily="18" charset="0"/>
              </a:rPr>
              <a:t> Caretakers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cs typeface="Times New Roman" panose="02020603050405020304" pitchFamily="18" charset="0"/>
              </a:rPr>
              <a:t> Patients</a:t>
            </a:r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80D939-9387-431D-AA7C-7353834077AA}"/>
              </a:ext>
            </a:extLst>
          </p:cNvPr>
          <p:cNvSpPr txBox="1"/>
          <p:nvPr/>
        </p:nvSpPr>
        <p:spPr>
          <a:xfrm>
            <a:off x="6318913" y="2702258"/>
            <a:ext cx="439457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cs typeface="Times New Roman" panose="02020603050405020304" pitchFamily="18" charset="0"/>
              </a:rPr>
              <a:t>VALUE PROPOSITIONS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b="1" dirty="0"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cs typeface="Times New Roman" panose="02020603050405020304" pitchFamily="18" charset="0"/>
              </a:rPr>
              <a:t>Mental health parity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cs typeface="Times New Roman" panose="02020603050405020304" pitchFamily="18" charset="0"/>
              </a:rPr>
              <a:t>Free of cost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cs typeface="Times New Roman" panose="02020603050405020304" pitchFamily="18" charset="0"/>
              </a:rPr>
              <a:t>User support and satisfaction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cs typeface="Times New Roman" panose="02020603050405020304" pitchFamily="18" charset="0"/>
              </a:rPr>
              <a:t>Improved health outcomes</a:t>
            </a:r>
            <a:r>
              <a:rPr lang="en-US" sz="2400" b="1" dirty="0"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b="1" dirty="0"/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dirty="0"/>
          </a:p>
        </p:txBody>
      </p:sp>
      <p:pic>
        <p:nvPicPr>
          <p:cNvPr id="11" name="Picture 10" descr="A picture containing outdoor, person&#10;&#10;Description automatically generated">
            <a:extLst>
              <a:ext uri="{FF2B5EF4-FFF2-40B4-BE49-F238E27FC236}">
                <a16:creationId xmlns:a16="http://schemas.microsoft.com/office/drawing/2014/main" id="{1D9D226E-936D-4970-B5A3-2720B7E85D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5478" y="588261"/>
            <a:ext cx="1227730" cy="115938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D9689BD-375C-4E84-A0D6-B8DBFD100E78}"/>
              </a:ext>
            </a:extLst>
          </p:cNvPr>
          <p:cNvSpPr txBox="1"/>
          <p:nvPr/>
        </p:nvSpPr>
        <p:spPr>
          <a:xfrm>
            <a:off x="5857187" y="1871261"/>
            <a:ext cx="35927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Annapurna Marella</a:t>
            </a:r>
          </a:p>
        </p:txBody>
      </p:sp>
      <p:pic>
        <p:nvPicPr>
          <p:cNvPr id="15" name="Picture 14" descr="A person with long black hair&#10;&#10;Description automatically generated with medium confidence">
            <a:extLst>
              <a:ext uri="{FF2B5EF4-FFF2-40B4-BE49-F238E27FC236}">
                <a16:creationId xmlns:a16="http://schemas.microsoft.com/office/drawing/2014/main" id="{C0CF5F9A-9660-4195-A7BD-0D084DFF4B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1930" y="545120"/>
            <a:ext cx="1284912" cy="114189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589AB32-1D22-4479-821E-088E6018F72B}"/>
              </a:ext>
            </a:extLst>
          </p:cNvPr>
          <p:cNvSpPr txBox="1"/>
          <p:nvPr/>
        </p:nvSpPr>
        <p:spPr>
          <a:xfrm>
            <a:off x="8001001" y="1825094"/>
            <a:ext cx="60937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Lakshmi Haritha Aluri </a:t>
            </a:r>
          </a:p>
          <a:p>
            <a:endParaRPr lang="en-US" dirty="0"/>
          </a:p>
        </p:txBody>
      </p:sp>
      <p:pic>
        <p:nvPicPr>
          <p:cNvPr id="17" name="Picture 16" descr="A person in a black shirt&#10;&#10;Description automatically generated with medium confidence">
            <a:extLst>
              <a:ext uri="{FF2B5EF4-FFF2-40B4-BE49-F238E27FC236}">
                <a16:creationId xmlns:a16="http://schemas.microsoft.com/office/drawing/2014/main" id="{79F6CEB4-B726-47F8-B439-210C32589C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3492" y="504322"/>
            <a:ext cx="1094431" cy="110653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AA5CF55-C8DD-4B0E-8719-42454DF8A1D3}"/>
              </a:ext>
            </a:extLst>
          </p:cNvPr>
          <p:cNvSpPr txBox="1"/>
          <p:nvPr/>
        </p:nvSpPr>
        <p:spPr>
          <a:xfrm>
            <a:off x="10570191" y="1778928"/>
            <a:ext cx="7049068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Pavan Kumar</a:t>
            </a:r>
          </a:p>
          <a:p>
            <a:r>
              <a:rPr lang="en-US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Jannaikode </a:t>
            </a:r>
          </a:p>
          <a:p>
            <a:endParaRPr lang="en-US" sz="1600" dirty="0"/>
          </a:p>
        </p:txBody>
      </p:sp>
      <p:pic>
        <p:nvPicPr>
          <p:cNvPr id="20" name="Picture 19" descr="A person smiling for the camera&#10;&#10;Description automatically generated with low confidence">
            <a:extLst>
              <a:ext uri="{FF2B5EF4-FFF2-40B4-BE49-F238E27FC236}">
                <a16:creationId xmlns:a16="http://schemas.microsoft.com/office/drawing/2014/main" id="{C109220B-0912-4D45-8FD7-3FD35A0186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99" y="4586071"/>
            <a:ext cx="1046920" cy="101012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DBBC5BC7-F335-4290-9B35-A34514EA6818}"/>
              </a:ext>
            </a:extLst>
          </p:cNvPr>
          <p:cNvSpPr txBox="1"/>
          <p:nvPr/>
        </p:nvSpPr>
        <p:spPr>
          <a:xfrm>
            <a:off x="349028" y="5872357"/>
            <a:ext cx="880963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Anju Madhukar </a:t>
            </a:r>
          </a:p>
          <a:p>
            <a:r>
              <a:rPr lang="en-US" sz="18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More</a:t>
            </a:r>
          </a:p>
          <a:p>
            <a:endParaRPr lang="en-US" dirty="0"/>
          </a:p>
        </p:txBody>
      </p:sp>
      <p:pic>
        <p:nvPicPr>
          <p:cNvPr id="23" name="Picture 22" descr="A person wearing a race car&#10;&#10;Description automatically generated with low confidence">
            <a:extLst>
              <a:ext uri="{FF2B5EF4-FFF2-40B4-BE49-F238E27FC236}">
                <a16:creationId xmlns:a16="http://schemas.microsoft.com/office/drawing/2014/main" id="{EA10B631-C55A-4034-A06C-EDD2D82A938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023" y="4560568"/>
            <a:ext cx="1303541" cy="106537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E4257A07-43D0-4D76-9D26-416EC06F1AD1}"/>
              </a:ext>
            </a:extLst>
          </p:cNvPr>
          <p:cNvSpPr txBox="1"/>
          <p:nvPr/>
        </p:nvSpPr>
        <p:spPr>
          <a:xfrm>
            <a:off x="2848970" y="5872357"/>
            <a:ext cx="880963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Srimithra</a:t>
            </a:r>
            <a:endParaRPr lang="en-US" sz="180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Kancharakuntla</a:t>
            </a:r>
            <a:endParaRPr lang="en-US" sz="18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061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A picture containing yellow&#10;&#10;Description automatically generated">
            <a:extLst>
              <a:ext uri="{FF2B5EF4-FFF2-40B4-BE49-F238E27FC236}">
                <a16:creationId xmlns:a16="http://schemas.microsoft.com/office/drawing/2014/main" id="{82775ADB-CA1D-443E-AC50-F53FA96DBE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46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79B009D-8452-4027-9E54-E378B1699487}"/>
              </a:ext>
            </a:extLst>
          </p:cNvPr>
          <p:cNvSpPr txBox="1"/>
          <p:nvPr/>
        </p:nvSpPr>
        <p:spPr>
          <a:xfrm>
            <a:off x="437322" y="1902749"/>
            <a:ext cx="402866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/>
              <a:t>Community driven application with no cost.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/>
              <a:t>We intend to provide community service with the help of psychology students and professionals.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/>
              <a:t>It’s a win-win application for both students and patients.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/>
              <a:t>We are planning to raise the funds and help users during the financial hardship.</a:t>
            </a:r>
          </a:p>
          <a:p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A88FD7-BA53-4842-AB4E-9D95D4BA9738}"/>
              </a:ext>
            </a:extLst>
          </p:cNvPr>
          <p:cNvSpPr txBox="1"/>
          <p:nvPr/>
        </p:nvSpPr>
        <p:spPr>
          <a:xfrm>
            <a:off x="569843" y="954157"/>
            <a:ext cx="41384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KEY WINNING FACTORS</a:t>
            </a:r>
          </a:p>
        </p:txBody>
      </p:sp>
    </p:spTree>
    <p:extLst>
      <p:ext uri="{BB962C8B-B14F-4D97-AF65-F5344CB8AC3E}">
        <p14:creationId xmlns:p14="http://schemas.microsoft.com/office/powerpoint/2010/main" val="732408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1" name="Picture 20" descr="Background pattern&#10;&#10;Description automatically generated">
            <a:extLst>
              <a:ext uri="{FF2B5EF4-FFF2-40B4-BE49-F238E27FC236}">
                <a16:creationId xmlns:a16="http://schemas.microsoft.com/office/drawing/2014/main" id="{D2919CB7-FDEE-4E67-B2FD-653E23A7D2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pic>
        <p:nvPicPr>
          <p:cNvPr id="23" name="Picture 22" descr="Shape, square&#10;&#10;Description automatically generated">
            <a:extLst>
              <a:ext uri="{FF2B5EF4-FFF2-40B4-BE49-F238E27FC236}">
                <a16:creationId xmlns:a16="http://schemas.microsoft.com/office/drawing/2014/main" id="{F1E882A0-B252-42C8-98F0-104FF46C02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956" y="413443"/>
            <a:ext cx="6862792" cy="594902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F188F13B-EFEB-4E9D-A4D2-3F65019C7636}"/>
              </a:ext>
            </a:extLst>
          </p:cNvPr>
          <p:cNvSpPr txBox="1"/>
          <p:nvPr/>
        </p:nvSpPr>
        <p:spPr>
          <a:xfrm>
            <a:off x="901647" y="577018"/>
            <a:ext cx="3245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0" dirty="0">
                <a:solidFill>
                  <a:srgbClr val="FF0000"/>
                </a:solidFill>
                <a:effectLst/>
                <a:latin typeface="+mj-lt"/>
              </a:rPr>
              <a:t>CAPABILITIES</a:t>
            </a:r>
            <a:endParaRPr lang="en-US" sz="4000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D0C6921-D6F9-4EEC-AFCA-50FAF5135475}"/>
              </a:ext>
            </a:extLst>
          </p:cNvPr>
          <p:cNvSpPr txBox="1"/>
          <p:nvPr/>
        </p:nvSpPr>
        <p:spPr>
          <a:xfrm>
            <a:off x="410819" y="1737529"/>
            <a:ext cx="378857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/>
              <a:t>Immediate access for the users.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/>
              <a:t>Activity board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/>
              <a:t>Blog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/>
              <a:t>Notifications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/>
              <a:t>Chat box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/>
              <a:t>Doctor appointments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/>
              <a:t>Articles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/>
              <a:t>YouTube videos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/>
              <a:t>Questionnaire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dirty="0"/>
          </a:p>
        </p:txBody>
      </p:sp>
      <p:pic>
        <p:nvPicPr>
          <p:cNvPr id="28" name="Picture 2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8558907B-6E7D-430C-9CEF-BFD5286A6A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2504" y="1223348"/>
            <a:ext cx="1354606" cy="706298"/>
          </a:xfrm>
          <a:prstGeom prst="rect">
            <a:avLst/>
          </a:prstGeom>
        </p:spPr>
      </p:pic>
      <p:pic>
        <p:nvPicPr>
          <p:cNvPr id="30" name="Picture 29" descr="Diagram&#10;&#10;Description automatically generated">
            <a:extLst>
              <a:ext uri="{FF2B5EF4-FFF2-40B4-BE49-F238E27FC236}">
                <a16:creationId xmlns:a16="http://schemas.microsoft.com/office/drawing/2014/main" id="{6491D008-8100-49FF-BF4F-936DEDB393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0251" y="2974535"/>
            <a:ext cx="955966" cy="908929"/>
          </a:xfrm>
          <a:prstGeom prst="rect">
            <a:avLst/>
          </a:prstGeom>
        </p:spPr>
      </p:pic>
      <p:pic>
        <p:nvPicPr>
          <p:cNvPr id="32" name="Picture 31" descr="Text, letter, calendar&#10;&#10;Description automatically generated">
            <a:extLst>
              <a:ext uri="{FF2B5EF4-FFF2-40B4-BE49-F238E27FC236}">
                <a16:creationId xmlns:a16="http://schemas.microsoft.com/office/drawing/2014/main" id="{E041E47B-7A08-41B4-921A-944079BA295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9326" y="3001732"/>
            <a:ext cx="1341034" cy="741869"/>
          </a:xfrm>
          <a:prstGeom prst="rect">
            <a:avLst/>
          </a:prstGeom>
        </p:spPr>
      </p:pic>
      <p:pic>
        <p:nvPicPr>
          <p:cNvPr id="34" name="Picture 2" descr="YouTube Logo Design – History, Meaning and Evolution | Turbologo">
            <a:extLst>
              <a:ext uri="{FF2B5EF4-FFF2-40B4-BE49-F238E27FC236}">
                <a16:creationId xmlns:a16="http://schemas.microsoft.com/office/drawing/2014/main" id="{5F98CA64-08B2-4DF0-9DBA-B620E98EBD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7717" y="4721586"/>
            <a:ext cx="1341034" cy="9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4" descr="Chatbots: Past, present, &amp;amp; future | by Krishna Vadrevu | Chatbots Life">
            <a:extLst>
              <a:ext uri="{FF2B5EF4-FFF2-40B4-BE49-F238E27FC236}">
                <a16:creationId xmlns:a16="http://schemas.microsoft.com/office/drawing/2014/main" id="{4F084823-FEF9-4AAB-AECA-6D5907914C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065" y="3001732"/>
            <a:ext cx="955966" cy="955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6" descr="Activity Board - Home | Facebook">
            <a:extLst>
              <a:ext uri="{FF2B5EF4-FFF2-40B4-BE49-F238E27FC236}">
                <a16:creationId xmlns:a16="http://schemas.microsoft.com/office/drawing/2014/main" id="{7FD4A251-2122-4D14-8184-91DB33ED80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2658" y="1040716"/>
            <a:ext cx="1071562" cy="1071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8" descr="History of Logo Design: from Ancient Times to Modern Era ⭐MonstersPost">
            <a:extLst>
              <a:ext uri="{FF2B5EF4-FFF2-40B4-BE49-F238E27FC236}">
                <a16:creationId xmlns:a16="http://schemas.microsoft.com/office/drawing/2014/main" id="{B18C018A-3C55-4904-8AD2-43FA2F3AAB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9768" y="1040716"/>
            <a:ext cx="1485534" cy="990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10" descr="Red 24 Upon 7 Into Circle Arrow In White Background Stock Photo, Picture  And Royalty Free Image. Image 25850558.">
            <a:extLst>
              <a:ext uri="{FF2B5EF4-FFF2-40B4-BE49-F238E27FC236}">
                <a16:creationId xmlns:a16="http://schemas.microsoft.com/office/drawing/2014/main" id="{F0B4AB8D-01D2-4705-9470-AA93D9BD31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6555" y="4655165"/>
            <a:ext cx="1071563" cy="107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12" descr="Logo Design Questionnaire">
            <a:extLst>
              <a:ext uri="{FF2B5EF4-FFF2-40B4-BE49-F238E27FC236}">
                <a16:creationId xmlns:a16="http://schemas.microsoft.com/office/drawing/2014/main" id="{4EBA9212-7F41-4B02-951D-51A388060E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0247" y="4721586"/>
            <a:ext cx="1485535" cy="79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7363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A picture containing diagram&#10;&#10;Description automatically generated">
            <a:extLst>
              <a:ext uri="{FF2B5EF4-FFF2-40B4-BE49-F238E27FC236}">
                <a16:creationId xmlns:a16="http://schemas.microsoft.com/office/drawing/2014/main" id="{A5142D79-5E6C-4113-8EFA-8E93CD9309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46"/>
          <a:stretch/>
        </p:blipFill>
        <p:spPr>
          <a:xfrm>
            <a:off x="20" y="14534"/>
            <a:ext cx="12191980" cy="68567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C493B28-5850-4451-B549-76141429A3C6}"/>
              </a:ext>
            </a:extLst>
          </p:cNvPr>
          <p:cNvSpPr txBox="1"/>
          <p:nvPr/>
        </p:nvSpPr>
        <p:spPr>
          <a:xfrm>
            <a:off x="2236763" y="1209822"/>
            <a:ext cx="26845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JUSTIFICATION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2E5CD5-733A-4609-863F-FD1198D41730}"/>
              </a:ext>
            </a:extLst>
          </p:cNvPr>
          <p:cNvSpPr txBox="1"/>
          <p:nvPr/>
        </p:nvSpPr>
        <p:spPr>
          <a:xfrm>
            <a:off x="1908313" y="2120348"/>
            <a:ext cx="475814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400" dirty="0"/>
              <a:t>Our maxim is to help the mental illness patients to over come the circumstance with a </a:t>
            </a:r>
            <a:r>
              <a:rPr lang="en-US" sz="2400" dirty="0">
                <a:solidFill>
                  <a:srgbClr val="00B0F0"/>
                </a:solidFill>
              </a:rPr>
              <a:t>“community driven application”</a:t>
            </a:r>
            <a:r>
              <a:rPr lang="en-US" sz="2400" dirty="0"/>
              <a:t> with the assistance of Psychology students </a:t>
            </a:r>
          </a:p>
          <a:p>
            <a:pPr algn="just"/>
            <a:r>
              <a:rPr lang="en-US" sz="2400" dirty="0"/>
              <a:t>     and doctors.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endParaRPr lang="en-US" sz="2400" dirty="0"/>
          </a:p>
        </p:txBody>
      </p:sp>
      <p:pic>
        <p:nvPicPr>
          <p:cNvPr id="9" name="Picture 2" descr="Free Word Images, Stock Photos &amp;amp; Vectors | Shutterstock">
            <a:extLst>
              <a:ext uri="{FF2B5EF4-FFF2-40B4-BE49-F238E27FC236}">
                <a16:creationId xmlns:a16="http://schemas.microsoft.com/office/drawing/2014/main" id="{25F30CC5-7578-45E0-8215-F4CDC561F1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2654" b="5292"/>
          <a:stretch/>
        </p:blipFill>
        <p:spPr bwMode="auto">
          <a:xfrm>
            <a:off x="6695037" y="1443484"/>
            <a:ext cx="4115566" cy="2677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3146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ape&#10;&#10;Description automatically generated">
            <a:extLst>
              <a:ext uri="{FF2B5EF4-FFF2-40B4-BE49-F238E27FC236}">
                <a16:creationId xmlns:a16="http://schemas.microsoft.com/office/drawing/2014/main" id="{2EA3391D-B4A7-468B-82E1-F5CF9CD29B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6435"/>
            <a:ext cx="12192000" cy="57315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349CAC8-D1F5-4A97-AF02-57AD7ED6D17B}"/>
              </a:ext>
            </a:extLst>
          </p:cNvPr>
          <p:cNvSpPr txBox="1"/>
          <p:nvPr/>
        </p:nvSpPr>
        <p:spPr>
          <a:xfrm>
            <a:off x="4306958" y="249272"/>
            <a:ext cx="2637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UI DESIGNS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D8B602-5AB4-48CF-B415-92FA7ACDE794}"/>
              </a:ext>
            </a:extLst>
          </p:cNvPr>
          <p:cNvSpPr txBox="1"/>
          <p:nvPr/>
        </p:nvSpPr>
        <p:spPr>
          <a:xfrm>
            <a:off x="887895" y="1745471"/>
            <a:ext cx="1802296" cy="369332"/>
          </a:xfrm>
          <a:prstGeom prst="rect">
            <a:avLst/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USER </a:t>
            </a:r>
            <a:r>
              <a:rPr lang="en-US" sz="1800" b="1" dirty="0"/>
              <a:t>LOGIN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639819-D0CE-476A-991E-2B8BB480C32C}"/>
              </a:ext>
            </a:extLst>
          </p:cNvPr>
          <p:cNvSpPr txBox="1"/>
          <p:nvPr/>
        </p:nvSpPr>
        <p:spPr>
          <a:xfrm>
            <a:off x="887895" y="2345635"/>
            <a:ext cx="1802296" cy="1200329"/>
          </a:xfrm>
          <a:prstGeom prst="rect">
            <a:avLst/>
          </a:prstGeom>
          <a:noFill/>
          <a:ln w="38100">
            <a:solidFill>
              <a:srgbClr val="0D5907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NAME</a:t>
            </a:r>
          </a:p>
          <a:p>
            <a:pPr algn="ctr"/>
            <a:r>
              <a:rPr lang="en-US" b="1" dirty="0"/>
              <a:t>NUMBER</a:t>
            </a:r>
          </a:p>
          <a:p>
            <a:pPr algn="ctr"/>
            <a:r>
              <a:rPr lang="en-US" b="1" dirty="0"/>
              <a:t>PASSWORD</a:t>
            </a:r>
          </a:p>
          <a:p>
            <a:pPr algn="ctr"/>
            <a:r>
              <a:rPr lang="en-US" b="1" dirty="0"/>
              <a:t>GENDER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5D3E80B-6B37-444F-BA97-B2A452D3A4EF}"/>
              </a:ext>
            </a:extLst>
          </p:cNvPr>
          <p:cNvCxnSpPr>
            <a:cxnSpLocks/>
          </p:cNvCxnSpPr>
          <p:nvPr/>
        </p:nvCxnSpPr>
        <p:spPr>
          <a:xfrm flipH="1">
            <a:off x="1789043" y="2188772"/>
            <a:ext cx="26504" cy="111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842367F-5222-422E-8F3B-10CB59CEE252}"/>
              </a:ext>
            </a:extLst>
          </p:cNvPr>
          <p:cNvSpPr txBox="1"/>
          <p:nvPr/>
        </p:nvSpPr>
        <p:spPr>
          <a:xfrm>
            <a:off x="4306958" y="1745471"/>
            <a:ext cx="1987825" cy="369332"/>
          </a:xfrm>
          <a:prstGeom prst="rect">
            <a:avLst/>
          </a:prstGeom>
          <a:noFill/>
          <a:ln w="38100">
            <a:solidFill>
              <a:srgbClr val="0D5907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STUDENT LOGIN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366437-BF35-4124-9167-7762F7397155}"/>
              </a:ext>
            </a:extLst>
          </p:cNvPr>
          <p:cNvSpPr txBox="1"/>
          <p:nvPr/>
        </p:nvSpPr>
        <p:spPr>
          <a:xfrm>
            <a:off x="4306957" y="2345635"/>
            <a:ext cx="1987825" cy="1477328"/>
          </a:xfrm>
          <a:prstGeom prst="rect">
            <a:avLst/>
          </a:prstGeom>
          <a:noFill/>
          <a:ln w="38100">
            <a:solidFill>
              <a:srgbClr val="0D5907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NAME</a:t>
            </a:r>
          </a:p>
          <a:p>
            <a:pPr algn="ctr"/>
            <a:r>
              <a:rPr lang="en-US" b="1" dirty="0"/>
              <a:t>PASSWORD</a:t>
            </a:r>
          </a:p>
          <a:p>
            <a:pPr algn="ctr"/>
            <a:r>
              <a:rPr lang="en-US" b="1" dirty="0"/>
              <a:t>UNIVERSITY</a:t>
            </a:r>
          </a:p>
          <a:p>
            <a:pPr algn="ctr"/>
            <a:r>
              <a:rPr lang="en-US" b="1" dirty="0"/>
              <a:t>YEAR</a:t>
            </a:r>
          </a:p>
          <a:p>
            <a:pPr algn="ctr"/>
            <a:r>
              <a:rPr lang="en-US" b="1" dirty="0"/>
              <a:t>GENDER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ADB194-B19B-480B-9126-285AA7261D48}"/>
              </a:ext>
            </a:extLst>
          </p:cNvPr>
          <p:cNvSpPr txBox="1"/>
          <p:nvPr/>
        </p:nvSpPr>
        <p:spPr>
          <a:xfrm>
            <a:off x="7792278" y="1745471"/>
            <a:ext cx="2570922" cy="369332"/>
          </a:xfrm>
          <a:prstGeom prst="rect">
            <a:avLst/>
          </a:prstGeom>
          <a:noFill/>
          <a:ln w="38100">
            <a:solidFill>
              <a:srgbClr val="0D5907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DOCTOR LOGIN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64EE3CD-3CCB-46FD-92CD-B7CC75B791CD}"/>
              </a:ext>
            </a:extLst>
          </p:cNvPr>
          <p:cNvSpPr txBox="1"/>
          <p:nvPr/>
        </p:nvSpPr>
        <p:spPr>
          <a:xfrm>
            <a:off x="7792278" y="2345635"/>
            <a:ext cx="2570922" cy="1754326"/>
          </a:xfrm>
          <a:prstGeom prst="rect">
            <a:avLst/>
          </a:prstGeom>
          <a:noFill/>
          <a:ln w="38100">
            <a:solidFill>
              <a:srgbClr val="0D5907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NAME</a:t>
            </a:r>
          </a:p>
          <a:p>
            <a:pPr algn="ctr"/>
            <a:r>
              <a:rPr lang="en-US" b="1" dirty="0"/>
              <a:t>PASSWORD</a:t>
            </a:r>
          </a:p>
          <a:p>
            <a:pPr algn="ctr"/>
            <a:r>
              <a:rPr lang="en-US" b="1" dirty="0"/>
              <a:t>CURRENT WORKING </a:t>
            </a:r>
          </a:p>
          <a:p>
            <a:pPr algn="ctr"/>
            <a:r>
              <a:rPr lang="en-US" b="1" dirty="0"/>
              <a:t>EXPERIENCE</a:t>
            </a:r>
          </a:p>
          <a:p>
            <a:pPr algn="ctr"/>
            <a:r>
              <a:rPr lang="en-US" b="1" dirty="0"/>
              <a:t>NUMBER</a:t>
            </a:r>
          </a:p>
          <a:p>
            <a:pPr algn="ctr"/>
            <a:r>
              <a:rPr lang="en-US" b="1" dirty="0"/>
              <a:t>GENDER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1929EBA-7932-4113-A9A4-F406E3EE1F86}"/>
              </a:ext>
            </a:extLst>
          </p:cNvPr>
          <p:cNvSpPr txBox="1"/>
          <p:nvPr/>
        </p:nvSpPr>
        <p:spPr>
          <a:xfrm>
            <a:off x="2398643" y="4672760"/>
            <a:ext cx="7275443" cy="1935968"/>
          </a:xfrm>
          <a:prstGeom prst="rect">
            <a:avLst/>
          </a:prstGeom>
          <a:noFill/>
          <a:ln>
            <a:solidFill>
              <a:srgbClr val="0D5907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932622-B08C-4D18-AEA9-D0BC6B787FD5}"/>
              </a:ext>
            </a:extLst>
          </p:cNvPr>
          <p:cNvSpPr txBox="1"/>
          <p:nvPr/>
        </p:nvSpPr>
        <p:spPr>
          <a:xfrm>
            <a:off x="2690191" y="4765164"/>
            <a:ext cx="1616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FC59B5D-B4A4-4E5D-B3EE-0EA8CDE01231}"/>
              </a:ext>
            </a:extLst>
          </p:cNvPr>
          <p:cNvSpPr txBox="1"/>
          <p:nvPr/>
        </p:nvSpPr>
        <p:spPr>
          <a:xfrm>
            <a:off x="2425147" y="4672760"/>
            <a:ext cx="7248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HOME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78CEE21-7C7A-4B1F-8768-4DE954CD1A47}"/>
              </a:ext>
            </a:extLst>
          </p:cNvPr>
          <p:cNvSpPr txBox="1"/>
          <p:nvPr/>
        </p:nvSpPr>
        <p:spPr>
          <a:xfrm>
            <a:off x="3001617" y="5456078"/>
            <a:ext cx="6188765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ARTICLES                             BLOGS                                 VIDEOS</a:t>
            </a:r>
          </a:p>
        </p:txBody>
      </p:sp>
      <p:pic>
        <p:nvPicPr>
          <p:cNvPr id="25" name="Picture 24" descr="Diagram&#10;&#10;Description automatically generated">
            <a:extLst>
              <a:ext uri="{FF2B5EF4-FFF2-40B4-BE49-F238E27FC236}">
                <a16:creationId xmlns:a16="http://schemas.microsoft.com/office/drawing/2014/main" id="{55E1DE70-78DB-4D64-B39C-637C0A6FF2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748" y="4728611"/>
            <a:ext cx="477982" cy="454464"/>
          </a:xfrm>
          <a:prstGeom prst="rect">
            <a:avLst/>
          </a:prstGeom>
        </p:spPr>
      </p:pic>
      <p:pic>
        <p:nvPicPr>
          <p:cNvPr id="26" name="Picture 4" descr="Chatbots: Past, present, &amp;amp; future | by Krishna Vadrevu | Chatbots Life">
            <a:extLst>
              <a:ext uri="{FF2B5EF4-FFF2-40B4-BE49-F238E27FC236}">
                <a16:creationId xmlns:a16="http://schemas.microsoft.com/office/drawing/2014/main" id="{F215740A-1F85-4CD3-A1C1-F5EE588021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4865" y="6025567"/>
            <a:ext cx="471865" cy="471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Download Users Icon Clipart Computer Icons User Communication - Users Group  Icon - Free Transparent PNG Clipart Images Download">
            <a:extLst>
              <a:ext uri="{FF2B5EF4-FFF2-40B4-BE49-F238E27FC236}">
                <a16:creationId xmlns:a16="http://schemas.microsoft.com/office/drawing/2014/main" id="{6BB1AD45-1EDE-45F6-B82C-034EF108B9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162" y="5131400"/>
            <a:ext cx="1703168" cy="1200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8" descr="Logo, company name&#10;&#10;Description automatically generated">
            <a:extLst>
              <a:ext uri="{FF2B5EF4-FFF2-40B4-BE49-F238E27FC236}">
                <a16:creationId xmlns:a16="http://schemas.microsoft.com/office/drawing/2014/main" id="{1C48128B-228C-4CF2-BE0B-8A5F14B0D31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6680" y="4785120"/>
            <a:ext cx="906422" cy="520213"/>
          </a:xfrm>
          <a:prstGeom prst="rect">
            <a:avLst/>
          </a:prstGeom>
        </p:spPr>
      </p:pic>
      <p:pic>
        <p:nvPicPr>
          <p:cNvPr id="30" name="Picture 4" descr="Important Things Your Child Needs to Know In Case of an Emergency | GTBlog">
            <a:extLst>
              <a:ext uri="{FF2B5EF4-FFF2-40B4-BE49-F238E27FC236}">
                <a16:creationId xmlns:a16="http://schemas.microsoft.com/office/drawing/2014/main" id="{2D94114A-9570-44F0-A580-35549FA9E1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284" y="6025567"/>
            <a:ext cx="492490" cy="492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6" descr="9 Tips to Get the Most Out of Your Doctor&amp;#39;s Appointment - The LOOP Blog">
            <a:extLst>
              <a:ext uri="{FF2B5EF4-FFF2-40B4-BE49-F238E27FC236}">
                <a16:creationId xmlns:a16="http://schemas.microsoft.com/office/drawing/2014/main" id="{506ECF92-0E04-4F04-B3C1-034C6153E7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2528" y="4917779"/>
            <a:ext cx="1862655" cy="1241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825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4211ADE8-02BB-46A5-9ED3-7DF4E903A7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70" b="11759"/>
          <a:stretch/>
        </p:blipFill>
        <p:spPr>
          <a:xfrm>
            <a:off x="-1504" y="13648"/>
            <a:ext cx="12191980" cy="68567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2450B6C-E6D4-425C-9131-722EB3119BB8}"/>
              </a:ext>
            </a:extLst>
          </p:cNvPr>
          <p:cNvSpPr txBox="1"/>
          <p:nvPr/>
        </p:nvSpPr>
        <p:spPr>
          <a:xfrm>
            <a:off x="4192137" y="1050877"/>
            <a:ext cx="227690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en-US" sz="1800" dirty="0">
              <a:solidFill>
                <a:schemeClr val="tx1"/>
              </a:solidFill>
            </a:endParaRPr>
          </a:p>
          <a:p>
            <a:pPr algn="ctr"/>
            <a:endParaRPr lang="en-US" sz="1800" dirty="0">
              <a:solidFill>
                <a:schemeClr val="tx1"/>
              </a:solidFill>
            </a:endParaRPr>
          </a:p>
          <a:p>
            <a:pPr algn="ctr"/>
            <a:r>
              <a:rPr lang="en-US" sz="1800" b="1" dirty="0">
                <a:solidFill>
                  <a:srgbClr val="C00000"/>
                </a:solidFill>
              </a:rPr>
              <a:t>August- September </a:t>
            </a:r>
            <a:endParaRPr lang="en-US" sz="1800" b="1" dirty="0">
              <a:solidFill>
                <a:schemeClr val="tx1"/>
              </a:solidFill>
            </a:endParaRPr>
          </a:p>
          <a:p>
            <a:pPr algn="ctr"/>
            <a:r>
              <a:rPr lang="en-US" sz="1800" dirty="0">
                <a:solidFill>
                  <a:schemeClr val="tx1"/>
                </a:solidFill>
              </a:rPr>
              <a:t>Requirements gathering ,Market Research, Design Document</a:t>
            </a:r>
          </a:p>
          <a:p>
            <a:pPr algn="ctr"/>
            <a:endParaRPr lang="en-US" sz="1800" dirty="0">
              <a:solidFill>
                <a:schemeClr val="tx1"/>
              </a:solidFill>
            </a:endParaRPr>
          </a:p>
          <a:p>
            <a:pPr algn="ctr"/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95F667-4D66-446B-870A-D88B09C2854B}"/>
              </a:ext>
            </a:extLst>
          </p:cNvPr>
          <p:cNvSpPr txBox="1"/>
          <p:nvPr/>
        </p:nvSpPr>
        <p:spPr>
          <a:xfrm>
            <a:off x="5419674" y="2578213"/>
            <a:ext cx="260672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en-US" sz="1800" dirty="0">
              <a:solidFill>
                <a:schemeClr val="tx1"/>
              </a:solidFill>
            </a:endParaRPr>
          </a:p>
          <a:p>
            <a:pPr algn="ctr"/>
            <a:endParaRPr lang="en-US" sz="1800" dirty="0">
              <a:solidFill>
                <a:schemeClr val="tx1"/>
              </a:solidFill>
            </a:endParaRPr>
          </a:p>
          <a:p>
            <a:pPr algn="ctr"/>
            <a:r>
              <a:rPr lang="en-US" sz="1800" b="1" dirty="0">
                <a:solidFill>
                  <a:srgbClr val="C00000"/>
                </a:solidFill>
              </a:rPr>
              <a:t>October</a:t>
            </a:r>
          </a:p>
          <a:p>
            <a:pPr algn="ctr"/>
            <a:r>
              <a:rPr lang="en-US" sz="1800" dirty="0">
                <a:solidFill>
                  <a:schemeClr val="tx1"/>
                </a:solidFill>
              </a:rPr>
              <a:t> Implementing code using HTML,</a:t>
            </a:r>
          </a:p>
          <a:p>
            <a:pPr algn="ctr"/>
            <a:r>
              <a:rPr lang="en-US" sz="1800" dirty="0">
                <a:solidFill>
                  <a:schemeClr val="tx1"/>
                </a:solidFill>
              </a:rPr>
              <a:t>CSS,JSP,JDBC,MY SQL.</a:t>
            </a:r>
          </a:p>
          <a:p>
            <a:pPr algn="ctr"/>
            <a:endParaRPr lang="en-US" sz="1800" dirty="0">
              <a:solidFill>
                <a:schemeClr val="tx1"/>
              </a:solidFill>
            </a:endParaRPr>
          </a:p>
          <a:p>
            <a:pPr algn="ctr"/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1D66DD-8286-4AA9-BCF0-5B33A95E0046}"/>
              </a:ext>
            </a:extLst>
          </p:cNvPr>
          <p:cNvSpPr txBox="1"/>
          <p:nvPr/>
        </p:nvSpPr>
        <p:spPr>
          <a:xfrm>
            <a:off x="4207298" y="4148514"/>
            <a:ext cx="2961564" cy="203132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endParaRPr lang="en-US" sz="1800" b="1" dirty="0">
              <a:solidFill>
                <a:schemeClr val="tx1"/>
              </a:solidFill>
            </a:endParaRPr>
          </a:p>
          <a:p>
            <a:pPr algn="ctr"/>
            <a:r>
              <a:rPr lang="en-US" b="1" dirty="0">
                <a:solidFill>
                  <a:srgbClr val="C00000"/>
                </a:solidFill>
              </a:rPr>
              <a:t>November</a:t>
            </a:r>
            <a:endParaRPr lang="en-US" b="1" dirty="0">
              <a:solidFill>
                <a:srgbClr val="C00000"/>
              </a:solidFill>
              <a:cs typeface="Calibri"/>
            </a:endParaRPr>
          </a:p>
          <a:p>
            <a:pPr algn="ctr"/>
            <a:r>
              <a:rPr lang="en-US" dirty="0"/>
              <a:t>Integrating</a:t>
            </a:r>
            <a:r>
              <a:rPr lang="en-US" dirty="0">
                <a:ea typeface="+mn-lt"/>
                <a:cs typeface="+mn-lt"/>
              </a:rPr>
              <a:t> all modules together </a:t>
            </a:r>
            <a:r>
              <a:rPr lang="en-US" sz="1800" dirty="0">
                <a:ea typeface="+mn-lt"/>
                <a:cs typeface="+mn-lt"/>
              </a:rPr>
              <a:t>and</a:t>
            </a:r>
            <a:endParaRPr lang="en-US"/>
          </a:p>
          <a:p>
            <a:pPr algn="ctr"/>
            <a:r>
              <a:rPr lang="en-US" dirty="0">
                <a:ea typeface="+mn-lt"/>
                <a:cs typeface="+mn-lt"/>
              </a:rPr>
              <a:t>testing </a:t>
            </a:r>
            <a:r>
              <a:rPr lang="en-US" sz="1800" dirty="0">
                <a:ea typeface="+mn-lt"/>
                <a:cs typeface="+mn-lt"/>
              </a:rPr>
              <a:t>application</a:t>
            </a:r>
            <a:endParaRPr lang="en-US" dirty="0">
              <a:ea typeface="+mn-lt"/>
              <a:cs typeface="+mn-lt"/>
            </a:endParaRPr>
          </a:p>
          <a:p>
            <a:pPr algn="ctr"/>
            <a:endParaRPr lang="en-US" sz="1800" dirty="0">
              <a:cs typeface="Calibri"/>
            </a:endParaRPr>
          </a:p>
          <a:p>
            <a:pPr algn="ctr"/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E5240D-AAC2-495C-BD84-7230E4505DFE}"/>
              </a:ext>
            </a:extLst>
          </p:cNvPr>
          <p:cNvSpPr txBox="1"/>
          <p:nvPr/>
        </p:nvSpPr>
        <p:spPr>
          <a:xfrm>
            <a:off x="5330588" y="5502616"/>
            <a:ext cx="334028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en-US" sz="1800" dirty="0">
              <a:solidFill>
                <a:schemeClr val="tx1"/>
              </a:solidFill>
            </a:endParaRPr>
          </a:p>
          <a:p>
            <a:pPr algn="ctr"/>
            <a:r>
              <a:rPr lang="en-US" sz="1800" b="1" dirty="0">
                <a:solidFill>
                  <a:srgbClr val="C00000"/>
                </a:solidFill>
              </a:rPr>
              <a:t>December</a:t>
            </a:r>
          </a:p>
          <a:p>
            <a:pPr algn="ctr"/>
            <a:r>
              <a:rPr lang="en-US" sz="1800" dirty="0">
                <a:solidFill>
                  <a:schemeClr val="tx1"/>
                </a:solidFill>
              </a:rPr>
              <a:t>Testing the Final project  </a:t>
            </a:r>
          </a:p>
          <a:p>
            <a:pPr algn="ctr"/>
            <a:r>
              <a:rPr lang="en-US" sz="1800" dirty="0">
                <a:solidFill>
                  <a:schemeClr val="tx1"/>
                </a:solidFill>
              </a:rPr>
              <a:t>and Deploying </a:t>
            </a:r>
          </a:p>
          <a:p>
            <a:pPr algn="ctr"/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135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A plant next to a window&#10;&#10;Description automatically generated with low confidence">
            <a:extLst>
              <a:ext uri="{FF2B5EF4-FFF2-40B4-BE49-F238E27FC236}">
                <a16:creationId xmlns:a16="http://schemas.microsoft.com/office/drawing/2014/main" id="{75088C0F-2B3A-42A5-810A-9C60F1BCAF6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74" b="13056"/>
          <a:stretch/>
        </p:blipFill>
        <p:spPr>
          <a:xfrm>
            <a:off x="20" y="-26014"/>
            <a:ext cx="12191980" cy="685671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252F67B-2E9D-462D-A86D-0487CED44199}"/>
              </a:ext>
            </a:extLst>
          </p:cNvPr>
          <p:cNvSpPr txBox="1"/>
          <p:nvPr/>
        </p:nvSpPr>
        <p:spPr>
          <a:xfrm>
            <a:off x="1607574" y="1592826"/>
            <a:ext cx="5147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C00000"/>
                </a:solidFill>
              </a:rPr>
              <a:t>CONCLUSION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6BD45B-FE7F-449C-947C-5A5CBA3CEBC3}"/>
              </a:ext>
            </a:extLst>
          </p:cNvPr>
          <p:cNvSpPr txBox="1"/>
          <p:nvPr/>
        </p:nvSpPr>
        <p:spPr>
          <a:xfrm>
            <a:off x="3016155" y="2385652"/>
            <a:ext cx="495413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2000" dirty="0"/>
              <a:t>We the BetterU team are planning to do a community driven application 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en-US" sz="2000" dirty="0"/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2000" dirty="0"/>
              <a:t>Our application is going to help everyone at the time of mental illness with no cost. 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en-US" sz="2000" dirty="0"/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2000" dirty="0"/>
              <a:t>BetterU is going to work with psychology students to help users 24/7 with activities, articles and blogs.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en-US" sz="2000" dirty="0"/>
          </a:p>
        </p:txBody>
      </p:sp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5D2DFE12-2FB7-4268-81A2-73FE768F54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2873" y="5043192"/>
            <a:ext cx="2511188" cy="1441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968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261</Words>
  <Application>Microsoft Office PowerPoint</Application>
  <PresentationFormat>Widescreen</PresentationFormat>
  <Paragraphs>84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Marella, Annapurna</dc:creator>
  <cp:lastModifiedBy>Marella, Annapurna</cp:lastModifiedBy>
  <cp:revision>18</cp:revision>
  <dcterms:created xsi:type="dcterms:W3CDTF">2021-11-03T01:08:12Z</dcterms:created>
  <dcterms:modified xsi:type="dcterms:W3CDTF">2021-11-04T16:31:22Z</dcterms:modified>
</cp:coreProperties>
</file>