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1" r:id="rId5"/>
    <p:sldId id="272" r:id="rId6"/>
    <p:sldId id="273" r:id="rId7"/>
    <p:sldId id="259" r:id="rId8"/>
    <p:sldId id="274" r:id="rId9"/>
    <p:sldId id="262" r:id="rId10"/>
    <p:sldId id="284" r:id="rId11"/>
    <p:sldId id="270" r:id="rId12"/>
    <p:sldId id="285" r:id="rId13"/>
    <p:sldId id="283" r:id="rId14"/>
    <p:sldId id="263" r:id="rId15"/>
    <p:sldId id="264" r:id="rId16"/>
    <p:sldId id="275" r:id="rId17"/>
    <p:sldId id="281" r:id="rId18"/>
    <p:sldId id="280" r:id="rId19"/>
    <p:sldId id="289" r:id="rId20"/>
    <p:sldId id="288" r:id="rId21"/>
    <p:sldId id="287" r:id="rId22"/>
    <p:sldId id="279" r:id="rId23"/>
    <p:sldId id="278" r:id="rId24"/>
    <p:sldId id="277" r:id="rId25"/>
    <p:sldId id="290" r:id="rId26"/>
    <p:sldId id="276" r:id="rId27"/>
    <p:sldId id="291" r:id="rId28"/>
    <p:sldId id="294" r:id="rId29"/>
    <p:sldId id="293" r:id="rId30"/>
    <p:sldId id="300" r:id="rId31"/>
    <p:sldId id="299" r:id="rId32"/>
    <p:sldId id="298" r:id="rId33"/>
    <p:sldId id="301" r:id="rId34"/>
    <p:sldId id="302" r:id="rId35"/>
    <p:sldId id="292" r:id="rId36"/>
    <p:sldId id="297" r:id="rId37"/>
    <p:sldId id="295" r:id="rId38"/>
    <p:sldId id="296" r:id="rId39"/>
    <p:sldId id="261" r:id="rId40"/>
    <p:sldId id="260" r:id="rId41"/>
    <p:sldId id="28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10/31/2022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10/31/2022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10/31/2022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10/31/2022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10/31/2022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10/31/2022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10/31/2022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10/31/2022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10/31/2022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10/31/2022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10/31/2022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pPr eaLnBrk="1" latinLnBrk="0" hangingPunct="1"/>
            <a:fld id="{7CB97365-EBCA-4027-87D5-99FC1D4DF0BB}" type="datetimeFigureOut">
              <a:rPr lang="en-US" smtClean="0"/>
              <a:pPr eaLnBrk="1" latinLnBrk="0" hangingPunct="1"/>
              <a:t>10/31/2022</a:t>
            </a:fld>
            <a:endParaRPr lang="en-US">
              <a:solidFill>
                <a:schemeClr val="tx1">
                  <a:shade val="50000"/>
                </a:schemeClr>
              </a:solidFill>
            </a:endParaRP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kumimoji="0" lang="en-US">
              <a:solidFill>
                <a:schemeClr val="tx1">
                  <a:shade val="50000"/>
                </a:schemeClr>
              </a:solidFill>
            </a:endParaRP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9E29E33-B620-47F9-BB04-8846C2A5AFCC}" type="slidenum">
              <a:rPr kumimoji="0" lang="en-US" smtClean="0"/>
              <a:pPr eaLnBrk="1" latinLnBrk="0" hangingPunct="1"/>
              <a:t>‹#›</a:t>
            </a:fld>
            <a:endParaRPr kumimoji="0" lang="en-US" dirty="0">
              <a:solidFill>
                <a:schemeClr val="tx1">
                  <a:shade val="50000"/>
                </a:schemeClr>
              </a:solidFill>
            </a:endParaRP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www.techsmith.com/tutorial-camtasia-getting-crisp-clear-screen-video.html"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s://www.techsmith.com/video-editor.html" TargetMode="External"/><Relationship Id="rId2" Type="http://schemas.openxmlformats.org/officeDocument/2006/relationships/hyperlink" Target="https://www.techsmith.com/screen-capture.html" TargetMode="External"/><Relationship Id="rId1" Type="http://schemas.openxmlformats.org/officeDocument/2006/relationships/slideLayout" Target="../slideLayouts/slideLayout7.xml"/><Relationship Id="rId4" Type="http://schemas.openxmlformats.org/officeDocument/2006/relationships/hyperlink" Target="https://www.techsmith.com/blog/how-to-webcam-recorder/"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techsmith.com/blog/get-perfect-lighting-video/" TargetMode="External"/><Relationship Id="rId2" Type="http://schemas.openxmlformats.org/officeDocument/2006/relationships/hyperlink" Target="https://academy.techsmith.com/basics-setting-up-to-shoot-video"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www.techsmith.com/tutorial-camtasia-ripple-move-and-extend-frame.html" TargetMode="External"/><Relationship Id="rId2" Type="http://schemas.openxmlformats.org/officeDocument/2006/relationships/hyperlink" Target="https://www.techsmith.com/blog/50-tips-better-video/" TargetMode="External"/><Relationship Id="rId1" Type="http://schemas.openxmlformats.org/officeDocument/2006/relationships/slideLayout" Target="../slideLayouts/slideLayout7.xml"/><Relationship Id="rId4" Type="http://schemas.openxmlformats.org/officeDocument/2006/relationships/hyperlink" Target="https://support.techsmith.com/hc/en-us/articles/360003407252-Change-the-Clip-Speed"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www.techsmith.com/blog/tutorial-video-music/" TargetMode="External"/><Relationship Id="rId2" Type="http://schemas.openxmlformats.org/officeDocument/2006/relationships/hyperlink" Target="https://www.techsmith.com/learn/tutorials/camtasia/annotations/"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420888"/>
            <a:ext cx="7772400" cy="1780108"/>
          </a:xfrm>
        </p:spPr>
        <p:txBody>
          <a:bodyPr>
            <a:noAutofit/>
          </a:bodyPr>
          <a:lstStyle/>
          <a:p>
            <a:r>
              <a:rPr lang="en-GB" sz="6600" b="1" dirty="0" smtClean="0">
                <a:solidFill>
                  <a:schemeClr val="tx1"/>
                </a:solidFill>
                <a:latin typeface="Calibri" pitchFamily="34" charset="0"/>
                <a:cs typeface="Calibri" pitchFamily="34" charset="0"/>
              </a:rPr>
              <a:t>Guide to make an Instructional Video</a:t>
            </a:r>
            <a:endParaRPr lang="en-GB" sz="6600" b="1"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30524744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8054" r="5597" b="14546"/>
          <a:stretch/>
        </p:blipFill>
        <p:spPr>
          <a:xfrm>
            <a:off x="1260764" y="736879"/>
            <a:ext cx="6816436" cy="5860473"/>
          </a:xfrm>
          <a:prstGeom prst="rect">
            <a:avLst/>
          </a:prstGeom>
          <a:ln>
            <a:solidFill>
              <a:schemeClr val="tx1"/>
            </a:solidFill>
          </a:ln>
        </p:spPr>
      </p:pic>
    </p:spTree>
    <p:extLst>
      <p:ext uri="{BB962C8B-B14F-4D97-AF65-F5344CB8AC3E}">
        <p14:creationId xmlns:p14="http://schemas.microsoft.com/office/powerpoint/2010/main" val="3846194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548081"/>
            <a:ext cx="8064896" cy="584775"/>
          </a:xfrm>
          <a:prstGeom prst="rect">
            <a:avLst/>
          </a:prstGeom>
          <a:noFill/>
        </p:spPr>
        <p:txBody>
          <a:bodyPr wrap="square" rtlCol="0">
            <a:spAutoFit/>
          </a:bodyPr>
          <a:lstStyle/>
          <a:p>
            <a:r>
              <a:rPr lang="en-GB" sz="3200" b="1" dirty="0">
                <a:latin typeface="Calibri" pitchFamily="34" charset="0"/>
                <a:cs typeface="Calibri" pitchFamily="34" charset="0"/>
              </a:rPr>
              <a:t>Mistake #2: Trying to make your video perfect</a:t>
            </a:r>
            <a:endParaRPr lang="en-GB" sz="3200" dirty="0">
              <a:latin typeface="Calibri" pitchFamily="34" charset="0"/>
              <a:cs typeface="Calibri" pitchFamily="34" charset="0"/>
            </a:endParaRPr>
          </a:p>
        </p:txBody>
      </p:sp>
      <p:sp>
        <p:nvSpPr>
          <p:cNvPr id="3" name="TextBox 2"/>
          <p:cNvSpPr txBox="1"/>
          <p:nvPr/>
        </p:nvSpPr>
        <p:spPr>
          <a:xfrm>
            <a:off x="395536" y="2429014"/>
            <a:ext cx="8208912" cy="3016210"/>
          </a:xfrm>
          <a:prstGeom prst="rect">
            <a:avLst/>
          </a:prstGeom>
          <a:noFill/>
        </p:spPr>
        <p:txBody>
          <a:bodyPr wrap="square" rtlCol="0">
            <a:spAutoFit/>
          </a:bodyPr>
          <a:lstStyle/>
          <a:p>
            <a:pPr algn="just"/>
            <a:r>
              <a:rPr lang="en-GB" sz="3200" dirty="0" smtClean="0">
                <a:latin typeface="Calibri" pitchFamily="34" charset="0"/>
                <a:cs typeface="Calibri" pitchFamily="34" charset="0"/>
              </a:rPr>
              <a:t>	</a:t>
            </a:r>
            <a:r>
              <a:rPr lang="en-GB" sz="2800" dirty="0" smtClean="0">
                <a:latin typeface="Calibri" pitchFamily="34" charset="0"/>
                <a:cs typeface="Calibri" pitchFamily="34" charset="0"/>
              </a:rPr>
              <a:t>People </a:t>
            </a:r>
            <a:r>
              <a:rPr lang="en-GB" sz="2800" dirty="0">
                <a:latin typeface="Calibri" pitchFamily="34" charset="0"/>
                <a:cs typeface="Calibri" pitchFamily="34" charset="0"/>
              </a:rPr>
              <a:t>worry about getting their videos perfect. It’s good to remember that perfect is an </a:t>
            </a:r>
            <a:r>
              <a:rPr lang="en-GB" sz="2800" dirty="0" smtClean="0">
                <a:latin typeface="Calibri" pitchFamily="34" charset="0"/>
                <a:cs typeface="Calibri" pitchFamily="34" charset="0"/>
              </a:rPr>
              <a:t>‘illusion’.</a:t>
            </a:r>
          </a:p>
          <a:p>
            <a:pPr algn="just"/>
            <a:endParaRPr lang="en-GB" sz="2800" dirty="0">
              <a:latin typeface="Calibri" pitchFamily="34" charset="0"/>
              <a:cs typeface="Calibri" pitchFamily="34" charset="0"/>
            </a:endParaRPr>
          </a:p>
          <a:p>
            <a:pPr algn="just"/>
            <a:r>
              <a:rPr lang="en-GB" sz="2800" dirty="0" smtClean="0">
                <a:latin typeface="Calibri" pitchFamily="34" charset="0"/>
                <a:cs typeface="Calibri" pitchFamily="34" charset="0"/>
              </a:rPr>
              <a:t>	Do not forget that, </a:t>
            </a:r>
            <a:r>
              <a:rPr lang="en-GB" sz="2800" dirty="0">
                <a:latin typeface="Calibri" pitchFamily="34" charset="0"/>
                <a:cs typeface="Calibri" pitchFamily="34" charset="0"/>
              </a:rPr>
              <a:t>the goal of creating an instructional video is </a:t>
            </a:r>
            <a:r>
              <a:rPr lang="en-GB" sz="2800" u="sng" dirty="0">
                <a:latin typeface="Calibri" pitchFamily="34" charset="0"/>
                <a:cs typeface="Calibri" pitchFamily="34" charset="0"/>
              </a:rPr>
              <a:t>to teach</a:t>
            </a:r>
            <a:r>
              <a:rPr lang="en-GB" sz="2800" dirty="0">
                <a:latin typeface="Calibri" pitchFamily="34" charset="0"/>
                <a:cs typeface="Calibri" pitchFamily="34" charset="0"/>
              </a:rPr>
              <a:t> someone something, not create a perfect video.</a:t>
            </a:r>
          </a:p>
          <a:p>
            <a:endParaRPr lang="en-GB" dirty="0"/>
          </a:p>
        </p:txBody>
      </p:sp>
    </p:spTree>
    <p:extLst>
      <p:ext uri="{BB962C8B-B14F-4D97-AF65-F5344CB8AC3E}">
        <p14:creationId xmlns:p14="http://schemas.microsoft.com/office/powerpoint/2010/main" val="10866792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2052137"/>
            <a:ext cx="8496944" cy="584775"/>
          </a:xfrm>
          <a:prstGeom prst="rect">
            <a:avLst/>
          </a:prstGeom>
          <a:noFill/>
        </p:spPr>
        <p:txBody>
          <a:bodyPr wrap="square" rtlCol="0">
            <a:spAutoFit/>
          </a:bodyPr>
          <a:lstStyle/>
          <a:p>
            <a:r>
              <a:rPr lang="en-GB" sz="3200" b="1" dirty="0" smtClean="0">
                <a:latin typeface="Calibri" pitchFamily="34" charset="0"/>
                <a:cs typeface="Calibri" pitchFamily="34" charset="0"/>
              </a:rPr>
              <a:t>Just Remember That,</a:t>
            </a:r>
          </a:p>
        </p:txBody>
      </p:sp>
      <p:sp>
        <p:nvSpPr>
          <p:cNvPr id="5" name="TextBox 4"/>
          <p:cNvSpPr txBox="1"/>
          <p:nvPr/>
        </p:nvSpPr>
        <p:spPr>
          <a:xfrm>
            <a:off x="401541" y="2852936"/>
            <a:ext cx="8280920" cy="1323439"/>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GB" sz="8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itchFamily="34" charset="0"/>
                <a:cs typeface="Calibri" pitchFamily="34" charset="0"/>
              </a:rPr>
              <a:t>Nothing Is Perfect</a:t>
            </a:r>
            <a:r>
              <a:rPr lang="en-GB"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itchFamily="34" charset="0"/>
                <a:cs typeface="Calibri" pitchFamily="34" charset="0"/>
              </a:rPr>
              <a:t>.</a:t>
            </a:r>
            <a:endParaRPr lang="en-GB"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itchFamily="34" charset="0"/>
              <a:cs typeface="Calibri" pitchFamily="34" charset="0"/>
            </a:endParaRPr>
          </a:p>
        </p:txBody>
      </p:sp>
    </p:spTree>
    <p:extLst>
      <p:ext uri="{BB962C8B-B14F-4D97-AF65-F5344CB8AC3E}">
        <p14:creationId xmlns:p14="http://schemas.microsoft.com/office/powerpoint/2010/main" val="4043083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620089"/>
            <a:ext cx="8640960" cy="584775"/>
          </a:xfrm>
          <a:prstGeom prst="rect">
            <a:avLst/>
          </a:prstGeom>
          <a:noFill/>
        </p:spPr>
        <p:txBody>
          <a:bodyPr wrap="square" rtlCol="0">
            <a:spAutoFit/>
          </a:bodyPr>
          <a:lstStyle/>
          <a:p>
            <a:r>
              <a:rPr lang="en-GB" sz="3200" b="1" dirty="0">
                <a:latin typeface="Calibri" pitchFamily="34" charset="0"/>
                <a:cs typeface="Calibri" pitchFamily="34" charset="0"/>
              </a:rPr>
              <a:t>Mistake #3: Worrying too much about equipment</a:t>
            </a:r>
            <a:endParaRPr lang="en-GB" sz="3200" dirty="0">
              <a:latin typeface="Calibri" pitchFamily="34" charset="0"/>
              <a:cs typeface="Calibri" pitchFamily="34" charset="0"/>
            </a:endParaRPr>
          </a:p>
        </p:txBody>
      </p:sp>
      <p:sp>
        <p:nvSpPr>
          <p:cNvPr id="3" name="TextBox 2"/>
          <p:cNvSpPr txBox="1"/>
          <p:nvPr/>
        </p:nvSpPr>
        <p:spPr>
          <a:xfrm>
            <a:off x="395536" y="2695560"/>
            <a:ext cx="8208912" cy="2677656"/>
          </a:xfrm>
          <a:prstGeom prst="rect">
            <a:avLst/>
          </a:prstGeom>
          <a:noFill/>
        </p:spPr>
        <p:txBody>
          <a:bodyPr wrap="square" rtlCol="0">
            <a:spAutoFit/>
          </a:bodyPr>
          <a:lstStyle/>
          <a:p>
            <a:pPr algn="just"/>
            <a:r>
              <a:rPr lang="en-GB" sz="2800" dirty="0" smtClean="0">
                <a:latin typeface="Calibri" pitchFamily="34" charset="0"/>
                <a:cs typeface="Calibri" pitchFamily="34" charset="0"/>
              </a:rPr>
              <a:t>	It’s </a:t>
            </a:r>
            <a:r>
              <a:rPr lang="en-GB" sz="2800" dirty="0">
                <a:latin typeface="Calibri" pitchFamily="34" charset="0"/>
                <a:cs typeface="Calibri" pitchFamily="34" charset="0"/>
              </a:rPr>
              <a:t>easy to get overwhelmed and feel like you don’t have the right tools to create quality videos. </a:t>
            </a:r>
            <a:endParaRPr lang="en-GB" sz="2800" dirty="0" smtClean="0">
              <a:latin typeface="Calibri" pitchFamily="34" charset="0"/>
              <a:cs typeface="Calibri" pitchFamily="34" charset="0"/>
            </a:endParaRPr>
          </a:p>
          <a:p>
            <a:pPr algn="just"/>
            <a:endParaRPr lang="en-GB" sz="2800" dirty="0">
              <a:latin typeface="Calibri" pitchFamily="34" charset="0"/>
              <a:cs typeface="Calibri" pitchFamily="34" charset="0"/>
            </a:endParaRPr>
          </a:p>
          <a:p>
            <a:pPr algn="just"/>
            <a:r>
              <a:rPr lang="en-GB" sz="2800" dirty="0" smtClean="0">
                <a:latin typeface="Calibri" pitchFamily="34" charset="0"/>
                <a:cs typeface="Calibri" pitchFamily="34" charset="0"/>
              </a:rPr>
              <a:t>	Having </a:t>
            </a:r>
            <a:r>
              <a:rPr lang="en-GB" sz="2800" dirty="0">
                <a:latin typeface="Calibri" pitchFamily="34" charset="0"/>
                <a:cs typeface="Calibri" pitchFamily="34" charset="0"/>
              </a:rPr>
              <a:t>the latest and greatest gear is fun, but it’s not a necessity. Learn the basics, then start to upgrade your tools.</a:t>
            </a:r>
          </a:p>
        </p:txBody>
      </p:sp>
    </p:spTree>
    <p:extLst>
      <p:ext uri="{BB962C8B-B14F-4D97-AF65-F5344CB8AC3E}">
        <p14:creationId xmlns:p14="http://schemas.microsoft.com/office/powerpoint/2010/main" val="2701937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50000"/>
            </a:schemeClr>
          </a:solidFill>
        </p:spPr>
        <p:txBody>
          <a:bodyPr/>
          <a:lstStyle/>
          <a:p>
            <a:r>
              <a:rPr lang="en-GB" b="1" u="sng" dirty="0" smtClean="0">
                <a:solidFill>
                  <a:schemeClr val="bg1"/>
                </a:solidFill>
              </a:rPr>
              <a:t>Best Suited Software</a:t>
            </a:r>
            <a:endParaRPr lang="en-GB" b="1" u="sng"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857" y="1581128"/>
            <a:ext cx="5714286" cy="300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4005064"/>
            <a:ext cx="2438400" cy="2438400"/>
          </a:xfrm>
          <a:prstGeom prst="rect">
            <a:avLst/>
          </a:prstGeom>
          <a:ln>
            <a:solidFill>
              <a:schemeClr val="tx1"/>
            </a:solidFill>
          </a:ln>
        </p:spPr>
      </p:pic>
    </p:spTree>
    <p:extLst>
      <p:ext uri="{BB962C8B-B14F-4D97-AF65-F5344CB8AC3E}">
        <p14:creationId xmlns:p14="http://schemas.microsoft.com/office/powerpoint/2010/main" val="37253567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50000"/>
            </a:schemeClr>
          </a:solidFill>
        </p:spPr>
        <p:txBody>
          <a:bodyPr/>
          <a:lstStyle/>
          <a:p>
            <a:r>
              <a:rPr lang="en-GB" b="1" u="sng" dirty="0" smtClean="0"/>
              <a:t>Steps to create your own video</a:t>
            </a:r>
            <a:endParaRPr lang="en-GB" b="1" u="sng" dirty="0"/>
          </a:p>
        </p:txBody>
      </p:sp>
      <p:sp>
        <p:nvSpPr>
          <p:cNvPr id="3" name="TextBox 2"/>
          <p:cNvSpPr txBox="1"/>
          <p:nvPr/>
        </p:nvSpPr>
        <p:spPr>
          <a:xfrm>
            <a:off x="251520" y="2012647"/>
            <a:ext cx="8640960" cy="1200329"/>
          </a:xfrm>
          <a:prstGeom prst="rect">
            <a:avLst/>
          </a:prstGeom>
          <a:noFill/>
        </p:spPr>
        <p:txBody>
          <a:bodyPr wrap="square" rtlCol="0">
            <a:spAutoFit/>
          </a:bodyPr>
          <a:lstStyle/>
          <a:p>
            <a:r>
              <a:rPr lang="en-GB" sz="3600" b="1" dirty="0">
                <a:solidFill>
                  <a:schemeClr val="tx2">
                    <a:lumMod val="75000"/>
                  </a:schemeClr>
                </a:solidFill>
                <a:latin typeface="Calibri" pitchFamily="34" charset="0"/>
                <a:cs typeface="Calibri" pitchFamily="34" charset="0"/>
              </a:rPr>
              <a:t>Step 1: </a:t>
            </a:r>
            <a:r>
              <a:rPr lang="en-GB" sz="3600" b="1" dirty="0" smtClean="0">
                <a:solidFill>
                  <a:schemeClr val="tx2">
                    <a:lumMod val="75000"/>
                  </a:schemeClr>
                </a:solidFill>
                <a:latin typeface="Calibri" pitchFamily="34" charset="0"/>
                <a:cs typeface="Calibri" pitchFamily="34" charset="0"/>
              </a:rPr>
              <a:t>Determine and get to know your audience</a:t>
            </a:r>
            <a:endParaRPr lang="en-GB" sz="3600" b="1" dirty="0">
              <a:solidFill>
                <a:schemeClr val="tx2">
                  <a:lumMod val="75000"/>
                </a:schemeClr>
              </a:solidFill>
              <a:latin typeface="Calibri" pitchFamily="34" charset="0"/>
              <a:cs typeface="Calibri" pitchFamily="34" charset="0"/>
            </a:endParaRPr>
          </a:p>
        </p:txBody>
      </p:sp>
      <p:sp>
        <p:nvSpPr>
          <p:cNvPr id="4" name="TextBox 3"/>
          <p:cNvSpPr txBox="1"/>
          <p:nvPr/>
        </p:nvSpPr>
        <p:spPr>
          <a:xfrm>
            <a:off x="683568" y="3599145"/>
            <a:ext cx="8064896" cy="1384995"/>
          </a:xfrm>
          <a:prstGeom prst="rect">
            <a:avLst/>
          </a:prstGeom>
          <a:noFill/>
        </p:spPr>
        <p:txBody>
          <a:bodyPr wrap="square" rtlCol="0">
            <a:spAutoFit/>
          </a:bodyPr>
          <a:lstStyle/>
          <a:p>
            <a:pPr algn="just"/>
            <a:r>
              <a:rPr lang="en-GB" sz="2800" dirty="0" smtClean="0">
                <a:latin typeface="Calibri" pitchFamily="34" charset="0"/>
                <a:cs typeface="Calibri" pitchFamily="34" charset="0"/>
              </a:rPr>
              <a:t>	Before </a:t>
            </a:r>
            <a:r>
              <a:rPr lang="en-GB" sz="2800" dirty="0">
                <a:latin typeface="Calibri" pitchFamily="34" charset="0"/>
                <a:cs typeface="Calibri" pitchFamily="34" charset="0"/>
              </a:rPr>
              <a:t>you even think about hitting the record button, you need to know your target audience and understand why they need help</a:t>
            </a:r>
            <a:r>
              <a:rPr lang="en-GB" sz="2800" dirty="0" smtClean="0">
                <a:latin typeface="Calibri" pitchFamily="34" charset="0"/>
                <a:cs typeface="Calibri" pitchFamily="34" charset="0"/>
              </a:rPr>
              <a:t>.</a:t>
            </a:r>
            <a:endParaRPr lang="en-GB" sz="2800" dirty="0">
              <a:latin typeface="Calibri" pitchFamily="34" charset="0"/>
              <a:cs typeface="Calibri" pitchFamily="34" charset="0"/>
            </a:endParaRPr>
          </a:p>
        </p:txBody>
      </p:sp>
    </p:spTree>
    <p:extLst>
      <p:ext uri="{BB962C8B-B14F-4D97-AF65-F5344CB8AC3E}">
        <p14:creationId xmlns:p14="http://schemas.microsoft.com/office/powerpoint/2010/main" val="2508162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764099"/>
            <a:ext cx="8640960" cy="4401205"/>
          </a:xfrm>
          <a:prstGeom prst="rect">
            <a:avLst/>
          </a:prstGeom>
          <a:noFill/>
        </p:spPr>
        <p:txBody>
          <a:bodyPr wrap="square" rtlCol="0">
            <a:spAutoFit/>
          </a:bodyPr>
          <a:lstStyle/>
          <a:p>
            <a:pPr marL="457200" indent="-457200" algn="just">
              <a:buFont typeface="Arial" pitchFamily="34" charset="0"/>
              <a:buChar char="•"/>
            </a:pPr>
            <a:r>
              <a:rPr lang="en-GB" sz="2800" dirty="0">
                <a:latin typeface="Calibri" pitchFamily="34" charset="0"/>
                <a:cs typeface="Calibri" pitchFamily="34" charset="0"/>
              </a:rPr>
              <a:t>If you have a product or service, talk to your customers about how they use your product and where they struggle</a:t>
            </a:r>
            <a:r>
              <a:rPr lang="en-GB" sz="2800" dirty="0" smtClean="0">
                <a:latin typeface="Calibri" pitchFamily="34" charset="0"/>
                <a:cs typeface="Calibri" pitchFamily="34" charset="0"/>
              </a:rPr>
              <a:t>.</a:t>
            </a:r>
          </a:p>
          <a:p>
            <a:pPr algn="just"/>
            <a:endParaRPr lang="en-GB" sz="2800" dirty="0">
              <a:latin typeface="Calibri" pitchFamily="34" charset="0"/>
              <a:cs typeface="Calibri" pitchFamily="34" charset="0"/>
            </a:endParaRPr>
          </a:p>
          <a:p>
            <a:pPr marL="457200" indent="-457200" algn="just">
              <a:buFont typeface="Arial" pitchFamily="34" charset="0"/>
              <a:buChar char="•"/>
            </a:pPr>
            <a:r>
              <a:rPr lang="en-GB" sz="2800" dirty="0">
                <a:latin typeface="Calibri" pitchFamily="34" charset="0"/>
                <a:cs typeface="Calibri" pitchFamily="34" charset="0"/>
              </a:rPr>
              <a:t>If you’re teaching a class, find out what knowledge or skills your students hope to gain</a:t>
            </a:r>
            <a:r>
              <a:rPr lang="en-GB" sz="2800" dirty="0" smtClean="0">
                <a:latin typeface="Calibri" pitchFamily="34" charset="0"/>
                <a:cs typeface="Calibri" pitchFamily="34" charset="0"/>
              </a:rPr>
              <a:t>.</a:t>
            </a:r>
          </a:p>
          <a:p>
            <a:pPr algn="just"/>
            <a:endParaRPr lang="en-GB" sz="2800" dirty="0">
              <a:latin typeface="Calibri" pitchFamily="34" charset="0"/>
              <a:cs typeface="Calibri" pitchFamily="34" charset="0"/>
            </a:endParaRPr>
          </a:p>
          <a:p>
            <a:pPr marL="457200" indent="-457200" algn="just">
              <a:buFont typeface="Arial" pitchFamily="34" charset="0"/>
              <a:buChar char="•"/>
            </a:pPr>
            <a:r>
              <a:rPr lang="en-GB" sz="2800" dirty="0">
                <a:latin typeface="Calibri" pitchFamily="34" charset="0"/>
                <a:cs typeface="Calibri" pitchFamily="34" charset="0"/>
              </a:rPr>
              <a:t>Are you training a new hire? Ask yourself what questions they might have and the information they need to succeed.</a:t>
            </a:r>
          </a:p>
        </p:txBody>
      </p:sp>
    </p:spTree>
    <p:extLst>
      <p:ext uri="{BB962C8B-B14F-4D97-AF65-F5344CB8AC3E}">
        <p14:creationId xmlns:p14="http://schemas.microsoft.com/office/powerpoint/2010/main" val="14328531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1556792"/>
            <a:ext cx="8640960" cy="954107"/>
          </a:xfrm>
          <a:prstGeom prst="rect">
            <a:avLst/>
          </a:prstGeom>
          <a:noFill/>
        </p:spPr>
        <p:txBody>
          <a:bodyPr wrap="square" rtlCol="0">
            <a:spAutoFit/>
          </a:bodyPr>
          <a:lstStyle/>
          <a:p>
            <a:pPr marL="457200" indent="-457200" algn="just">
              <a:buFont typeface="Arial" pitchFamily="34" charset="0"/>
              <a:buChar char="•"/>
            </a:pPr>
            <a:r>
              <a:rPr lang="en-GB" sz="2800" dirty="0">
                <a:latin typeface="Calibri" pitchFamily="34" charset="0"/>
                <a:cs typeface="Calibri" pitchFamily="34" charset="0"/>
              </a:rPr>
              <a:t>Then, use that information to choose tutorial topics that will help the most people.</a:t>
            </a:r>
          </a:p>
        </p:txBody>
      </p:sp>
      <p:sp>
        <p:nvSpPr>
          <p:cNvPr id="4" name="TextBox 3"/>
          <p:cNvSpPr txBox="1"/>
          <p:nvPr/>
        </p:nvSpPr>
        <p:spPr>
          <a:xfrm>
            <a:off x="1331640" y="3297758"/>
            <a:ext cx="6624736" cy="923330"/>
          </a:xfrm>
          <a:prstGeom prst="rect">
            <a:avLst/>
          </a:prstGeom>
          <a:noFill/>
        </p:spPr>
        <p:txBody>
          <a:bodyPr wrap="square" rtlCol="0">
            <a:spAutoFit/>
          </a:bodyPr>
          <a:lstStyle/>
          <a:p>
            <a:pPr algn="ctr"/>
            <a:r>
              <a:rPr lang="en-GB" sz="5400" b="1" dirty="0" smtClean="0">
                <a:solidFill>
                  <a:srgbClr val="C00000"/>
                </a:solidFill>
                <a:latin typeface="Calibri" pitchFamily="34" charset="0"/>
                <a:cs typeface="Calibri" pitchFamily="34" charset="0"/>
              </a:rPr>
              <a:t>Do Not Skip This Step!</a:t>
            </a:r>
            <a:endParaRPr lang="en-GB" sz="5400" b="1" dirty="0">
              <a:solidFill>
                <a:srgbClr val="C00000"/>
              </a:solidFill>
              <a:latin typeface="Calibri" pitchFamily="34" charset="0"/>
              <a:cs typeface="Calibri" pitchFamily="34" charset="0"/>
            </a:endParaRPr>
          </a:p>
        </p:txBody>
      </p:sp>
    </p:spTree>
    <p:extLst>
      <p:ext uri="{BB962C8B-B14F-4D97-AF65-F5344CB8AC3E}">
        <p14:creationId xmlns:p14="http://schemas.microsoft.com/office/powerpoint/2010/main" val="31959223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99654"/>
            <a:ext cx="8640960" cy="954107"/>
          </a:xfrm>
          <a:prstGeom prst="rect">
            <a:avLst/>
          </a:prstGeom>
          <a:noFill/>
        </p:spPr>
        <p:txBody>
          <a:bodyPr wrap="square" rtlCol="0">
            <a:spAutoFit/>
          </a:bodyPr>
          <a:lstStyle/>
          <a:p>
            <a:pPr marL="457200" indent="-457200" algn="just">
              <a:buFont typeface="Arial" pitchFamily="34" charset="0"/>
              <a:buChar char="•"/>
            </a:pPr>
            <a:r>
              <a:rPr lang="en-GB" sz="2800" dirty="0">
                <a:latin typeface="Calibri" pitchFamily="34" charset="0"/>
                <a:cs typeface="Calibri" pitchFamily="34" charset="0"/>
              </a:rPr>
              <a:t>Before you move on to the next step, make sure you can answer these questions:</a:t>
            </a:r>
          </a:p>
        </p:txBody>
      </p:sp>
      <p:sp>
        <p:nvSpPr>
          <p:cNvPr id="3" name="TextBox 2"/>
          <p:cNvSpPr txBox="1"/>
          <p:nvPr/>
        </p:nvSpPr>
        <p:spPr>
          <a:xfrm>
            <a:off x="545734" y="3140968"/>
            <a:ext cx="8160987" cy="1815882"/>
          </a:xfrm>
          <a:prstGeom prst="rect">
            <a:avLst/>
          </a:prstGeom>
          <a:noFill/>
        </p:spPr>
        <p:txBody>
          <a:bodyPr wrap="square" rtlCol="0">
            <a:spAutoFit/>
          </a:bodyPr>
          <a:lstStyle/>
          <a:p>
            <a:pPr marL="457200" lvl="0" indent="-457200" algn="just">
              <a:buFont typeface="Wingdings" pitchFamily="2" charset="2"/>
              <a:buChar char="ü"/>
            </a:pPr>
            <a:r>
              <a:rPr lang="en-GB" sz="2800" b="1" dirty="0">
                <a:latin typeface="Calibri" pitchFamily="34" charset="0"/>
                <a:cs typeface="Calibri" pitchFamily="34" charset="0"/>
              </a:rPr>
              <a:t>What is your topic?</a:t>
            </a:r>
            <a:r>
              <a:rPr lang="en-GB" sz="2800" dirty="0">
                <a:latin typeface="Calibri" pitchFamily="34" charset="0"/>
                <a:cs typeface="Calibri" pitchFamily="34" charset="0"/>
              </a:rPr>
              <a:t> </a:t>
            </a:r>
            <a:endParaRPr lang="en-GB" sz="2800" dirty="0" smtClean="0">
              <a:latin typeface="Calibri" pitchFamily="34" charset="0"/>
              <a:cs typeface="Calibri" pitchFamily="34" charset="0"/>
            </a:endParaRPr>
          </a:p>
          <a:p>
            <a:pPr lvl="0" algn="just"/>
            <a:r>
              <a:rPr lang="en-GB" sz="2800" dirty="0">
                <a:latin typeface="Calibri" pitchFamily="34" charset="0"/>
                <a:cs typeface="Calibri" pitchFamily="34" charset="0"/>
              </a:rPr>
              <a:t>	</a:t>
            </a:r>
            <a:r>
              <a:rPr lang="en-GB" sz="2800" dirty="0" smtClean="0">
                <a:latin typeface="Calibri" pitchFamily="34" charset="0"/>
                <a:cs typeface="Calibri" pitchFamily="34" charset="0"/>
              </a:rPr>
              <a:t>Pick </a:t>
            </a:r>
            <a:r>
              <a:rPr lang="en-GB" sz="2800" dirty="0">
                <a:latin typeface="Calibri" pitchFamily="34" charset="0"/>
                <a:cs typeface="Calibri" pitchFamily="34" charset="0"/>
              </a:rPr>
              <a:t>only one subject to cover per video, and your instructional video will be more focused and easier to create. </a:t>
            </a:r>
            <a:endParaRPr lang="en-GB" sz="2800" dirty="0" smtClean="0">
              <a:latin typeface="Calibri" pitchFamily="34" charset="0"/>
              <a:cs typeface="Calibri" pitchFamily="34" charset="0"/>
            </a:endParaRPr>
          </a:p>
        </p:txBody>
      </p:sp>
    </p:spTree>
    <p:extLst>
      <p:ext uri="{BB962C8B-B14F-4D97-AF65-F5344CB8AC3E}">
        <p14:creationId xmlns:p14="http://schemas.microsoft.com/office/powerpoint/2010/main" val="10434604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253078"/>
            <a:ext cx="8640960" cy="1815882"/>
          </a:xfrm>
          <a:prstGeom prst="rect">
            <a:avLst/>
          </a:prstGeom>
          <a:noFill/>
        </p:spPr>
        <p:txBody>
          <a:bodyPr wrap="square" rtlCol="0">
            <a:spAutoFit/>
          </a:bodyPr>
          <a:lstStyle/>
          <a:p>
            <a:pPr marL="457200" lvl="0" indent="-457200" algn="just">
              <a:buFont typeface="Wingdings" pitchFamily="2" charset="2"/>
              <a:buChar char="ü"/>
            </a:pPr>
            <a:r>
              <a:rPr lang="en-GB" sz="2800" b="1" dirty="0" smtClean="0">
                <a:latin typeface="Calibri" pitchFamily="34" charset="0"/>
                <a:cs typeface="Calibri" pitchFamily="34" charset="0"/>
              </a:rPr>
              <a:t>Who </a:t>
            </a:r>
            <a:r>
              <a:rPr lang="en-GB" sz="2800" b="1" dirty="0">
                <a:latin typeface="Calibri" pitchFamily="34" charset="0"/>
                <a:cs typeface="Calibri" pitchFamily="34" charset="0"/>
              </a:rPr>
              <a:t>is your audience?</a:t>
            </a:r>
            <a:r>
              <a:rPr lang="en-GB" sz="2800" dirty="0">
                <a:latin typeface="Calibri" pitchFamily="34" charset="0"/>
                <a:cs typeface="Calibri" pitchFamily="34" charset="0"/>
              </a:rPr>
              <a:t> </a:t>
            </a:r>
          </a:p>
          <a:p>
            <a:pPr lvl="0" algn="just"/>
            <a:r>
              <a:rPr lang="en-GB" sz="2800" dirty="0">
                <a:latin typeface="Calibri" pitchFamily="34" charset="0"/>
                <a:cs typeface="Calibri" pitchFamily="34" charset="0"/>
              </a:rPr>
              <a:t>	Start by determining demographic information, like education, age, professional organizations, etc. and then consider their interests, concerns, and goals.</a:t>
            </a:r>
          </a:p>
        </p:txBody>
      </p:sp>
      <p:sp>
        <p:nvSpPr>
          <p:cNvPr id="3" name="TextBox 2"/>
          <p:cNvSpPr txBox="1"/>
          <p:nvPr/>
        </p:nvSpPr>
        <p:spPr>
          <a:xfrm>
            <a:off x="403920" y="4005064"/>
            <a:ext cx="8640960" cy="1384995"/>
          </a:xfrm>
          <a:prstGeom prst="rect">
            <a:avLst/>
          </a:prstGeom>
          <a:noFill/>
        </p:spPr>
        <p:txBody>
          <a:bodyPr wrap="square" rtlCol="0">
            <a:spAutoFit/>
          </a:bodyPr>
          <a:lstStyle/>
          <a:p>
            <a:pPr marL="457200" lvl="0" indent="-457200">
              <a:buFont typeface="Wingdings" pitchFamily="2" charset="2"/>
              <a:buChar char="ü"/>
            </a:pPr>
            <a:r>
              <a:rPr lang="en-GB" sz="2800" b="1" dirty="0">
                <a:latin typeface="Calibri" pitchFamily="34" charset="0"/>
                <a:cs typeface="Calibri" pitchFamily="34" charset="0"/>
              </a:rPr>
              <a:t>Why does your audience care about this topic?</a:t>
            </a:r>
            <a:r>
              <a:rPr lang="en-GB" sz="2800" dirty="0">
                <a:latin typeface="Calibri" pitchFamily="34" charset="0"/>
                <a:cs typeface="Calibri" pitchFamily="34" charset="0"/>
              </a:rPr>
              <a:t> </a:t>
            </a:r>
            <a:endParaRPr lang="en-GB" sz="2800" dirty="0" smtClean="0">
              <a:latin typeface="Calibri" pitchFamily="34" charset="0"/>
              <a:cs typeface="Calibri" pitchFamily="34" charset="0"/>
            </a:endParaRPr>
          </a:p>
          <a:p>
            <a:pPr lvl="0"/>
            <a:r>
              <a:rPr lang="en-GB" sz="2800" dirty="0">
                <a:latin typeface="Calibri" pitchFamily="34" charset="0"/>
                <a:cs typeface="Calibri" pitchFamily="34" charset="0"/>
              </a:rPr>
              <a:t>	</a:t>
            </a:r>
            <a:r>
              <a:rPr lang="en-GB" sz="2800" dirty="0" smtClean="0">
                <a:latin typeface="Calibri" pitchFamily="34" charset="0"/>
                <a:cs typeface="Calibri" pitchFamily="34" charset="0"/>
              </a:rPr>
              <a:t>If </a:t>
            </a:r>
            <a:r>
              <a:rPr lang="en-GB" sz="2800" dirty="0">
                <a:latin typeface="Calibri" pitchFamily="34" charset="0"/>
                <a:cs typeface="Calibri" pitchFamily="34" charset="0"/>
              </a:rPr>
              <a:t>you understand why your audience would watch the video, you can more easily address their concerns.</a:t>
            </a:r>
          </a:p>
        </p:txBody>
      </p:sp>
    </p:spTree>
    <p:extLst>
      <p:ext uri="{BB962C8B-B14F-4D97-AF65-F5344CB8AC3E}">
        <p14:creationId xmlns:p14="http://schemas.microsoft.com/office/powerpoint/2010/main" val="2309588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252728"/>
          </a:xfrm>
        </p:spPr>
        <p:txBody>
          <a:bodyPr/>
          <a:lstStyle/>
          <a:p>
            <a:r>
              <a:rPr lang="en-GB" b="1" u="sng" dirty="0" smtClean="0"/>
              <a:t>Topics</a:t>
            </a:r>
            <a:endParaRPr lang="en-GB" b="1" u="sng" dirty="0"/>
          </a:p>
        </p:txBody>
      </p:sp>
      <p:sp>
        <p:nvSpPr>
          <p:cNvPr id="3" name="TextBox 2"/>
          <p:cNvSpPr txBox="1"/>
          <p:nvPr/>
        </p:nvSpPr>
        <p:spPr>
          <a:xfrm>
            <a:off x="899592" y="1196752"/>
            <a:ext cx="7056784" cy="5509200"/>
          </a:xfrm>
          <a:prstGeom prst="rect">
            <a:avLst/>
          </a:prstGeom>
          <a:noFill/>
        </p:spPr>
        <p:txBody>
          <a:bodyPr wrap="square" rtlCol="0">
            <a:spAutoFit/>
          </a:bodyPr>
          <a:lstStyle/>
          <a:p>
            <a:pPr marL="342900" indent="-342900">
              <a:buFont typeface="+mj-lt"/>
              <a:buAutoNum type="arabicPeriod"/>
            </a:pPr>
            <a:r>
              <a:rPr lang="en-GB" sz="2200" dirty="0" smtClean="0">
                <a:latin typeface="Calibri" pitchFamily="34" charset="0"/>
                <a:cs typeface="Calibri" pitchFamily="34" charset="0"/>
              </a:rPr>
              <a:t>What is an Instructional Video?</a:t>
            </a:r>
          </a:p>
          <a:p>
            <a:pPr marL="342900" indent="-342900">
              <a:buFont typeface="+mj-lt"/>
              <a:buAutoNum type="arabicPeriod"/>
            </a:pPr>
            <a:r>
              <a:rPr lang="en-GB" sz="2200" dirty="0" smtClean="0">
                <a:latin typeface="Calibri" pitchFamily="34" charset="0"/>
                <a:cs typeface="Calibri" pitchFamily="34" charset="0"/>
              </a:rPr>
              <a:t>Types of Instructional Videos.</a:t>
            </a:r>
          </a:p>
          <a:p>
            <a:pPr marL="342900" indent="-342900">
              <a:buFont typeface="+mj-lt"/>
              <a:buAutoNum type="arabicPeriod"/>
            </a:pPr>
            <a:r>
              <a:rPr lang="en-GB" sz="2200" dirty="0" smtClean="0">
                <a:latin typeface="Calibri" pitchFamily="34" charset="0"/>
                <a:cs typeface="Calibri" pitchFamily="34" charset="0"/>
              </a:rPr>
              <a:t>Why we use Instructional Videos?</a:t>
            </a:r>
          </a:p>
          <a:p>
            <a:pPr marL="342900" indent="-342900">
              <a:buFont typeface="+mj-lt"/>
              <a:buAutoNum type="arabicPeriod"/>
            </a:pPr>
            <a:r>
              <a:rPr lang="en-GB" sz="2200" dirty="0" smtClean="0">
                <a:latin typeface="Calibri" pitchFamily="34" charset="0"/>
                <a:cs typeface="Calibri" pitchFamily="34" charset="0"/>
              </a:rPr>
              <a:t>Occur able Mistakes.</a:t>
            </a:r>
          </a:p>
          <a:p>
            <a:pPr marL="342900" indent="-342900">
              <a:buFont typeface="+mj-lt"/>
              <a:buAutoNum type="arabicPeriod"/>
            </a:pPr>
            <a:r>
              <a:rPr lang="en-GB" sz="2200" dirty="0" smtClean="0">
                <a:latin typeface="Calibri" pitchFamily="34" charset="0"/>
                <a:cs typeface="Calibri" pitchFamily="34" charset="0"/>
              </a:rPr>
              <a:t>Best Suited Software.</a:t>
            </a:r>
          </a:p>
          <a:p>
            <a:pPr marL="342900" indent="-342900">
              <a:buFont typeface="+mj-lt"/>
              <a:buAutoNum type="arabicPeriod"/>
            </a:pPr>
            <a:r>
              <a:rPr lang="en-GB" sz="2200" dirty="0" smtClean="0">
                <a:latin typeface="Calibri" pitchFamily="34" charset="0"/>
                <a:cs typeface="Calibri" pitchFamily="34" charset="0"/>
              </a:rPr>
              <a:t>Steps to Create Your Own Video.</a:t>
            </a:r>
          </a:p>
          <a:p>
            <a:pPr marL="1257300" lvl="2" indent="-342900">
              <a:buFont typeface="Arial" pitchFamily="34" charset="0"/>
              <a:buChar char="•"/>
            </a:pPr>
            <a:r>
              <a:rPr lang="en-GB" sz="2200" dirty="0" smtClean="0">
                <a:latin typeface="Calibri" pitchFamily="34" charset="0"/>
                <a:cs typeface="Calibri" pitchFamily="34" charset="0"/>
              </a:rPr>
              <a:t>Determine and Get To Know Your Audience.</a:t>
            </a:r>
          </a:p>
          <a:p>
            <a:pPr marL="1257300" lvl="2" indent="-342900">
              <a:buFont typeface="Arial" pitchFamily="34" charset="0"/>
              <a:buChar char="•"/>
            </a:pPr>
            <a:r>
              <a:rPr lang="en-GB" sz="2200" dirty="0" smtClean="0">
                <a:latin typeface="Calibri" pitchFamily="34" charset="0"/>
                <a:cs typeface="Calibri" pitchFamily="34" charset="0"/>
              </a:rPr>
              <a:t>Write a Story Board and Script.</a:t>
            </a:r>
          </a:p>
          <a:p>
            <a:pPr marL="1257300" lvl="2" indent="-342900">
              <a:buFont typeface="Arial" pitchFamily="34" charset="0"/>
              <a:buChar char="•"/>
            </a:pPr>
            <a:r>
              <a:rPr lang="en-GB" sz="2200" dirty="0" smtClean="0">
                <a:latin typeface="Calibri" pitchFamily="34" charset="0"/>
                <a:cs typeface="Calibri" pitchFamily="34" charset="0"/>
              </a:rPr>
              <a:t>Record Your Narration.</a:t>
            </a:r>
          </a:p>
          <a:p>
            <a:pPr marL="1257300" lvl="2" indent="-342900">
              <a:buFont typeface="Arial" pitchFamily="34" charset="0"/>
              <a:buChar char="•"/>
            </a:pPr>
            <a:r>
              <a:rPr lang="en-GB" sz="2200" dirty="0" smtClean="0">
                <a:latin typeface="Calibri" pitchFamily="34" charset="0"/>
                <a:cs typeface="Calibri" pitchFamily="34" charset="0"/>
              </a:rPr>
              <a:t>Record the Video.</a:t>
            </a:r>
          </a:p>
          <a:p>
            <a:pPr marL="1257300" lvl="2" indent="-342900">
              <a:buFont typeface="Arial" pitchFamily="34" charset="0"/>
              <a:buChar char="•"/>
            </a:pPr>
            <a:r>
              <a:rPr lang="en-GB" sz="2200" dirty="0">
                <a:latin typeface="Calibri" pitchFamily="34" charset="0"/>
                <a:cs typeface="Calibri" pitchFamily="34" charset="0"/>
              </a:rPr>
              <a:t>Edit the Video</a:t>
            </a:r>
            <a:r>
              <a:rPr lang="en-GB" sz="2200" dirty="0" smtClean="0">
                <a:latin typeface="Calibri" pitchFamily="34" charset="0"/>
                <a:cs typeface="Calibri" pitchFamily="34" charset="0"/>
              </a:rPr>
              <a:t>.</a:t>
            </a:r>
          </a:p>
          <a:p>
            <a:pPr marL="1257300" lvl="2" indent="-342900">
              <a:buFont typeface="Arial" pitchFamily="34" charset="0"/>
              <a:buChar char="•"/>
            </a:pPr>
            <a:r>
              <a:rPr lang="en-GB" sz="2200" dirty="0" smtClean="0">
                <a:latin typeface="Calibri" pitchFamily="34" charset="0"/>
                <a:cs typeface="Calibri" pitchFamily="34" charset="0"/>
              </a:rPr>
              <a:t>Add a Video Intro.</a:t>
            </a:r>
          </a:p>
          <a:p>
            <a:pPr marL="1257300" lvl="2" indent="-342900">
              <a:buFont typeface="Arial" pitchFamily="34" charset="0"/>
              <a:buChar char="•"/>
            </a:pPr>
            <a:r>
              <a:rPr lang="en-GB" sz="2200" dirty="0" smtClean="0">
                <a:latin typeface="Calibri" pitchFamily="34" charset="0"/>
                <a:cs typeface="Calibri" pitchFamily="34" charset="0"/>
              </a:rPr>
              <a:t>Share your Video.</a:t>
            </a:r>
          </a:p>
          <a:p>
            <a:pPr marL="342900" indent="-342900">
              <a:buFont typeface="+mj-lt"/>
              <a:buAutoNum type="arabicPeriod"/>
            </a:pPr>
            <a:r>
              <a:rPr lang="en-GB" sz="2200" dirty="0" smtClean="0">
                <a:latin typeface="Calibri" pitchFamily="34" charset="0"/>
                <a:cs typeface="Calibri" pitchFamily="34" charset="0"/>
              </a:rPr>
              <a:t>Pros</a:t>
            </a:r>
          </a:p>
          <a:p>
            <a:pPr marL="342900" indent="-342900">
              <a:buFont typeface="+mj-lt"/>
              <a:buAutoNum type="arabicPeriod"/>
            </a:pPr>
            <a:r>
              <a:rPr lang="en-GB" sz="2200" dirty="0" smtClean="0">
                <a:latin typeface="Calibri" pitchFamily="34" charset="0"/>
                <a:cs typeface="Calibri" pitchFamily="34" charset="0"/>
              </a:rPr>
              <a:t>Cons</a:t>
            </a:r>
          </a:p>
          <a:p>
            <a:pPr marL="342900" indent="-342900">
              <a:buFont typeface="+mj-lt"/>
              <a:buAutoNum type="arabicPeriod"/>
            </a:pPr>
            <a:r>
              <a:rPr lang="en-GB" sz="2200" dirty="0" smtClean="0">
                <a:latin typeface="Calibri" pitchFamily="34" charset="0"/>
                <a:cs typeface="Calibri" pitchFamily="34" charset="0"/>
              </a:rPr>
              <a:t>End</a:t>
            </a:r>
            <a:endParaRPr lang="en-GB" sz="2200" dirty="0" smtClean="0"/>
          </a:p>
        </p:txBody>
      </p:sp>
    </p:spTree>
    <p:extLst>
      <p:ext uri="{BB962C8B-B14F-4D97-AF65-F5344CB8AC3E}">
        <p14:creationId xmlns:p14="http://schemas.microsoft.com/office/powerpoint/2010/main" val="12488346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685126"/>
            <a:ext cx="8640960" cy="1815882"/>
          </a:xfrm>
          <a:prstGeom prst="rect">
            <a:avLst/>
          </a:prstGeom>
          <a:noFill/>
        </p:spPr>
        <p:txBody>
          <a:bodyPr wrap="square" rtlCol="0">
            <a:spAutoFit/>
          </a:bodyPr>
          <a:lstStyle/>
          <a:p>
            <a:pPr marL="457200" lvl="0" indent="-457200" algn="just">
              <a:buFont typeface="Wingdings" pitchFamily="2" charset="2"/>
              <a:buChar char="ü"/>
            </a:pPr>
            <a:r>
              <a:rPr lang="en-GB" sz="2800" b="1" dirty="0">
                <a:latin typeface="Calibri" pitchFamily="34" charset="0"/>
                <a:cs typeface="Calibri" pitchFamily="34" charset="0"/>
              </a:rPr>
              <a:t>What is the learning objective of your video?</a:t>
            </a:r>
            <a:r>
              <a:rPr lang="en-GB" sz="2800" dirty="0">
                <a:latin typeface="Calibri" pitchFamily="34" charset="0"/>
                <a:cs typeface="Calibri" pitchFamily="34" charset="0"/>
              </a:rPr>
              <a:t> </a:t>
            </a:r>
            <a:endParaRPr lang="en-GB" sz="2800" dirty="0" smtClean="0">
              <a:latin typeface="Calibri" pitchFamily="34" charset="0"/>
              <a:cs typeface="Calibri" pitchFamily="34" charset="0"/>
            </a:endParaRPr>
          </a:p>
          <a:p>
            <a:pPr lvl="0" algn="just"/>
            <a:r>
              <a:rPr lang="en-GB" sz="2800" dirty="0">
                <a:latin typeface="Calibri" pitchFamily="34" charset="0"/>
                <a:cs typeface="Calibri" pitchFamily="34" charset="0"/>
              </a:rPr>
              <a:t>	</a:t>
            </a:r>
            <a:r>
              <a:rPr lang="en-GB" sz="2800" dirty="0" smtClean="0">
                <a:latin typeface="Calibri" pitchFamily="34" charset="0"/>
                <a:cs typeface="Calibri" pitchFamily="34" charset="0"/>
              </a:rPr>
              <a:t>A </a:t>
            </a:r>
            <a:r>
              <a:rPr lang="en-GB" sz="2800" dirty="0">
                <a:latin typeface="Calibri" pitchFamily="34" charset="0"/>
                <a:cs typeface="Calibri" pitchFamily="34" charset="0"/>
              </a:rPr>
              <a:t>clear learning objective helps you provide more straightforward instruction with a more achievable outcome.</a:t>
            </a:r>
          </a:p>
        </p:txBody>
      </p:sp>
      <p:sp>
        <p:nvSpPr>
          <p:cNvPr id="4" name="TextBox 3"/>
          <p:cNvSpPr txBox="1"/>
          <p:nvPr/>
        </p:nvSpPr>
        <p:spPr>
          <a:xfrm>
            <a:off x="323528" y="4175209"/>
            <a:ext cx="8640960" cy="1384995"/>
          </a:xfrm>
          <a:prstGeom prst="rect">
            <a:avLst/>
          </a:prstGeom>
          <a:noFill/>
        </p:spPr>
        <p:txBody>
          <a:bodyPr wrap="square" rtlCol="0">
            <a:spAutoFit/>
          </a:bodyPr>
          <a:lstStyle/>
          <a:p>
            <a:pPr marL="457200" lvl="0" indent="-457200" algn="just">
              <a:buFont typeface="Wingdings" pitchFamily="2" charset="2"/>
              <a:buChar char="ü"/>
            </a:pPr>
            <a:r>
              <a:rPr lang="en-GB" sz="2800" b="1" dirty="0">
                <a:latin typeface="Calibri" pitchFamily="34" charset="0"/>
                <a:cs typeface="Calibri" pitchFamily="34" charset="0"/>
              </a:rPr>
              <a:t>How will your video benefit your </a:t>
            </a:r>
            <a:r>
              <a:rPr lang="en-GB" sz="2800" b="1" dirty="0" smtClean="0">
                <a:latin typeface="Calibri" pitchFamily="34" charset="0"/>
                <a:cs typeface="Calibri" pitchFamily="34" charset="0"/>
              </a:rPr>
              <a:t>audience?</a:t>
            </a:r>
            <a:endParaRPr lang="en-GB" sz="2800" dirty="0">
              <a:latin typeface="Calibri" pitchFamily="34" charset="0"/>
              <a:cs typeface="Calibri" pitchFamily="34" charset="0"/>
            </a:endParaRPr>
          </a:p>
          <a:p>
            <a:pPr lvl="0" algn="just"/>
            <a:r>
              <a:rPr lang="en-GB" sz="2800" dirty="0">
                <a:latin typeface="Calibri" pitchFamily="34" charset="0"/>
                <a:cs typeface="Calibri" pitchFamily="34" charset="0"/>
              </a:rPr>
              <a:t>	</a:t>
            </a:r>
            <a:r>
              <a:rPr lang="en-GB" sz="2800" dirty="0" smtClean="0">
                <a:latin typeface="Calibri" pitchFamily="34" charset="0"/>
                <a:cs typeface="Calibri" pitchFamily="34" charset="0"/>
              </a:rPr>
              <a:t>What </a:t>
            </a:r>
            <a:r>
              <a:rPr lang="en-GB" sz="2800" dirty="0">
                <a:latin typeface="Calibri" pitchFamily="34" charset="0"/>
                <a:cs typeface="Calibri" pitchFamily="34" charset="0"/>
              </a:rPr>
              <a:t>value will they take away if someone invests their time in watching your video?</a:t>
            </a:r>
          </a:p>
        </p:txBody>
      </p:sp>
    </p:spTree>
    <p:extLst>
      <p:ext uri="{BB962C8B-B14F-4D97-AF65-F5344CB8AC3E}">
        <p14:creationId xmlns:p14="http://schemas.microsoft.com/office/powerpoint/2010/main" val="2705126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486525"/>
            <a:ext cx="7488832" cy="646331"/>
          </a:xfrm>
          <a:prstGeom prst="rect">
            <a:avLst/>
          </a:prstGeom>
          <a:noFill/>
        </p:spPr>
        <p:txBody>
          <a:bodyPr wrap="square" rtlCol="0">
            <a:spAutoFit/>
          </a:bodyPr>
          <a:lstStyle/>
          <a:p>
            <a:r>
              <a:rPr lang="en-GB" sz="3600" b="1" dirty="0" smtClean="0">
                <a:solidFill>
                  <a:schemeClr val="tx2">
                    <a:lumMod val="75000"/>
                  </a:schemeClr>
                </a:solidFill>
                <a:latin typeface="Calibri" pitchFamily="34" charset="0"/>
                <a:cs typeface="Calibri" pitchFamily="34" charset="0"/>
              </a:rPr>
              <a:t>Step 2: Write a Story Board and Script</a:t>
            </a:r>
            <a:endParaRPr lang="en-GB" sz="3600" b="1" dirty="0">
              <a:solidFill>
                <a:schemeClr val="tx2">
                  <a:lumMod val="75000"/>
                </a:schemeClr>
              </a:solidFill>
              <a:latin typeface="Calibri" pitchFamily="34" charset="0"/>
              <a:cs typeface="Calibri" pitchFamily="34" charset="0"/>
            </a:endParaRPr>
          </a:p>
        </p:txBody>
      </p:sp>
      <p:sp>
        <p:nvSpPr>
          <p:cNvPr id="3" name="TextBox 2"/>
          <p:cNvSpPr txBox="1"/>
          <p:nvPr/>
        </p:nvSpPr>
        <p:spPr>
          <a:xfrm>
            <a:off x="395536" y="2552705"/>
            <a:ext cx="8280920" cy="3108543"/>
          </a:xfrm>
          <a:prstGeom prst="rect">
            <a:avLst/>
          </a:prstGeom>
          <a:noFill/>
        </p:spPr>
        <p:txBody>
          <a:bodyPr wrap="square" rtlCol="0">
            <a:spAutoFit/>
          </a:bodyPr>
          <a:lstStyle/>
          <a:p>
            <a:pPr marL="457200" indent="-457200" algn="just">
              <a:buFont typeface="Arial" pitchFamily="34" charset="0"/>
              <a:buChar char="•"/>
            </a:pPr>
            <a:r>
              <a:rPr lang="en-GB" sz="2800" dirty="0">
                <a:latin typeface="Calibri" pitchFamily="34" charset="0"/>
                <a:cs typeface="Calibri" pitchFamily="34" charset="0"/>
              </a:rPr>
              <a:t>Once you have a topic and know your audience, </a:t>
            </a:r>
            <a:r>
              <a:rPr lang="en-GB" sz="2800" u="sng" dirty="0">
                <a:latin typeface="Calibri" pitchFamily="34" charset="0"/>
                <a:cs typeface="Calibri" pitchFamily="34" charset="0"/>
              </a:rPr>
              <a:t>create a storyboard</a:t>
            </a:r>
            <a:r>
              <a:rPr lang="en-GB" sz="2800" dirty="0">
                <a:latin typeface="Calibri" pitchFamily="34" charset="0"/>
                <a:cs typeface="Calibri" pitchFamily="34" charset="0"/>
              </a:rPr>
              <a:t> to outline and visualize what you plan to show</a:t>
            </a:r>
            <a:r>
              <a:rPr lang="en-GB" sz="2800" dirty="0" smtClean="0">
                <a:latin typeface="Calibri" pitchFamily="34" charset="0"/>
                <a:cs typeface="Calibri" pitchFamily="34" charset="0"/>
              </a:rPr>
              <a:t>.</a:t>
            </a:r>
          </a:p>
          <a:p>
            <a:pPr algn="just"/>
            <a:endParaRPr lang="en-GB" sz="2800" dirty="0">
              <a:latin typeface="Calibri" pitchFamily="34" charset="0"/>
              <a:cs typeface="Calibri" pitchFamily="34" charset="0"/>
            </a:endParaRPr>
          </a:p>
          <a:p>
            <a:pPr marL="457200" indent="-457200" algn="just">
              <a:buFont typeface="Arial" pitchFamily="34" charset="0"/>
              <a:buChar char="•"/>
            </a:pPr>
            <a:r>
              <a:rPr lang="en-GB" sz="2800" dirty="0">
                <a:latin typeface="Calibri" pitchFamily="34" charset="0"/>
                <a:cs typeface="Calibri" pitchFamily="34" charset="0"/>
              </a:rPr>
              <a:t>Creating a storyboard ahead of time will help you make an instructional video that is clear, concise, and interesting to your audience. </a:t>
            </a:r>
          </a:p>
        </p:txBody>
      </p:sp>
    </p:spTree>
    <p:extLst>
      <p:ext uri="{BB962C8B-B14F-4D97-AF65-F5344CB8AC3E}">
        <p14:creationId xmlns:p14="http://schemas.microsoft.com/office/powerpoint/2010/main" val="28031997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476073"/>
            <a:ext cx="8568952" cy="584775"/>
          </a:xfrm>
          <a:prstGeom prst="rect">
            <a:avLst/>
          </a:prstGeom>
          <a:noFill/>
        </p:spPr>
        <p:txBody>
          <a:bodyPr wrap="square" rtlCol="0">
            <a:spAutoFit/>
          </a:bodyPr>
          <a:lstStyle/>
          <a:p>
            <a:r>
              <a:rPr lang="en-GB" sz="3200" dirty="0">
                <a:latin typeface="Calibri" pitchFamily="34" charset="0"/>
                <a:cs typeface="Calibri" pitchFamily="34" charset="0"/>
              </a:rPr>
              <a:t>Your storyboard can be as simple as this</a:t>
            </a:r>
            <a:r>
              <a:rPr lang="en-GB" sz="3200" dirty="0" smtClean="0">
                <a:latin typeface="Calibri" pitchFamily="34" charset="0"/>
                <a:cs typeface="Calibri" pitchFamily="34" charset="0"/>
              </a:rPr>
              <a:t>:</a:t>
            </a:r>
            <a:endParaRPr lang="en-GB" sz="3200" dirty="0">
              <a:latin typeface="Calibri" pitchFamily="34" charset="0"/>
              <a:cs typeface="Calibri"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284073"/>
            <a:ext cx="8424936" cy="3089143"/>
          </a:xfrm>
          <a:prstGeom prst="rect">
            <a:avLst/>
          </a:prstGeom>
        </p:spPr>
      </p:pic>
    </p:spTree>
    <p:extLst>
      <p:ext uri="{BB962C8B-B14F-4D97-AF65-F5344CB8AC3E}">
        <p14:creationId xmlns:p14="http://schemas.microsoft.com/office/powerpoint/2010/main" val="9947235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545754"/>
            <a:ext cx="8568952" cy="3539430"/>
          </a:xfrm>
          <a:prstGeom prst="rect">
            <a:avLst/>
          </a:prstGeom>
          <a:noFill/>
        </p:spPr>
        <p:txBody>
          <a:bodyPr wrap="square" rtlCol="0">
            <a:spAutoFit/>
          </a:bodyPr>
          <a:lstStyle/>
          <a:p>
            <a:pPr marL="457200" indent="-457200" algn="just">
              <a:buFont typeface="Arial" pitchFamily="34" charset="0"/>
              <a:buChar char="•"/>
            </a:pPr>
            <a:r>
              <a:rPr lang="en-GB" sz="2800" dirty="0">
                <a:latin typeface="Calibri" pitchFamily="34" charset="0"/>
                <a:cs typeface="Calibri" pitchFamily="34" charset="0"/>
              </a:rPr>
              <a:t>Quick sketches and stick figures are perfectly fine for live </a:t>
            </a:r>
            <a:r>
              <a:rPr lang="en-GB" sz="2800" dirty="0" smtClean="0">
                <a:latin typeface="Calibri" pitchFamily="34" charset="0"/>
                <a:cs typeface="Calibri" pitchFamily="34" charset="0"/>
              </a:rPr>
              <a:t>video.</a:t>
            </a:r>
          </a:p>
          <a:p>
            <a:pPr algn="just"/>
            <a:endParaRPr lang="en-GB" sz="2800" dirty="0" smtClean="0">
              <a:latin typeface="Calibri" pitchFamily="34" charset="0"/>
              <a:cs typeface="Calibri" pitchFamily="34" charset="0"/>
            </a:endParaRPr>
          </a:p>
          <a:p>
            <a:pPr marL="457200" indent="-457200" algn="just">
              <a:buFont typeface="Arial" pitchFamily="34" charset="0"/>
              <a:buChar char="•"/>
            </a:pPr>
            <a:r>
              <a:rPr lang="en-GB" sz="2800" dirty="0" smtClean="0">
                <a:latin typeface="Calibri" pitchFamily="34" charset="0"/>
                <a:cs typeface="Calibri" pitchFamily="34" charset="0"/>
              </a:rPr>
              <a:t>If </a:t>
            </a:r>
            <a:r>
              <a:rPr lang="en-GB" sz="2800" dirty="0">
                <a:latin typeface="Calibri" pitchFamily="34" charset="0"/>
                <a:cs typeface="Calibri" pitchFamily="34" charset="0"/>
              </a:rPr>
              <a:t>you’ll be recording your screen to demonstrate a process, use a series of simple screenshots to show what you plan to display with the narration</a:t>
            </a:r>
            <a:r>
              <a:rPr lang="en-GB" sz="2800" dirty="0" smtClean="0">
                <a:latin typeface="Calibri" pitchFamily="34" charset="0"/>
                <a:cs typeface="Calibri" pitchFamily="34" charset="0"/>
              </a:rPr>
              <a:t>.</a:t>
            </a:r>
          </a:p>
          <a:p>
            <a:pPr marL="457200" indent="-457200" algn="just">
              <a:buFont typeface="Arial" pitchFamily="34" charset="0"/>
              <a:buChar char="•"/>
            </a:pPr>
            <a:endParaRPr lang="en-GB" sz="2800" dirty="0">
              <a:latin typeface="Calibri" pitchFamily="34" charset="0"/>
              <a:cs typeface="Calibri" pitchFamily="34" charset="0"/>
            </a:endParaRPr>
          </a:p>
          <a:p>
            <a:pPr marL="457200" indent="-457200" algn="just">
              <a:buFont typeface="Arial" pitchFamily="34" charset="0"/>
              <a:buChar char="•"/>
            </a:pPr>
            <a:r>
              <a:rPr lang="en-GB" sz="2800" dirty="0">
                <a:latin typeface="Calibri" pitchFamily="34" charset="0"/>
                <a:cs typeface="Calibri" pitchFamily="34" charset="0"/>
              </a:rPr>
              <a:t>After storyboarding is done, it’s time to </a:t>
            </a:r>
            <a:r>
              <a:rPr lang="en-GB" sz="2800" u="sng" dirty="0">
                <a:latin typeface="Calibri" pitchFamily="34" charset="0"/>
                <a:cs typeface="Calibri" pitchFamily="34" charset="0"/>
              </a:rPr>
              <a:t>write a script</a:t>
            </a:r>
            <a:r>
              <a:rPr lang="en-GB" sz="2800" dirty="0">
                <a:latin typeface="Calibri" pitchFamily="34" charset="0"/>
                <a:cs typeface="Calibri" pitchFamily="34" charset="0"/>
              </a:rPr>
              <a:t>. </a:t>
            </a:r>
          </a:p>
        </p:txBody>
      </p:sp>
    </p:spTree>
    <p:extLst>
      <p:ext uri="{BB962C8B-B14F-4D97-AF65-F5344CB8AC3E}">
        <p14:creationId xmlns:p14="http://schemas.microsoft.com/office/powerpoint/2010/main" val="12124272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903472"/>
            <a:ext cx="8568952" cy="2677656"/>
          </a:xfrm>
          <a:prstGeom prst="rect">
            <a:avLst/>
          </a:prstGeom>
          <a:noFill/>
        </p:spPr>
        <p:txBody>
          <a:bodyPr wrap="square" rtlCol="0">
            <a:spAutoFit/>
          </a:bodyPr>
          <a:lstStyle/>
          <a:p>
            <a:pPr marL="457200" indent="-457200" algn="just">
              <a:buFont typeface="Arial" pitchFamily="34" charset="0"/>
              <a:buChar char="•"/>
            </a:pPr>
            <a:r>
              <a:rPr lang="en-GB" sz="2800" dirty="0">
                <a:latin typeface="Calibri" pitchFamily="34" charset="0"/>
                <a:cs typeface="Calibri" pitchFamily="34" charset="0"/>
              </a:rPr>
              <a:t>Even a simple script will help you be more efficient, saving both yourself and your viewers time. Plus, you’ll also be far less likely to forget something</a:t>
            </a:r>
            <a:r>
              <a:rPr lang="en-GB" sz="2800" dirty="0" smtClean="0">
                <a:latin typeface="Calibri" pitchFamily="34" charset="0"/>
                <a:cs typeface="Calibri" pitchFamily="34" charset="0"/>
              </a:rPr>
              <a:t>.</a:t>
            </a:r>
          </a:p>
          <a:p>
            <a:pPr algn="just"/>
            <a:endParaRPr lang="en-GB" sz="2800" dirty="0">
              <a:latin typeface="Calibri" pitchFamily="34" charset="0"/>
              <a:cs typeface="Calibri" pitchFamily="34" charset="0"/>
            </a:endParaRPr>
          </a:p>
          <a:p>
            <a:pPr marL="457200" indent="-457200" algn="just">
              <a:buFont typeface="Arial" pitchFamily="34" charset="0"/>
              <a:buChar char="•"/>
            </a:pPr>
            <a:r>
              <a:rPr lang="en-GB" sz="2800" dirty="0">
                <a:latin typeface="Calibri" pitchFamily="34" charset="0"/>
                <a:cs typeface="Calibri" pitchFamily="34" charset="0"/>
              </a:rPr>
              <a:t>It’s helpful to match your narration to what will be happening on screen during your video. </a:t>
            </a:r>
          </a:p>
        </p:txBody>
      </p:sp>
    </p:spTree>
    <p:extLst>
      <p:ext uri="{BB962C8B-B14F-4D97-AF65-F5344CB8AC3E}">
        <p14:creationId xmlns:p14="http://schemas.microsoft.com/office/powerpoint/2010/main" val="18307322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764704"/>
            <a:ext cx="6696744" cy="584775"/>
          </a:xfrm>
          <a:prstGeom prst="rect">
            <a:avLst/>
          </a:prstGeom>
          <a:noFill/>
        </p:spPr>
        <p:txBody>
          <a:bodyPr wrap="square" rtlCol="0">
            <a:spAutoFit/>
          </a:bodyPr>
          <a:lstStyle/>
          <a:p>
            <a:r>
              <a:rPr lang="en-GB" sz="3200" b="1" dirty="0" smtClean="0">
                <a:latin typeface="Calibri" pitchFamily="34" charset="0"/>
                <a:cs typeface="Calibri" pitchFamily="34" charset="0"/>
              </a:rPr>
              <a:t>Tips for Script Writing.</a:t>
            </a:r>
            <a:endParaRPr lang="en-GB" sz="3200" b="1" dirty="0">
              <a:latin typeface="Calibri" pitchFamily="34" charset="0"/>
              <a:cs typeface="Calibri" pitchFamily="34" charset="0"/>
            </a:endParaRPr>
          </a:p>
        </p:txBody>
      </p:sp>
      <p:sp>
        <p:nvSpPr>
          <p:cNvPr id="3" name="TextBox 2"/>
          <p:cNvSpPr txBox="1"/>
          <p:nvPr/>
        </p:nvSpPr>
        <p:spPr>
          <a:xfrm>
            <a:off x="323528" y="1412776"/>
            <a:ext cx="8496944" cy="5262979"/>
          </a:xfrm>
          <a:prstGeom prst="rect">
            <a:avLst/>
          </a:prstGeom>
          <a:noFill/>
        </p:spPr>
        <p:txBody>
          <a:bodyPr wrap="square" rtlCol="0">
            <a:spAutoFit/>
          </a:bodyPr>
          <a:lstStyle/>
          <a:p>
            <a:pPr marL="457200" lvl="0" indent="-457200" algn="just">
              <a:buFont typeface="Arial" pitchFamily="34" charset="0"/>
              <a:buChar char="•"/>
            </a:pPr>
            <a:r>
              <a:rPr lang="en-GB" sz="2800" b="1" dirty="0">
                <a:latin typeface="Calibri" pitchFamily="34" charset="0"/>
                <a:cs typeface="Calibri" pitchFamily="34" charset="0"/>
              </a:rPr>
              <a:t>Avoid jargon.</a:t>
            </a:r>
            <a:r>
              <a:rPr lang="en-GB" sz="2800" dirty="0">
                <a:latin typeface="Calibri" pitchFamily="34" charset="0"/>
                <a:cs typeface="Calibri" pitchFamily="34" charset="0"/>
              </a:rPr>
              <a:t> Using simple language as if you’re explaining the process to a friend will help make your script easier to follow</a:t>
            </a:r>
            <a:r>
              <a:rPr lang="en-GB" sz="2800" dirty="0" smtClean="0">
                <a:latin typeface="Calibri" pitchFamily="34" charset="0"/>
                <a:cs typeface="Calibri" pitchFamily="34" charset="0"/>
              </a:rPr>
              <a:t>.</a:t>
            </a:r>
          </a:p>
          <a:p>
            <a:pPr lvl="0" algn="just"/>
            <a:endParaRPr lang="en-GB" sz="2800" dirty="0">
              <a:latin typeface="Calibri" pitchFamily="34" charset="0"/>
              <a:cs typeface="Calibri" pitchFamily="34" charset="0"/>
            </a:endParaRPr>
          </a:p>
          <a:p>
            <a:pPr marL="457200" lvl="0" indent="-457200" algn="just">
              <a:buFont typeface="Arial" pitchFamily="34" charset="0"/>
              <a:buChar char="•"/>
            </a:pPr>
            <a:r>
              <a:rPr lang="en-GB" sz="2800" b="1" dirty="0">
                <a:latin typeface="Calibri" pitchFamily="34" charset="0"/>
                <a:cs typeface="Calibri" pitchFamily="34" charset="0"/>
              </a:rPr>
              <a:t>Show AND tell.</a:t>
            </a:r>
            <a:r>
              <a:rPr lang="en-GB" sz="2800" dirty="0">
                <a:latin typeface="Calibri" pitchFamily="34" charset="0"/>
                <a:cs typeface="Calibri" pitchFamily="34" charset="0"/>
              </a:rPr>
              <a:t> Instead of simply giving a play-by-play of your onscreen actions, take time to explain both what you’re doing and why you’re doing it</a:t>
            </a:r>
            <a:r>
              <a:rPr lang="en-GB" sz="2800" dirty="0" smtClean="0">
                <a:latin typeface="Calibri" pitchFamily="34" charset="0"/>
                <a:cs typeface="Calibri" pitchFamily="34" charset="0"/>
              </a:rPr>
              <a:t>.</a:t>
            </a:r>
          </a:p>
          <a:p>
            <a:pPr lvl="0" algn="just"/>
            <a:endParaRPr lang="en-GB" sz="2800" dirty="0">
              <a:latin typeface="Calibri" pitchFamily="34" charset="0"/>
              <a:cs typeface="Calibri" pitchFamily="34" charset="0"/>
            </a:endParaRPr>
          </a:p>
          <a:p>
            <a:pPr marL="457200" lvl="0" indent="-457200" algn="just">
              <a:buFont typeface="Arial" pitchFamily="34" charset="0"/>
              <a:buChar char="•"/>
            </a:pPr>
            <a:r>
              <a:rPr lang="en-GB" sz="2800" b="1" dirty="0">
                <a:latin typeface="Calibri" pitchFamily="34" charset="0"/>
                <a:cs typeface="Calibri" pitchFamily="34" charset="0"/>
              </a:rPr>
              <a:t>Practice, practice, and then practice some more.</a:t>
            </a:r>
            <a:r>
              <a:rPr lang="en-GB" sz="2800" dirty="0">
                <a:latin typeface="Calibri" pitchFamily="34" charset="0"/>
                <a:cs typeface="Calibri" pitchFamily="34" charset="0"/>
              </a:rPr>
              <a:t> Read your script aloud before you record. If you get tripped up, go back and make sure you’re using natural language</a:t>
            </a:r>
            <a:r>
              <a:rPr lang="en-GB" sz="2800" dirty="0" smtClean="0">
                <a:latin typeface="Calibri" pitchFamily="34" charset="0"/>
                <a:cs typeface="Calibri" pitchFamily="34" charset="0"/>
              </a:rPr>
              <a:t>.</a:t>
            </a:r>
          </a:p>
        </p:txBody>
      </p:sp>
    </p:spTree>
    <p:extLst>
      <p:ext uri="{BB962C8B-B14F-4D97-AF65-F5344CB8AC3E}">
        <p14:creationId xmlns:p14="http://schemas.microsoft.com/office/powerpoint/2010/main" val="16787007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1270501"/>
            <a:ext cx="7488832" cy="646331"/>
          </a:xfrm>
          <a:prstGeom prst="rect">
            <a:avLst/>
          </a:prstGeom>
          <a:noFill/>
        </p:spPr>
        <p:txBody>
          <a:bodyPr wrap="square" rtlCol="0">
            <a:spAutoFit/>
          </a:bodyPr>
          <a:lstStyle/>
          <a:p>
            <a:r>
              <a:rPr lang="en-GB" sz="3600" b="1" dirty="0" smtClean="0">
                <a:solidFill>
                  <a:schemeClr val="tx2">
                    <a:lumMod val="75000"/>
                  </a:schemeClr>
                </a:solidFill>
                <a:latin typeface="Calibri" pitchFamily="34" charset="0"/>
                <a:cs typeface="Calibri" pitchFamily="34" charset="0"/>
              </a:rPr>
              <a:t>Step 3: </a:t>
            </a:r>
            <a:r>
              <a:rPr lang="en-GB" sz="3600" b="1" dirty="0">
                <a:solidFill>
                  <a:schemeClr val="tx2">
                    <a:lumMod val="75000"/>
                  </a:schemeClr>
                </a:solidFill>
                <a:latin typeface="Calibri" pitchFamily="34" charset="0"/>
                <a:cs typeface="Calibri" pitchFamily="34" charset="0"/>
              </a:rPr>
              <a:t>Record Your Narration</a:t>
            </a:r>
          </a:p>
        </p:txBody>
      </p:sp>
      <p:sp>
        <p:nvSpPr>
          <p:cNvPr id="4" name="TextBox 3"/>
          <p:cNvSpPr txBox="1"/>
          <p:nvPr/>
        </p:nvSpPr>
        <p:spPr>
          <a:xfrm>
            <a:off x="395536" y="2193826"/>
            <a:ext cx="8424936" cy="3539430"/>
          </a:xfrm>
          <a:prstGeom prst="rect">
            <a:avLst/>
          </a:prstGeom>
          <a:noFill/>
        </p:spPr>
        <p:txBody>
          <a:bodyPr wrap="square" rtlCol="0">
            <a:spAutoFit/>
          </a:bodyPr>
          <a:lstStyle/>
          <a:p>
            <a:pPr marL="457200" indent="-457200">
              <a:buFont typeface="Arial" pitchFamily="34" charset="0"/>
              <a:buChar char="•"/>
            </a:pPr>
            <a:r>
              <a:rPr lang="en-GB" sz="2800" dirty="0">
                <a:latin typeface="Calibri" pitchFamily="34" charset="0"/>
                <a:cs typeface="Calibri" pitchFamily="34" charset="0"/>
              </a:rPr>
              <a:t>With your script in hand, it’s time to </a:t>
            </a:r>
            <a:r>
              <a:rPr lang="en-GB" sz="2800" u="sng" dirty="0">
                <a:latin typeface="Calibri" pitchFamily="34" charset="0"/>
                <a:cs typeface="Calibri" pitchFamily="34" charset="0"/>
              </a:rPr>
              <a:t>record the narration</a:t>
            </a:r>
            <a:r>
              <a:rPr lang="en-GB" sz="2800" dirty="0">
                <a:latin typeface="Calibri" pitchFamily="34" charset="0"/>
                <a:cs typeface="Calibri" pitchFamily="34" charset="0"/>
              </a:rPr>
              <a:t>. </a:t>
            </a:r>
            <a:endParaRPr lang="en-GB" sz="2800" dirty="0" smtClean="0">
              <a:latin typeface="Calibri" pitchFamily="34" charset="0"/>
              <a:cs typeface="Calibri" pitchFamily="34" charset="0"/>
            </a:endParaRPr>
          </a:p>
          <a:p>
            <a:endParaRPr lang="en-GB" sz="2800" dirty="0" smtClean="0">
              <a:latin typeface="Calibri" pitchFamily="34" charset="0"/>
              <a:cs typeface="Calibri" pitchFamily="34" charset="0"/>
            </a:endParaRPr>
          </a:p>
          <a:p>
            <a:pPr marL="457200" indent="-457200">
              <a:buFont typeface="Arial" pitchFamily="34" charset="0"/>
              <a:buChar char="•"/>
            </a:pPr>
            <a:r>
              <a:rPr lang="en-GB" sz="2800" dirty="0" err="1" smtClean="0">
                <a:latin typeface="Calibri" pitchFamily="34" charset="0"/>
                <a:cs typeface="Calibri" pitchFamily="34" charset="0"/>
              </a:rPr>
              <a:t>Camtasia</a:t>
            </a:r>
            <a:r>
              <a:rPr lang="en-GB" sz="2800" dirty="0" smtClean="0">
                <a:latin typeface="Calibri" pitchFamily="34" charset="0"/>
                <a:cs typeface="Calibri" pitchFamily="34" charset="0"/>
              </a:rPr>
              <a:t> </a:t>
            </a:r>
            <a:r>
              <a:rPr lang="en-GB" sz="2800" dirty="0">
                <a:latin typeface="Calibri" pitchFamily="34" charset="0"/>
                <a:cs typeface="Calibri" pitchFamily="34" charset="0"/>
              </a:rPr>
              <a:t>comes with a built-in, easy-to-use voice recording feature that is a great option. </a:t>
            </a:r>
            <a:endParaRPr lang="en-GB" sz="2800" dirty="0" smtClean="0">
              <a:latin typeface="Calibri" pitchFamily="34" charset="0"/>
              <a:cs typeface="Calibri" pitchFamily="34" charset="0"/>
            </a:endParaRPr>
          </a:p>
          <a:p>
            <a:endParaRPr lang="en-GB" sz="2800" dirty="0" smtClean="0">
              <a:latin typeface="Calibri" pitchFamily="34" charset="0"/>
              <a:cs typeface="Calibri" pitchFamily="34" charset="0"/>
            </a:endParaRPr>
          </a:p>
          <a:p>
            <a:pPr marL="457200" indent="-457200">
              <a:buFont typeface="Arial" pitchFamily="34" charset="0"/>
              <a:buChar char="•"/>
            </a:pPr>
            <a:r>
              <a:rPr lang="en-GB" sz="2800" dirty="0" smtClean="0">
                <a:latin typeface="Calibri" pitchFamily="34" charset="0"/>
                <a:cs typeface="Calibri" pitchFamily="34" charset="0"/>
              </a:rPr>
              <a:t>Still</a:t>
            </a:r>
            <a:r>
              <a:rPr lang="en-GB" sz="2800" dirty="0">
                <a:latin typeface="Calibri" pitchFamily="34" charset="0"/>
                <a:cs typeface="Calibri" pitchFamily="34" charset="0"/>
              </a:rPr>
              <a:t>, you can take your voiceover and narration recording to the next </a:t>
            </a:r>
            <a:r>
              <a:rPr lang="en-GB" sz="2800" dirty="0" smtClean="0">
                <a:latin typeface="Calibri" pitchFamily="34" charset="0"/>
                <a:cs typeface="Calibri" pitchFamily="34" charset="0"/>
              </a:rPr>
              <a:t>level with </a:t>
            </a:r>
            <a:r>
              <a:rPr lang="en-GB" sz="2800" dirty="0" err="1" smtClean="0">
                <a:latin typeface="Calibri" pitchFamily="34" charset="0"/>
                <a:cs typeface="Calibri" pitchFamily="34" charset="0"/>
              </a:rPr>
              <a:t>TechSmithAuditate</a:t>
            </a:r>
            <a:r>
              <a:rPr lang="en-GB" sz="2800" dirty="0" smtClean="0">
                <a:latin typeface="Calibri" pitchFamily="34" charset="0"/>
                <a:cs typeface="Calibri" pitchFamily="34" charset="0"/>
              </a:rPr>
              <a:t>.</a:t>
            </a:r>
            <a:endParaRPr lang="en-GB" sz="2800" dirty="0">
              <a:latin typeface="Calibri" pitchFamily="34" charset="0"/>
              <a:cs typeface="Calibri" pitchFamily="34" charset="0"/>
            </a:endParaRPr>
          </a:p>
        </p:txBody>
      </p:sp>
    </p:spTree>
    <p:extLst>
      <p:ext uri="{BB962C8B-B14F-4D97-AF65-F5344CB8AC3E}">
        <p14:creationId xmlns:p14="http://schemas.microsoft.com/office/powerpoint/2010/main" val="20005549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546914"/>
            <a:ext cx="8640960" cy="3970318"/>
          </a:xfrm>
          <a:prstGeom prst="rect">
            <a:avLst/>
          </a:prstGeom>
          <a:noFill/>
        </p:spPr>
        <p:txBody>
          <a:bodyPr wrap="square" rtlCol="0">
            <a:spAutoFit/>
          </a:bodyPr>
          <a:lstStyle/>
          <a:p>
            <a:pPr marL="457200" indent="-457200" algn="just">
              <a:buFont typeface="Arial" pitchFamily="34" charset="0"/>
              <a:buChar char="•"/>
            </a:pPr>
            <a:r>
              <a:rPr lang="en-GB" sz="2800" dirty="0">
                <a:latin typeface="Calibri" pitchFamily="34" charset="0"/>
                <a:cs typeface="Calibri" pitchFamily="34" charset="0"/>
              </a:rPr>
              <a:t>Then, find a quiet place to record. </a:t>
            </a:r>
            <a:endParaRPr lang="en-GB" sz="2800" dirty="0" smtClean="0">
              <a:latin typeface="Calibri" pitchFamily="34" charset="0"/>
              <a:cs typeface="Calibri" pitchFamily="34" charset="0"/>
            </a:endParaRPr>
          </a:p>
          <a:p>
            <a:pPr algn="just"/>
            <a:endParaRPr lang="en-GB" sz="2800" dirty="0" smtClean="0">
              <a:latin typeface="Calibri" pitchFamily="34" charset="0"/>
              <a:cs typeface="Calibri" pitchFamily="34" charset="0"/>
            </a:endParaRPr>
          </a:p>
          <a:p>
            <a:pPr marL="457200" indent="-457200" algn="just">
              <a:buFont typeface="Arial" pitchFamily="34" charset="0"/>
              <a:buChar char="•"/>
            </a:pPr>
            <a:r>
              <a:rPr lang="en-GB" sz="2800" dirty="0">
                <a:latin typeface="Calibri" pitchFamily="34" charset="0"/>
                <a:cs typeface="Calibri" pitchFamily="34" charset="0"/>
              </a:rPr>
              <a:t>When you’re ready to hit record, make sure you speak slowly and clearly. If you make a mistake, don’t start over. </a:t>
            </a:r>
            <a:endParaRPr lang="en-GB" sz="2800" dirty="0" smtClean="0">
              <a:latin typeface="Calibri" pitchFamily="34" charset="0"/>
              <a:cs typeface="Calibri" pitchFamily="34" charset="0"/>
            </a:endParaRPr>
          </a:p>
          <a:p>
            <a:pPr algn="just"/>
            <a:endParaRPr lang="en-GB" sz="2800" dirty="0" smtClean="0">
              <a:latin typeface="Calibri" pitchFamily="34" charset="0"/>
              <a:cs typeface="Calibri" pitchFamily="34" charset="0"/>
            </a:endParaRPr>
          </a:p>
          <a:p>
            <a:pPr marL="457200" indent="-457200" algn="just">
              <a:buFont typeface="Arial" pitchFamily="34" charset="0"/>
              <a:buChar char="•"/>
            </a:pPr>
            <a:r>
              <a:rPr lang="en-GB" sz="2800" dirty="0" smtClean="0">
                <a:latin typeface="Calibri" pitchFamily="34" charset="0"/>
                <a:cs typeface="Calibri" pitchFamily="34" charset="0"/>
              </a:rPr>
              <a:t>Pause</a:t>
            </a:r>
            <a:r>
              <a:rPr lang="en-GB" sz="2800" dirty="0">
                <a:latin typeface="Calibri" pitchFamily="34" charset="0"/>
                <a:cs typeface="Calibri" pitchFamily="34" charset="0"/>
              </a:rPr>
              <a:t>, then start again right before you made the mistake. You can remove any mistakes when you’re finished recording</a:t>
            </a:r>
            <a:r>
              <a:rPr lang="en-GB" sz="2800" dirty="0" smtClean="0">
                <a:latin typeface="Calibri" pitchFamily="34" charset="0"/>
                <a:cs typeface="Calibri" pitchFamily="34" charset="0"/>
              </a:rPr>
              <a:t>.</a:t>
            </a:r>
            <a:endParaRPr lang="en-GB" sz="2800" dirty="0">
              <a:latin typeface="Calibri" pitchFamily="34" charset="0"/>
              <a:cs typeface="Calibri" pitchFamily="34" charset="0"/>
            </a:endParaRPr>
          </a:p>
        </p:txBody>
      </p:sp>
    </p:spTree>
    <p:extLst>
      <p:ext uri="{BB962C8B-B14F-4D97-AF65-F5344CB8AC3E}">
        <p14:creationId xmlns:p14="http://schemas.microsoft.com/office/powerpoint/2010/main" val="2570227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96752"/>
            <a:ext cx="7488832" cy="646331"/>
          </a:xfrm>
          <a:prstGeom prst="rect">
            <a:avLst/>
          </a:prstGeom>
          <a:noFill/>
        </p:spPr>
        <p:txBody>
          <a:bodyPr wrap="square" rtlCol="0">
            <a:spAutoFit/>
          </a:bodyPr>
          <a:lstStyle/>
          <a:p>
            <a:r>
              <a:rPr lang="en-GB" sz="3600" b="1" dirty="0" smtClean="0">
                <a:solidFill>
                  <a:schemeClr val="tx2">
                    <a:lumMod val="75000"/>
                  </a:schemeClr>
                </a:solidFill>
                <a:latin typeface="Calibri" pitchFamily="34" charset="0"/>
                <a:cs typeface="Calibri" pitchFamily="34" charset="0"/>
              </a:rPr>
              <a:t>Step 4: </a:t>
            </a:r>
            <a:r>
              <a:rPr lang="en-GB" sz="3600" b="1" dirty="0">
                <a:solidFill>
                  <a:schemeClr val="tx2">
                    <a:lumMod val="75000"/>
                  </a:schemeClr>
                </a:solidFill>
                <a:latin typeface="Calibri" pitchFamily="34" charset="0"/>
                <a:cs typeface="Calibri" pitchFamily="34" charset="0"/>
              </a:rPr>
              <a:t>Record Your </a:t>
            </a:r>
            <a:r>
              <a:rPr lang="en-GB" sz="3600" b="1" dirty="0" smtClean="0">
                <a:solidFill>
                  <a:schemeClr val="tx2">
                    <a:lumMod val="75000"/>
                  </a:schemeClr>
                </a:solidFill>
                <a:latin typeface="Calibri" pitchFamily="34" charset="0"/>
                <a:cs typeface="Calibri" pitchFamily="34" charset="0"/>
              </a:rPr>
              <a:t>Video</a:t>
            </a:r>
            <a:endParaRPr lang="en-GB" sz="3600" b="1" dirty="0">
              <a:solidFill>
                <a:schemeClr val="tx2">
                  <a:lumMod val="75000"/>
                </a:schemeClr>
              </a:solidFill>
              <a:latin typeface="Calibri" pitchFamily="34" charset="0"/>
              <a:cs typeface="Calibri" pitchFamily="34" charset="0"/>
            </a:endParaRPr>
          </a:p>
        </p:txBody>
      </p:sp>
      <p:sp>
        <p:nvSpPr>
          <p:cNvPr id="3" name="TextBox 2"/>
          <p:cNvSpPr txBox="1"/>
          <p:nvPr/>
        </p:nvSpPr>
        <p:spPr>
          <a:xfrm>
            <a:off x="251520" y="2492896"/>
            <a:ext cx="8640960" cy="2246769"/>
          </a:xfrm>
          <a:prstGeom prst="rect">
            <a:avLst/>
          </a:prstGeom>
          <a:noFill/>
        </p:spPr>
        <p:txBody>
          <a:bodyPr wrap="square" rtlCol="0">
            <a:spAutoFit/>
          </a:bodyPr>
          <a:lstStyle/>
          <a:p>
            <a:pPr algn="just"/>
            <a:r>
              <a:rPr lang="en-GB" sz="2800" dirty="0" smtClean="0">
                <a:latin typeface="Calibri" pitchFamily="34" charset="0"/>
                <a:cs typeface="Calibri" pitchFamily="34" charset="0"/>
              </a:rPr>
              <a:t>	Depending </a:t>
            </a:r>
            <a:r>
              <a:rPr lang="en-GB" sz="2800" dirty="0">
                <a:latin typeface="Calibri" pitchFamily="34" charset="0"/>
                <a:cs typeface="Calibri" pitchFamily="34" charset="0"/>
              </a:rPr>
              <a:t>on your instructional video’s topic, you might need to capture a recording of a process happening on your screen, demonstrate something in real life, or both.</a:t>
            </a:r>
          </a:p>
          <a:p>
            <a:pPr algn="just"/>
            <a:endParaRPr lang="en-GB" sz="2800" dirty="0" smtClean="0">
              <a:latin typeface="Calibri" pitchFamily="34" charset="0"/>
              <a:cs typeface="Calibri" pitchFamily="34" charset="0"/>
            </a:endParaRPr>
          </a:p>
        </p:txBody>
      </p:sp>
    </p:spTree>
    <p:extLst>
      <p:ext uri="{BB962C8B-B14F-4D97-AF65-F5344CB8AC3E}">
        <p14:creationId xmlns:p14="http://schemas.microsoft.com/office/powerpoint/2010/main" val="3893496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404065"/>
            <a:ext cx="8640960" cy="584775"/>
          </a:xfrm>
          <a:prstGeom prst="rect">
            <a:avLst/>
          </a:prstGeom>
          <a:noFill/>
        </p:spPr>
        <p:txBody>
          <a:bodyPr wrap="square" rtlCol="0">
            <a:spAutoFit/>
          </a:bodyPr>
          <a:lstStyle/>
          <a:p>
            <a:r>
              <a:rPr lang="en-GB" sz="3200" b="1" dirty="0" smtClean="0">
                <a:latin typeface="Calibri" pitchFamily="34" charset="0"/>
                <a:cs typeface="Calibri" pitchFamily="34" charset="0"/>
              </a:rPr>
              <a:t>Recording your screen for an instructional video.</a:t>
            </a:r>
            <a:endParaRPr lang="en-GB" sz="3200" b="1" dirty="0">
              <a:latin typeface="Calibri" pitchFamily="34" charset="0"/>
              <a:cs typeface="Calibri" pitchFamily="34" charset="0"/>
            </a:endParaRPr>
          </a:p>
        </p:txBody>
      </p:sp>
      <p:sp>
        <p:nvSpPr>
          <p:cNvPr id="3" name="TextBox 2"/>
          <p:cNvSpPr txBox="1"/>
          <p:nvPr/>
        </p:nvSpPr>
        <p:spPr>
          <a:xfrm>
            <a:off x="395536" y="2337842"/>
            <a:ext cx="8496944" cy="3539430"/>
          </a:xfrm>
          <a:prstGeom prst="rect">
            <a:avLst/>
          </a:prstGeom>
          <a:noFill/>
        </p:spPr>
        <p:txBody>
          <a:bodyPr wrap="square" rtlCol="0">
            <a:spAutoFit/>
          </a:bodyPr>
          <a:lstStyle/>
          <a:p>
            <a:pPr marL="457200" indent="-457200" algn="just">
              <a:buFont typeface="Arial" pitchFamily="34" charset="0"/>
              <a:buChar char="•"/>
            </a:pPr>
            <a:r>
              <a:rPr lang="en-GB" sz="2800" dirty="0">
                <a:latin typeface="Calibri" pitchFamily="34" charset="0"/>
                <a:cs typeface="Calibri" pitchFamily="34" charset="0"/>
              </a:rPr>
              <a:t>First, clean up your computer screen and close any unnecessary applications. Turn off notifications that might pop up before you start recording. Follow </a:t>
            </a:r>
            <a:r>
              <a:rPr lang="en-GB" sz="2800" u="sng" dirty="0">
                <a:latin typeface="Calibri" pitchFamily="34" charset="0"/>
                <a:cs typeface="Calibri" pitchFamily="34" charset="0"/>
                <a:hlinkClick r:id="rId2"/>
              </a:rPr>
              <a:t>these directions to get a crisp, clear screen video</a:t>
            </a:r>
            <a:r>
              <a:rPr lang="en-GB" sz="2800" dirty="0" smtClean="0">
                <a:latin typeface="Calibri" pitchFamily="34" charset="0"/>
                <a:cs typeface="Calibri" pitchFamily="34" charset="0"/>
              </a:rPr>
              <a:t>.</a:t>
            </a:r>
          </a:p>
          <a:p>
            <a:pPr algn="just"/>
            <a:endParaRPr lang="en-GB" sz="2800" dirty="0">
              <a:latin typeface="Calibri" pitchFamily="34" charset="0"/>
              <a:cs typeface="Calibri" pitchFamily="34" charset="0"/>
            </a:endParaRPr>
          </a:p>
          <a:p>
            <a:pPr marL="457200" indent="-457200" algn="just">
              <a:buFont typeface="Arial" pitchFamily="34" charset="0"/>
              <a:buChar char="•"/>
            </a:pPr>
            <a:r>
              <a:rPr lang="en-GB" sz="2800" dirty="0">
                <a:latin typeface="Calibri" pitchFamily="34" charset="0"/>
                <a:cs typeface="Calibri" pitchFamily="34" charset="0"/>
              </a:rPr>
              <a:t>Then, open the application you want to record and conduct a few practice walkthroughs of exactly what you want to show your viewers</a:t>
            </a:r>
            <a:r>
              <a:rPr lang="en-GB" sz="2800" dirty="0" smtClean="0">
                <a:latin typeface="Calibri" pitchFamily="34" charset="0"/>
                <a:cs typeface="Calibri" pitchFamily="34" charset="0"/>
              </a:rPr>
              <a:t>.</a:t>
            </a:r>
            <a:endParaRPr lang="en-GB" sz="2800" dirty="0">
              <a:latin typeface="Calibri" pitchFamily="34" charset="0"/>
              <a:cs typeface="Calibri" pitchFamily="34" charset="0"/>
            </a:endParaRPr>
          </a:p>
        </p:txBody>
      </p:sp>
    </p:spTree>
    <p:extLst>
      <p:ext uri="{BB962C8B-B14F-4D97-AF65-F5344CB8AC3E}">
        <p14:creationId xmlns:p14="http://schemas.microsoft.com/office/powerpoint/2010/main" val="39707481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50000"/>
            </a:schemeClr>
          </a:solidFill>
        </p:spPr>
        <p:txBody>
          <a:bodyPr/>
          <a:lstStyle/>
          <a:p>
            <a:r>
              <a:rPr lang="en-GB" b="1" u="sng" dirty="0" smtClean="0"/>
              <a:t>What is an Instructional Video?</a:t>
            </a:r>
            <a:endParaRPr lang="en-GB" b="1" u="sng"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8486" t="32395" r="18636" b="5817"/>
          <a:stretch/>
        </p:blipFill>
        <p:spPr>
          <a:xfrm>
            <a:off x="1043608" y="1772816"/>
            <a:ext cx="7031371" cy="46085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149024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762938"/>
            <a:ext cx="8568952" cy="3970318"/>
          </a:xfrm>
          <a:prstGeom prst="rect">
            <a:avLst/>
          </a:prstGeom>
          <a:noFill/>
        </p:spPr>
        <p:txBody>
          <a:bodyPr wrap="square" rtlCol="0">
            <a:spAutoFit/>
          </a:bodyPr>
          <a:lstStyle/>
          <a:p>
            <a:pPr algn="just"/>
            <a:r>
              <a:rPr lang="en-GB" sz="2800" b="1" dirty="0">
                <a:latin typeface="Calibri" pitchFamily="34" charset="0"/>
                <a:cs typeface="Calibri" pitchFamily="34" charset="0"/>
              </a:rPr>
              <a:t>TIP:</a:t>
            </a:r>
            <a:r>
              <a:rPr lang="en-GB" sz="2800" dirty="0">
                <a:latin typeface="Calibri" pitchFamily="34" charset="0"/>
                <a:cs typeface="Calibri" pitchFamily="34" charset="0"/>
              </a:rPr>
              <a:t> When you choose a </a:t>
            </a:r>
            <a:r>
              <a:rPr lang="en-GB" sz="2800" u="sng" dirty="0">
                <a:latin typeface="Calibri" pitchFamily="34" charset="0"/>
                <a:cs typeface="Calibri" pitchFamily="34" charset="0"/>
                <a:hlinkClick r:id="rId2"/>
              </a:rPr>
              <a:t>screen capture</a:t>
            </a:r>
            <a:r>
              <a:rPr lang="en-GB" sz="2800" dirty="0">
                <a:latin typeface="Calibri" pitchFamily="34" charset="0"/>
                <a:cs typeface="Calibri" pitchFamily="34" charset="0"/>
              </a:rPr>
              <a:t> or </a:t>
            </a:r>
            <a:r>
              <a:rPr lang="en-GB" sz="2800" u="sng" dirty="0" err="1">
                <a:latin typeface="Calibri" pitchFamily="34" charset="0"/>
                <a:cs typeface="Calibri" pitchFamily="34" charset="0"/>
                <a:hlinkClick r:id="rId3"/>
              </a:rPr>
              <a:t>screencasting</a:t>
            </a:r>
            <a:r>
              <a:rPr lang="en-GB" sz="2800" u="sng" dirty="0">
                <a:latin typeface="Calibri" pitchFamily="34" charset="0"/>
                <a:cs typeface="Calibri" pitchFamily="34" charset="0"/>
                <a:hlinkClick r:id="rId3"/>
              </a:rPr>
              <a:t> software</a:t>
            </a:r>
            <a:r>
              <a:rPr lang="en-GB" sz="2800" dirty="0">
                <a:latin typeface="Calibri" pitchFamily="34" charset="0"/>
                <a:cs typeface="Calibri" pitchFamily="34" charset="0"/>
              </a:rPr>
              <a:t>, pick a tool with built-in recording, editing, and sharing features. It will save you time and let you do all of your work in one tool</a:t>
            </a:r>
            <a:r>
              <a:rPr lang="en-GB" sz="2800" dirty="0" smtClean="0">
                <a:latin typeface="Calibri" pitchFamily="34" charset="0"/>
                <a:cs typeface="Calibri" pitchFamily="34" charset="0"/>
              </a:rPr>
              <a:t>.</a:t>
            </a:r>
          </a:p>
          <a:p>
            <a:pPr algn="just"/>
            <a:endParaRPr lang="en-GB" sz="2800" dirty="0" smtClean="0">
              <a:latin typeface="Calibri" pitchFamily="34" charset="0"/>
              <a:cs typeface="Calibri" pitchFamily="34" charset="0"/>
            </a:endParaRPr>
          </a:p>
          <a:p>
            <a:pPr algn="just"/>
            <a:endParaRPr lang="en-GB" sz="2800" dirty="0">
              <a:latin typeface="Calibri" pitchFamily="34" charset="0"/>
              <a:cs typeface="Calibri" pitchFamily="34" charset="0"/>
            </a:endParaRPr>
          </a:p>
          <a:p>
            <a:pPr marL="457200" indent="-457200" algn="just">
              <a:buFont typeface="Arial" pitchFamily="34" charset="0"/>
              <a:buChar char="•"/>
            </a:pPr>
            <a:r>
              <a:rPr lang="en-GB" sz="2800" dirty="0">
                <a:latin typeface="Calibri" pitchFamily="34" charset="0"/>
                <a:cs typeface="Calibri" pitchFamily="34" charset="0"/>
              </a:rPr>
              <a:t>If you want a simple way to increase engagement and help viewers connect with your content, try adding a </a:t>
            </a:r>
            <a:r>
              <a:rPr lang="en-GB" sz="2800" u="sng" dirty="0">
                <a:latin typeface="Calibri" pitchFamily="34" charset="0"/>
                <a:cs typeface="Calibri" pitchFamily="34" charset="0"/>
                <a:hlinkClick r:id="rId4"/>
              </a:rPr>
              <a:t>webcam recording</a:t>
            </a:r>
            <a:r>
              <a:rPr lang="en-GB" sz="2800" dirty="0">
                <a:latin typeface="Calibri" pitchFamily="34" charset="0"/>
                <a:cs typeface="Calibri" pitchFamily="34" charset="0"/>
              </a:rPr>
              <a:t> to your screencast. </a:t>
            </a:r>
          </a:p>
        </p:txBody>
      </p:sp>
    </p:spTree>
    <p:extLst>
      <p:ext uri="{BB962C8B-B14F-4D97-AF65-F5344CB8AC3E}">
        <p14:creationId xmlns:p14="http://schemas.microsoft.com/office/powerpoint/2010/main" val="10418816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16033"/>
            <a:ext cx="8640960" cy="584775"/>
          </a:xfrm>
          <a:prstGeom prst="rect">
            <a:avLst/>
          </a:prstGeom>
          <a:noFill/>
        </p:spPr>
        <p:txBody>
          <a:bodyPr wrap="square" rtlCol="0">
            <a:spAutoFit/>
          </a:bodyPr>
          <a:lstStyle/>
          <a:p>
            <a:r>
              <a:rPr lang="en-GB" sz="3200" b="1" dirty="0" smtClean="0">
                <a:latin typeface="Calibri" pitchFamily="34" charset="0"/>
                <a:cs typeface="Calibri" pitchFamily="34" charset="0"/>
              </a:rPr>
              <a:t>Recording an instructional video with a camera.</a:t>
            </a:r>
            <a:endParaRPr lang="en-GB" sz="3200" b="1" dirty="0">
              <a:latin typeface="Calibri" pitchFamily="34" charset="0"/>
              <a:cs typeface="Calibri" pitchFamily="34" charset="0"/>
            </a:endParaRPr>
          </a:p>
        </p:txBody>
      </p:sp>
      <p:sp>
        <p:nvSpPr>
          <p:cNvPr id="3" name="TextBox 2"/>
          <p:cNvSpPr txBox="1"/>
          <p:nvPr/>
        </p:nvSpPr>
        <p:spPr>
          <a:xfrm>
            <a:off x="251520" y="1700808"/>
            <a:ext cx="8640960" cy="4832092"/>
          </a:xfrm>
          <a:prstGeom prst="rect">
            <a:avLst/>
          </a:prstGeom>
          <a:noFill/>
        </p:spPr>
        <p:txBody>
          <a:bodyPr wrap="square" rtlCol="0">
            <a:spAutoFit/>
          </a:bodyPr>
          <a:lstStyle/>
          <a:p>
            <a:pPr marL="285750" indent="-285750" algn="just">
              <a:buFont typeface="Arial" pitchFamily="34" charset="0"/>
              <a:buChar char="•"/>
            </a:pPr>
            <a:r>
              <a:rPr lang="en-GB" sz="2800" dirty="0">
                <a:latin typeface="Calibri" pitchFamily="34" charset="0"/>
                <a:cs typeface="Calibri" pitchFamily="34" charset="0"/>
              </a:rPr>
              <a:t>Don’t get overwhelmed by </a:t>
            </a:r>
            <a:r>
              <a:rPr lang="en-GB" sz="2800" dirty="0" smtClean="0">
                <a:latin typeface="Calibri" pitchFamily="34" charset="0"/>
                <a:cs typeface="Calibri" pitchFamily="34" charset="0"/>
              </a:rPr>
              <a:t>equipment. </a:t>
            </a:r>
          </a:p>
          <a:p>
            <a:pPr algn="just"/>
            <a:endParaRPr lang="en-GB" sz="2800" dirty="0" smtClean="0">
              <a:latin typeface="Calibri" pitchFamily="34" charset="0"/>
              <a:cs typeface="Calibri" pitchFamily="34" charset="0"/>
            </a:endParaRPr>
          </a:p>
          <a:p>
            <a:pPr marL="285750" lvl="0" indent="-285750" algn="just">
              <a:buFont typeface="Arial" pitchFamily="34" charset="0"/>
              <a:buChar char="•"/>
            </a:pPr>
            <a:r>
              <a:rPr lang="en-GB" sz="2800" dirty="0">
                <a:latin typeface="Calibri" pitchFamily="34" charset="0"/>
                <a:cs typeface="Calibri" pitchFamily="34" charset="0"/>
              </a:rPr>
              <a:t>Make sure your </a:t>
            </a:r>
            <a:r>
              <a:rPr lang="en-GB" sz="2800" u="sng" dirty="0">
                <a:latin typeface="Calibri" pitchFamily="34" charset="0"/>
                <a:cs typeface="Calibri" pitchFamily="34" charset="0"/>
                <a:hlinkClick r:id="rId2"/>
              </a:rPr>
              <a:t>recording space</a:t>
            </a:r>
            <a:r>
              <a:rPr lang="en-GB" sz="2800" dirty="0">
                <a:latin typeface="Calibri" pitchFamily="34" charset="0"/>
                <a:cs typeface="Calibri" pitchFamily="34" charset="0"/>
              </a:rPr>
              <a:t> is well-lit. You’ll either want to record in an area with a lot of natural light or add some </a:t>
            </a:r>
            <a:r>
              <a:rPr lang="en-GB" sz="2800" u="sng" dirty="0">
                <a:latin typeface="Calibri" pitchFamily="34" charset="0"/>
                <a:cs typeface="Calibri" pitchFamily="34" charset="0"/>
                <a:hlinkClick r:id="rId3"/>
              </a:rPr>
              <a:t>video lighting</a:t>
            </a:r>
            <a:r>
              <a:rPr lang="en-GB" sz="2800" dirty="0">
                <a:latin typeface="Calibri" pitchFamily="34" charset="0"/>
                <a:cs typeface="Calibri" pitchFamily="34" charset="0"/>
              </a:rPr>
              <a:t> to your equipment list</a:t>
            </a:r>
            <a:r>
              <a:rPr lang="en-GB" sz="2800" dirty="0" smtClean="0">
                <a:latin typeface="Calibri" pitchFamily="34" charset="0"/>
                <a:cs typeface="Calibri" pitchFamily="34" charset="0"/>
              </a:rPr>
              <a:t>.</a:t>
            </a:r>
          </a:p>
          <a:p>
            <a:pPr lvl="0" algn="just"/>
            <a:endParaRPr lang="en-GB" sz="2800" dirty="0">
              <a:latin typeface="Calibri" pitchFamily="34" charset="0"/>
              <a:cs typeface="Calibri" pitchFamily="34" charset="0"/>
            </a:endParaRPr>
          </a:p>
          <a:p>
            <a:pPr marL="285750" lvl="0" indent="-285750" algn="just">
              <a:buFont typeface="Arial" pitchFamily="34" charset="0"/>
              <a:buChar char="•"/>
            </a:pPr>
            <a:r>
              <a:rPr lang="en-GB" sz="2800" dirty="0">
                <a:latin typeface="Calibri" pitchFamily="34" charset="0"/>
                <a:cs typeface="Calibri" pitchFamily="34" charset="0"/>
              </a:rPr>
              <a:t>Place your camera on a tripod, and position it as close to your subject as possible while still getting everything you need in the shot. Being close to the subject will help you get the best possible audio when recording with a smartphone camera</a:t>
            </a:r>
            <a:r>
              <a:rPr lang="en-GB" sz="2800" dirty="0" smtClean="0">
                <a:latin typeface="Calibri" pitchFamily="34" charset="0"/>
                <a:cs typeface="Calibri" pitchFamily="34" charset="0"/>
              </a:rPr>
              <a:t>.</a:t>
            </a:r>
            <a:endParaRPr lang="en-GB" sz="2800" dirty="0">
              <a:latin typeface="Calibri" pitchFamily="34" charset="0"/>
              <a:cs typeface="Calibri" pitchFamily="34" charset="0"/>
            </a:endParaRPr>
          </a:p>
        </p:txBody>
      </p:sp>
    </p:spTree>
    <p:extLst>
      <p:ext uri="{BB962C8B-B14F-4D97-AF65-F5344CB8AC3E}">
        <p14:creationId xmlns:p14="http://schemas.microsoft.com/office/powerpoint/2010/main" val="27671160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96752"/>
            <a:ext cx="7488832" cy="646331"/>
          </a:xfrm>
          <a:prstGeom prst="rect">
            <a:avLst/>
          </a:prstGeom>
          <a:noFill/>
        </p:spPr>
        <p:txBody>
          <a:bodyPr wrap="square" rtlCol="0">
            <a:spAutoFit/>
          </a:bodyPr>
          <a:lstStyle/>
          <a:p>
            <a:r>
              <a:rPr lang="en-GB" sz="3600" b="1" dirty="0" smtClean="0">
                <a:solidFill>
                  <a:schemeClr val="tx2">
                    <a:lumMod val="75000"/>
                  </a:schemeClr>
                </a:solidFill>
                <a:latin typeface="Calibri" pitchFamily="34" charset="0"/>
                <a:cs typeface="Calibri" pitchFamily="34" charset="0"/>
              </a:rPr>
              <a:t>Step 5: Edit the Video</a:t>
            </a:r>
            <a:endParaRPr lang="en-GB" sz="3600" b="1" dirty="0">
              <a:solidFill>
                <a:schemeClr val="tx2">
                  <a:lumMod val="75000"/>
                </a:schemeClr>
              </a:solidFill>
              <a:latin typeface="Calibri" pitchFamily="34" charset="0"/>
              <a:cs typeface="Calibri" pitchFamily="34" charset="0"/>
            </a:endParaRPr>
          </a:p>
        </p:txBody>
      </p:sp>
      <p:sp>
        <p:nvSpPr>
          <p:cNvPr id="3" name="TextBox 2"/>
          <p:cNvSpPr txBox="1"/>
          <p:nvPr/>
        </p:nvSpPr>
        <p:spPr>
          <a:xfrm>
            <a:off x="395536" y="2405206"/>
            <a:ext cx="8136904" cy="1815882"/>
          </a:xfrm>
          <a:prstGeom prst="rect">
            <a:avLst/>
          </a:prstGeom>
          <a:noFill/>
        </p:spPr>
        <p:txBody>
          <a:bodyPr wrap="square" rtlCol="0">
            <a:spAutoFit/>
          </a:bodyPr>
          <a:lstStyle/>
          <a:p>
            <a:pPr algn="just"/>
            <a:r>
              <a:rPr lang="en-GB" sz="2800" dirty="0" smtClean="0">
                <a:latin typeface="Calibri" pitchFamily="34" charset="0"/>
                <a:cs typeface="Calibri" pitchFamily="34" charset="0"/>
              </a:rPr>
              <a:t>	Most </a:t>
            </a:r>
            <a:r>
              <a:rPr lang="en-GB" sz="2800" dirty="0">
                <a:latin typeface="Calibri" pitchFamily="34" charset="0"/>
                <a:cs typeface="Calibri" pitchFamily="34" charset="0"/>
              </a:rPr>
              <a:t>people feel like they need to be a professional video editor to make a nice-looking video, but the truth is that you don’t need expensive editing tools or a lot of knowledge to get started</a:t>
            </a:r>
            <a:r>
              <a:rPr lang="en-GB" sz="2800" dirty="0" smtClean="0">
                <a:latin typeface="Calibri" pitchFamily="34" charset="0"/>
                <a:cs typeface="Calibri" pitchFamily="34" charset="0"/>
              </a:rPr>
              <a:t>.</a:t>
            </a:r>
            <a:endParaRPr lang="en-GB" sz="2800" dirty="0">
              <a:latin typeface="Calibri" pitchFamily="34" charset="0"/>
              <a:cs typeface="Calibri" pitchFamily="34" charset="0"/>
            </a:endParaRPr>
          </a:p>
        </p:txBody>
      </p:sp>
    </p:spTree>
    <p:extLst>
      <p:ext uri="{BB962C8B-B14F-4D97-AF65-F5344CB8AC3E}">
        <p14:creationId xmlns:p14="http://schemas.microsoft.com/office/powerpoint/2010/main" val="39392273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1689770"/>
            <a:ext cx="8568952" cy="3539430"/>
          </a:xfrm>
          <a:prstGeom prst="rect">
            <a:avLst/>
          </a:prstGeom>
          <a:noFill/>
        </p:spPr>
        <p:txBody>
          <a:bodyPr wrap="square" rtlCol="0">
            <a:spAutoFit/>
          </a:bodyPr>
          <a:lstStyle/>
          <a:p>
            <a:pPr marL="457200" indent="-457200" algn="just">
              <a:buFont typeface="Arial" pitchFamily="34" charset="0"/>
              <a:buChar char="•"/>
            </a:pPr>
            <a:r>
              <a:rPr lang="en-GB" sz="2800" dirty="0">
                <a:latin typeface="Calibri" pitchFamily="34" charset="0"/>
                <a:cs typeface="Calibri" pitchFamily="34" charset="0"/>
              </a:rPr>
              <a:t>Here are some </a:t>
            </a:r>
            <a:r>
              <a:rPr lang="en-GB" sz="2800" u="sng" dirty="0">
                <a:latin typeface="Calibri" pitchFamily="34" charset="0"/>
                <a:cs typeface="Calibri" pitchFamily="34" charset="0"/>
                <a:hlinkClick r:id="rId2"/>
              </a:rPr>
              <a:t>simple video editing tips</a:t>
            </a:r>
            <a:r>
              <a:rPr lang="en-GB" sz="2800" dirty="0">
                <a:latin typeface="Calibri" pitchFamily="34" charset="0"/>
                <a:cs typeface="Calibri" pitchFamily="34" charset="0"/>
              </a:rPr>
              <a:t> to improve your instructional </a:t>
            </a:r>
            <a:r>
              <a:rPr lang="en-GB" sz="2800" dirty="0" smtClean="0">
                <a:latin typeface="Calibri" pitchFamily="34" charset="0"/>
                <a:cs typeface="Calibri" pitchFamily="34" charset="0"/>
              </a:rPr>
              <a:t>videos by </a:t>
            </a:r>
            <a:r>
              <a:rPr lang="en-GB" sz="2800" dirty="0" err="1" smtClean="0">
                <a:latin typeface="Calibri" pitchFamily="34" charset="0"/>
                <a:cs typeface="Calibri" pitchFamily="34" charset="0"/>
              </a:rPr>
              <a:t>Camtasia</a:t>
            </a:r>
            <a:r>
              <a:rPr lang="en-GB" sz="2800" dirty="0" smtClean="0">
                <a:latin typeface="Calibri" pitchFamily="34" charset="0"/>
                <a:cs typeface="Calibri" pitchFamily="34" charset="0"/>
              </a:rPr>
              <a:t>:</a:t>
            </a:r>
          </a:p>
          <a:p>
            <a:pPr algn="just"/>
            <a:endParaRPr lang="en-GB" sz="2800" dirty="0">
              <a:latin typeface="Calibri" pitchFamily="34" charset="0"/>
              <a:cs typeface="Calibri" pitchFamily="34" charset="0"/>
            </a:endParaRPr>
          </a:p>
          <a:p>
            <a:pPr marL="457200" lvl="0" indent="-457200" algn="just">
              <a:buFont typeface="Wingdings" pitchFamily="2" charset="2"/>
              <a:buChar char="ü"/>
            </a:pPr>
            <a:r>
              <a:rPr lang="en-GB" sz="2800" dirty="0">
                <a:latin typeface="Calibri" pitchFamily="34" charset="0"/>
                <a:cs typeface="Calibri" pitchFamily="34" charset="0"/>
              </a:rPr>
              <a:t>If you need more time explaining a concept, split the clip and </a:t>
            </a:r>
            <a:r>
              <a:rPr lang="en-GB" sz="2800" u="sng" dirty="0">
                <a:latin typeface="Calibri" pitchFamily="34" charset="0"/>
                <a:cs typeface="Calibri" pitchFamily="34" charset="0"/>
                <a:hlinkClick r:id="rId3"/>
              </a:rPr>
              <a:t>use extend frame</a:t>
            </a:r>
            <a:r>
              <a:rPr lang="en-GB" sz="2800" dirty="0">
                <a:latin typeface="Calibri" pitchFamily="34" charset="0"/>
                <a:cs typeface="Calibri" pitchFamily="34" charset="0"/>
              </a:rPr>
              <a:t> to freeze the video</a:t>
            </a:r>
            <a:r>
              <a:rPr lang="en-GB" sz="2800" dirty="0" smtClean="0">
                <a:latin typeface="Calibri" pitchFamily="34" charset="0"/>
                <a:cs typeface="Calibri" pitchFamily="34" charset="0"/>
              </a:rPr>
              <a:t>.</a:t>
            </a:r>
          </a:p>
          <a:p>
            <a:pPr lvl="0" algn="just"/>
            <a:endParaRPr lang="en-GB" sz="2800" dirty="0">
              <a:latin typeface="Calibri" pitchFamily="34" charset="0"/>
              <a:cs typeface="Calibri" pitchFamily="34" charset="0"/>
            </a:endParaRPr>
          </a:p>
          <a:p>
            <a:pPr marL="457200" lvl="0" indent="-457200" algn="just">
              <a:buFont typeface="Wingdings" pitchFamily="2" charset="2"/>
              <a:buChar char="ü"/>
            </a:pPr>
            <a:r>
              <a:rPr lang="en-GB" sz="2800" dirty="0">
                <a:latin typeface="Calibri" pitchFamily="34" charset="0"/>
                <a:cs typeface="Calibri" pitchFamily="34" charset="0"/>
              </a:rPr>
              <a:t>To speed up a boring part of your recording, </a:t>
            </a:r>
            <a:r>
              <a:rPr lang="en-GB" sz="2800" u="sng" dirty="0">
                <a:latin typeface="Calibri" pitchFamily="34" charset="0"/>
                <a:cs typeface="Calibri" pitchFamily="34" charset="0"/>
                <a:hlinkClick r:id="rId4"/>
              </a:rPr>
              <a:t>add clip speed</a:t>
            </a:r>
            <a:r>
              <a:rPr lang="en-GB" sz="2800" dirty="0">
                <a:latin typeface="Calibri" pitchFamily="34" charset="0"/>
                <a:cs typeface="Calibri" pitchFamily="34" charset="0"/>
              </a:rPr>
              <a:t>, then drag the handles to speed it up</a:t>
            </a:r>
            <a:r>
              <a:rPr lang="en-GB" sz="2800" dirty="0" smtClean="0">
                <a:latin typeface="Calibri" pitchFamily="34" charset="0"/>
                <a:cs typeface="Calibri" pitchFamily="34" charset="0"/>
              </a:rPr>
              <a:t>.</a:t>
            </a:r>
            <a:endParaRPr lang="en-GB" sz="2800" dirty="0">
              <a:latin typeface="Calibri" pitchFamily="34" charset="0"/>
              <a:cs typeface="Calibri" pitchFamily="34" charset="0"/>
            </a:endParaRPr>
          </a:p>
        </p:txBody>
      </p:sp>
    </p:spTree>
    <p:extLst>
      <p:ext uri="{BB962C8B-B14F-4D97-AF65-F5344CB8AC3E}">
        <p14:creationId xmlns:p14="http://schemas.microsoft.com/office/powerpoint/2010/main" val="11538822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905794"/>
            <a:ext cx="8640960" cy="3539430"/>
          </a:xfrm>
          <a:prstGeom prst="rect">
            <a:avLst/>
          </a:prstGeom>
          <a:noFill/>
        </p:spPr>
        <p:txBody>
          <a:bodyPr wrap="square" rtlCol="0">
            <a:spAutoFit/>
          </a:bodyPr>
          <a:lstStyle/>
          <a:p>
            <a:pPr marL="457200" lvl="0" indent="-457200" algn="just">
              <a:buFont typeface="Wingdings" pitchFamily="2" charset="2"/>
              <a:buChar char="ü"/>
            </a:pPr>
            <a:r>
              <a:rPr lang="en-GB" sz="2800" dirty="0">
                <a:latin typeface="Calibri" pitchFamily="34" charset="0"/>
                <a:cs typeface="Calibri" pitchFamily="34" charset="0"/>
              </a:rPr>
              <a:t>Add interactive elements like </a:t>
            </a:r>
            <a:r>
              <a:rPr lang="en-GB" sz="2800" u="sng" dirty="0">
                <a:latin typeface="Calibri" pitchFamily="34" charset="0"/>
                <a:cs typeface="Calibri" pitchFamily="34" charset="0"/>
                <a:hlinkClick r:id="rId2"/>
              </a:rPr>
              <a:t>callouts, arrows, shapes, lower thirds, or sketch motions</a:t>
            </a:r>
            <a:r>
              <a:rPr lang="en-GB" sz="2800" dirty="0">
                <a:latin typeface="Calibri" pitchFamily="34" charset="0"/>
                <a:cs typeface="Calibri" pitchFamily="34" charset="0"/>
              </a:rPr>
              <a:t> to highlight key points in your video</a:t>
            </a:r>
            <a:r>
              <a:rPr lang="en-GB" sz="2800" dirty="0" smtClean="0">
                <a:latin typeface="Calibri" pitchFamily="34" charset="0"/>
                <a:cs typeface="Calibri" pitchFamily="34" charset="0"/>
              </a:rPr>
              <a:t>.</a:t>
            </a:r>
          </a:p>
          <a:p>
            <a:pPr lvl="0" algn="just"/>
            <a:endParaRPr lang="en-GB" sz="2800" dirty="0">
              <a:latin typeface="Calibri" pitchFamily="34" charset="0"/>
              <a:cs typeface="Calibri" pitchFamily="34" charset="0"/>
            </a:endParaRPr>
          </a:p>
          <a:p>
            <a:pPr marL="457200" indent="-457200" algn="just">
              <a:buFont typeface="Wingdings" pitchFamily="2" charset="2"/>
              <a:buChar char="ü"/>
            </a:pPr>
            <a:r>
              <a:rPr lang="en-GB" sz="2800" u="sng" dirty="0">
                <a:latin typeface="Calibri" pitchFamily="34" charset="0"/>
                <a:cs typeface="Calibri" pitchFamily="34" charset="0"/>
                <a:hlinkClick r:id="rId3"/>
              </a:rPr>
              <a:t>Adding music to your video</a:t>
            </a:r>
            <a:r>
              <a:rPr lang="en-GB" sz="2800" dirty="0">
                <a:latin typeface="Calibri" pitchFamily="34" charset="0"/>
                <a:cs typeface="Calibri" pitchFamily="34" charset="0"/>
              </a:rPr>
              <a:t> isn’t required, but can take a good video to the next level. Choose something upbeat. You want your viewers to feel good as they’re learning.</a:t>
            </a:r>
          </a:p>
        </p:txBody>
      </p:sp>
    </p:spTree>
    <p:extLst>
      <p:ext uri="{BB962C8B-B14F-4D97-AF65-F5344CB8AC3E}">
        <p14:creationId xmlns:p14="http://schemas.microsoft.com/office/powerpoint/2010/main" val="13272618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96752"/>
            <a:ext cx="7488832" cy="646331"/>
          </a:xfrm>
          <a:prstGeom prst="rect">
            <a:avLst/>
          </a:prstGeom>
          <a:noFill/>
        </p:spPr>
        <p:txBody>
          <a:bodyPr wrap="square" rtlCol="0">
            <a:spAutoFit/>
          </a:bodyPr>
          <a:lstStyle/>
          <a:p>
            <a:r>
              <a:rPr lang="en-GB" sz="3600" b="1" dirty="0" smtClean="0">
                <a:solidFill>
                  <a:schemeClr val="tx2">
                    <a:lumMod val="75000"/>
                  </a:schemeClr>
                </a:solidFill>
                <a:latin typeface="Calibri" pitchFamily="34" charset="0"/>
                <a:cs typeface="Calibri" pitchFamily="34" charset="0"/>
              </a:rPr>
              <a:t>Step 6: Add a Video Intro</a:t>
            </a:r>
            <a:endParaRPr lang="en-GB" sz="3600" b="1" dirty="0">
              <a:solidFill>
                <a:schemeClr val="tx2">
                  <a:lumMod val="75000"/>
                </a:schemeClr>
              </a:solidFill>
              <a:latin typeface="Calibri" pitchFamily="34" charset="0"/>
              <a:cs typeface="Calibri" pitchFamily="34" charset="0"/>
            </a:endParaRPr>
          </a:p>
        </p:txBody>
      </p:sp>
      <p:sp>
        <p:nvSpPr>
          <p:cNvPr id="3" name="TextBox 2"/>
          <p:cNvSpPr txBox="1"/>
          <p:nvPr/>
        </p:nvSpPr>
        <p:spPr>
          <a:xfrm>
            <a:off x="251520" y="1988840"/>
            <a:ext cx="8496944" cy="4401205"/>
          </a:xfrm>
          <a:prstGeom prst="rect">
            <a:avLst/>
          </a:prstGeom>
          <a:noFill/>
        </p:spPr>
        <p:txBody>
          <a:bodyPr wrap="square" rtlCol="0">
            <a:spAutoFit/>
          </a:bodyPr>
          <a:lstStyle/>
          <a:p>
            <a:pPr marL="457200" indent="-457200" algn="just">
              <a:buFont typeface="Arial" pitchFamily="34" charset="0"/>
              <a:buChar char="•"/>
            </a:pPr>
            <a:r>
              <a:rPr lang="en-GB" sz="2800" dirty="0">
                <a:latin typeface="Calibri" pitchFamily="34" charset="0"/>
                <a:cs typeface="Calibri" pitchFamily="34" charset="0"/>
              </a:rPr>
              <a:t>Use a video intro to lead viewers into your content, but don’t get too crazy. Keep your opening simple and to the point. </a:t>
            </a:r>
            <a:endParaRPr lang="en-GB" sz="2800" dirty="0" smtClean="0">
              <a:latin typeface="Calibri" pitchFamily="34" charset="0"/>
              <a:cs typeface="Calibri" pitchFamily="34" charset="0"/>
            </a:endParaRPr>
          </a:p>
          <a:p>
            <a:pPr algn="just"/>
            <a:endParaRPr lang="en-GB" sz="2800" dirty="0">
              <a:latin typeface="Calibri" pitchFamily="34" charset="0"/>
              <a:cs typeface="Calibri" pitchFamily="34" charset="0"/>
            </a:endParaRPr>
          </a:p>
          <a:p>
            <a:pPr marL="457200" indent="-457200" algn="just">
              <a:buFont typeface="Arial" pitchFamily="34" charset="0"/>
              <a:buChar char="•"/>
            </a:pPr>
            <a:r>
              <a:rPr lang="en-GB" sz="2800" dirty="0">
                <a:latin typeface="Calibri" pitchFamily="34" charset="0"/>
                <a:cs typeface="Calibri" pitchFamily="34" charset="0"/>
              </a:rPr>
              <a:t>Viewers want to get to the substance of your video. They don’t care about anything other than what you promised to teach them</a:t>
            </a:r>
            <a:r>
              <a:rPr lang="en-GB" sz="2800" dirty="0" smtClean="0">
                <a:latin typeface="Calibri" pitchFamily="34" charset="0"/>
                <a:cs typeface="Calibri" pitchFamily="34" charset="0"/>
              </a:rPr>
              <a:t>.</a:t>
            </a:r>
          </a:p>
          <a:p>
            <a:pPr algn="just"/>
            <a:endParaRPr lang="en-GB" sz="2800" dirty="0" smtClean="0">
              <a:latin typeface="Calibri" pitchFamily="34" charset="0"/>
              <a:cs typeface="Calibri" pitchFamily="34" charset="0"/>
            </a:endParaRPr>
          </a:p>
          <a:p>
            <a:pPr marL="457200" indent="-457200" algn="just">
              <a:buFont typeface="Arial" pitchFamily="34" charset="0"/>
              <a:buChar char="•"/>
            </a:pPr>
            <a:r>
              <a:rPr lang="en-GB" sz="2800" dirty="0">
                <a:latin typeface="Calibri" pitchFamily="34" charset="0"/>
                <a:cs typeface="Calibri" pitchFamily="34" charset="0"/>
              </a:rPr>
              <a:t>A good intro clearly lays out the topic and quickly explains what viewers can expect to learn</a:t>
            </a:r>
            <a:r>
              <a:rPr lang="en-GB" sz="2800" dirty="0" smtClean="0">
                <a:latin typeface="Calibri" pitchFamily="34" charset="0"/>
                <a:cs typeface="Calibri" pitchFamily="34" charset="0"/>
              </a:rPr>
              <a:t>.</a:t>
            </a:r>
            <a:endParaRPr lang="en-GB" sz="2800" dirty="0">
              <a:latin typeface="Calibri" pitchFamily="34" charset="0"/>
              <a:cs typeface="Calibri" pitchFamily="34" charset="0"/>
            </a:endParaRPr>
          </a:p>
        </p:txBody>
      </p:sp>
    </p:spTree>
    <p:extLst>
      <p:ext uri="{BB962C8B-B14F-4D97-AF65-F5344CB8AC3E}">
        <p14:creationId xmlns:p14="http://schemas.microsoft.com/office/powerpoint/2010/main" val="42365030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733028"/>
            <a:ext cx="6858000" cy="3848100"/>
          </a:xfrm>
          <a:prstGeom prst="rect">
            <a:avLst/>
          </a:prstGeom>
        </p:spPr>
      </p:pic>
      <p:sp>
        <p:nvSpPr>
          <p:cNvPr id="3" name="TextBox 2"/>
          <p:cNvSpPr txBox="1"/>
          <p:nvPr/>
        </p:nvSpPr>
        <p:spPr>
          <a:xfrm>
            <a:off x="179512" y="4923165"/>
            <a:ext cx="8640960" cy="954107"/>
          </a:xfrm>
          <a:prstGeom prst="rect">
            <a:avLst/>
          </a:prstGeom>
          <a:noFill/>
        </p:spPr>
        <p:txBody>
          <a:bodyPr wrap="square" rtlCol="0">
            <a:spAutoFit/>
          </a:bodyPr>
          <a:lstStyle/>
          <a:p>
            <a:pPr marL="457200" indent="-457200" algn="just">
              <a:buFont typeface="Arial" pitchFamily="34" charset="0"/>
              <a:buChar char="•"/>
            </a:pPr>
            <a:r>
              <a:rPr lang="en-GB" sz="2800" dirty="0">
                <a:latin typeface="Calibri" pitchFamily="34" charset="0"/>
                <a:cs typeface="Calibri" pitchFamily="34" charset="0"/>
              </a:rPr>
              <a:t>A good intro clearly lays out the topic and quickly explains what viewers can expect to learn</a:t>
            </a:r>
            <a:r>
              <a:rPr lang="en-GB" sz="2800" dirty="0" smtClean="0">
                <a:latin typeface="Calibri" pitchFamily="34" charset="0"/>
                <a:cs typeface="Calibri" pitchFamily="34" charset="0"/>
              </a:rPr>
              <a:t>.</a:t>
            </a:r>
            <a:endParaRPr lang="en-GB" sz="2800" dirty="0">
              <a:latin typeface="Calibri" pitchFamily="34" charset="0"/>
              <a:cs typeface="Calibri" pitchFamily="34" charset="0"/>
            </a:endParaRPr>
          </a:p>
        </p:txBody>
      </p:sp>
    </p:spTree>
    <p:extLst>
      <p:ext uri="{BB962C8B-B14F-4D97-AF65-F5344CB8AC3E}">
        <p14:creationId xmlns:p14="http://schemas.microsoft.com/office/powerpoint/2010/main" val="39426606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96752"/>
            <a:ext cx="7488832" cy="646331"/>
          </a:xfrm>
          <a:prstGeom prst="rect">
            <a:avLst/>
          </a:prstGeom>
          <a:noFill/>
        </p:spPr>
        <p:txBody>
          <a:bodyPr wrap="square" rtlCol="0">
            <a:spAutoFit/>
          </a:bodyPr>
          <a:lstStyle/>
          <a:p>
            <a:r>
              <a:rPr lang="en-GB" sz="3600" b="1" dirty="0" smtClean="0">
                <a:solidFill>
                  <a:schemeClr val="tx2">
                    <a:lumMod val="75000"/>
                  </a:schemeClr>
                </a:solidFill>
                <a:latin typeface="Calibri" pitchFamily="34" charset="0"/>
                <a:cs typeface="Calibri" pitchFamily="34" charset="0"/>
              </a:rPr>
              <a:t>Step 7: Share Your Video</a:t>
            </a:r>
            <a:endParaRPr lang="en-GB" sz="3600" b="1" dirty="0">
              <a:solidFill>
                <a:schemeClr val="tx2">
                  <a:lumMod val="75000"/>
                </a:schemeClr>
              </a:solidFill>
              <a:latin typeface="Calibri" pitchFamily="34" charset="0"/>
              <a:cs typeface="Calibri" pitchFamily="34" charset="0"/>
            </a:endParaRPr>
          </a:p>
        </p:txBody>
      </p:sp>
      <p:sp>
        <p:nvSpPr>
          <p:cNvPr id="3" name="TextBox 2"/>
          <p:cNvSpPr txBox="1"/>
          <p:nvPr/>
        </p:nvSpPr>
        <p:spPr>
          <a:xfrm>
            <a:off x="395536" y="2204864"/>
            <a:ext cx="8424936" cy="3539430"/>
          </a:xfrm>
          <a:prstGeom prst="rect">
            <a:avLst/>
          </a:prstGeom>
          <a:noFill/>
        </p:spPr>
        <p:txBody>
          <a:bodyPr wrap="square" rtlCol="0">
            <a:spAutoFit/>
          </a:bodyPr>
          <a:lstStyle/>
          <a:p>
            <a:pPr marL="457200" indent="-457200" algn="just">
              <a:buFont typeface="Arial" pitchFamily="34" charset="0"/>
              <a:buChar char="•"/>
            </a:pPr>
            <a:r>
              <a:rPr lang="en-GB" sz="2800" dirty="0">
                <a:latin typeface="Calibri" pitchFamily="34" charset="0"/>
                <a:cs typeface="Calibri" pitchFamily="34" charset="0"/>
              </a:rPr>
              <a:t>Finally, think about where your video will live. There are many </a:t>
            </a:r>
            <a:r>
              <a:rPr lang="en-GB" sz="2800" u="sng" dirty="0">
                <a:latin typeface="Calibri" pitchFamily="34" charset="0"/>
                <a:cs typeface="Calibri" pitchFamily="34" charset="0"/>
              </a:rPr>
              <a:t>video hosting options</a:t>
            </a:r>
            <a:r>
              <a:rPr lang="en-GB" sz="2800" dirty="0">
                <a:latin typeface="Calibri" pitchFamily="34" charset="0"/>
                <a:cs typeface="Calibri" pitchFamily="34" charset="0"/>
              </a:rPr>
              <a:t> to choose from these days. </a:t>
            </a:r>
            <a:endParaRPr lang="en-GB" sz="2800" dirty="0" smtClean="0">
              <a:latin typeface="Calibri" pitchFamily="34" charset="0"/>
              <a:cs typeface="Calibri" pitchFamily="34" charset="0"/>
            </a:endParaRPr>
          </a:p>
          <a:p>
            <a:pPr algn="just"/>
            <a:endParaRPr lang="en-GB" sz="2800" dirty="0">
              <a:latin typeface="Calibri" pitchFamily="34" charset="0"/>
              <a:cs typeface="Calibri" pitchFamily="34" charset="0"/>
            </a:endParaRPr>
          </a:p>
          <a:p>
            <a:pPr marL="457200" indent="-457200" algn="just">
              <a:buFont typeface="Arial" pitchFamily="34" charset="0"/>
              <a:buChar char="•"/>
            </a:pPr>
            <a:r>
              <a:rPr lang="en-GB" sz="2800" dirty="0">
                <a:latin typeface="Calibri" pitchFamily="34" charset="0"/>
                <a:cs typeface="Calibri" pitchFamily="34" charset="0"/>
              </a:rPr>
              <a:t>You can share your video directly to online video platforms like YouTube, </a:t>
            </a:r>
            <a:r>
              <a:rPr lang="en-GB" sz="2800" dirty="0" err="1">
                <a:latin typeface="Calibri" pitchFamily="34" charset="0"/>
                <a:cs typeface="Calibri" pitchFamily="34" charset="0"/>
              </a:rPr>
              <a:t>Vimeo</a:t>
            </a:r>
            <a:r>
              <a:rPr lang="en-GB" sz="2800" dirty="0">
                <a:latin typeface="Calibri" pitchFamily="34" charset="0"/>
                <a:cs typeface="Calibri" pitchFamily="34" charset="0"/>
              </a:rPr>
              <a:t>, or </a:t>
            </a:r>
            <a:r>
              <a:rPr lang="en-GB" sz="2800" u="sng" dirty="0">
                <a:latin typeface="Calibri" pitchFamily="34" charset="0"/>
                <a:cs typeface="Calibri" pitchFamily="34" charset="0"/>
              </a:rPr>
              <a:t>Screencast</a:t>
            </a:r>
            <a:r>
              <a:rPr lang="en-GB" sz="2800" dirty="0">
                <a:latin typeface="Calibri" pitchFamily="34" charset="0"/>
                <a:cs typeface="Calibri" pitchFamily="34" charset="0"/>
              </a:rPr>
              <a:t> in </a:t>
            </a:r>
            <a:r>
              <a:rPr lang="en-GB" sz="2800" dirty="0" err="1">
                <a:latin typeface="Calibri" pitchFamily="34" charset="0"/>
                <a:cs typeface="Calibri" pitchFamily="34" charset="0"/>
              </a:rPr>
              <a:t>Camtasia</a:t>
            </a:r>
            <a:r>
              <a:rPr lang="en-GB" sz="2800" dirty="0">
                <a:latin typeface="Calibri" pitchFamily="34" charset="0"/>
                <a:cs typeface="Calibri" pitchFamily="34" charset="0"/>
              </a:rPr>
              <a:t> or save the video as a local file to upload on social media. </a:t>
            </a:r>
          </a:p>
        </p:txBody>
      </p:sp>
    </p:spTree>
    <p:extLst>
      <p:ext uri="{BB962C8B-B14F-4D97-AF65-F5344CB8AC3E}">
        <p14:creationId xmlns:p14="http://schemas.microsoft.com/office/powerpoint/2010/main" val="38969945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098591"/>
            <a:ext cx="8496944" cy="1815882"/>
          </a:xfrm>
          <a:prstGeom prst="rect">
            <a:avLst/>
          </a:prstGeom>
          <a:noFill/>
        </p:spPr>
        <p:txBody>
          <a:bodyPr wrap="square" rtlCol="0">
            <a:spAutoFit/>
          </a:bodyPr>
          <a:lstStyle/>
          <a:p>
            <a:pPr marL="457200" indent="-457200" algn="just">
              <a:buFont typeface="Arial" pitchFamily="34" charset="0"/>
              <a:buChar char="•"/>
            </a:pPr>
            <a:r>
              <a:rPr lang="en-GB" sz="2800" dirty="0">
                <a:latin typeface="Calibri" pitchFamily="34" charset="0"/>
                <a:cs typeface="Calibri" pitchFamily="34" charset="0"/>
              </a:rPr>
              <a:t>Before sending your video out into the world, share it with a few people to get some </a:t>
            </a:r>
            <a:r>
              <a:rPr lang="en-GB" sz="2800" u="sng" dirty="0">
                <a:latin typeface="Calibri" pitchFamily="34" charset="0"/>
                <a:cs typeface="Calibri" pitchFamily="34" charset="0"/>
              </a:rPr>
              <a:t>video feedback</a:t>
            </a:r>
            <a:r>
              <a:rPr lang="en-GB" sz="2800" dirty="0">
                <a:latin typeface="Calibri" pitchFamily="34" charset="0"/>
                <a:cs typeface="Calibri" pitchFamily="34" charset="0"/>
              </a:rPr>
              <a:t>. This input helps ensure your message is clear, and that your video accomplishes your goals.</a:t>
            </a:r>
          </a:p>
        </p:txBody>
      </p:sp>
    </p:spTree>
    <p:extLst>
      <p:ext uri="{BB962C8B-B14F-4D97-AF65-F5344CB8AC3E}">
        <p14:creationId xmlns:p14="http://schemas.microsoft.com/office/powerpoint/2010/main" val="19976706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50000"/>
            </a:schemeClr>
          </a:solidFill>
        </p:spPr>
        <p:txBody>
          <a:bodyPr/>
          <a:lstStyle/>
          <a:p>
            <a:r>
              <a:rPr lang="en-GB" b="1" u="sng" dirty="0" smtClean="0"/>
              <a:t>Pros</a:t>
            </a:r>
            <a:endParaRPr lang="en-GB" b="1" u="sng" dirty="0"/>
          </a:p>
        </p:txBody>
      </p:sp>
      <p:sp>
        <p:nvSpPr>
          <p:cNvPr id="3" name="TextBox 2"/>
          <p:cNvSpPr txBox="1"/>
          <p:nvPr/>
        </p:nvSpPr>
        <p:spPr>
          <a:xfrm>
            <a:off x="277857" y="2700798"/>
            <a:ext cx="8568952" cy="954107"/>
          </a:xfrm>
          <a:prstGeom prst="rect">
            <a:avLst/>
          </a:prstGeom>
          <a:noFill/>
        </p:spPr>
        <p:txBody>
          <a:bodyPr wrap="square" rtlCol="0">
            <a:spAutoFit/>
          </a:bodyPr>
          <a:lstStyle/>
          <a:p>
            <a:pPr algn="just"/>
            <a:r>
              <a:rPr lang="en-GB" sz="2800" dirty="0" smtClean="0">
                <a:latin typeface="Calibri" pitchFamily="34" charset="0"/>
                <a:cs typeface="Calibri" pitchFamily="34" charset="0"/>
              </a:rPr>
              <a:t>	You </a:t>
            </a:r>
            <a:r>
              <a:rPr lang="en-GB" sz="2800" dirty="0">
                <a:latin typeface="Calibri" pitchFamily="34" charset="0"/>
                <a:cs typeface="Calibri" pitchFamily="34" charset="0"/>
              </a:rPr>
              <a:t>have complete creative freedom and more control over the budget.</a:t>
            </a:r>
          </a:p>
        </p:txBody>
      </p:sp>
    </p:spTree>
    <p:extLst>
      <p:ext uri="{BB962C8B-B14F-4D97-AF65-F5344CB8AC3E}">
        <p14:creationId xmlns:p14="http://schemas.microsoft.com/office/powerpoint/2010/main" val="2114003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50000"/>
            </a:schemeClr>
          </a:solidFill>
        </p:spPr>
        <p:txBody>
          <a:bodyPr/>
          <a:lstStyle/>
          <a:p>
            <a:r>
              <a:rPr lang="en-GB" b="1" u="sng" dirty="0" smtClean="0"/>
              <a:t>Types of Instructional Videos</a:t>
            </a:r>
            <a:endParaRPr lang="en-GB" b="1" u="sng" dirty="0"/>
          </a:p>
        </p:txBody>
      </p:sp>
      <p:sp>
        <p:nvSpPr>
          <p:cNvPr id="5" name="TextBox 4"/>
          <p:cNvSpPr txBox="1"/>
          <p:nvPr/>
        </p:nvSpPr>
        <p:spPr>
          <a:xfrm>
            <a:off x="323528" y="2348880"/>
            <a:ext cx="8424936" cy="3662541"/>
          </a:xfrm>
          <a:prstGeom prst="rect">
            <a:avLst/>
          </a:prstGeom>
          <a:noFill/>
        </p:spPr>
        <p:txBody>
          <a:bodyPr wrap="square" rtlCol="0">
            <a:spAutoFit/>
          </a:bodyPr>
          <a:lstStyle/>
          <a:p>
            <a:pPr marL="457200" lvl="0" indent="-457200" algn="just">
              <a:buFont typeface="Arial" pitchFamily="34" charset="0"/>
              <a:buChar char="•"/>
            </a:pPr>
            <a:r>
              <a:rPr lang="en-GB" sz="3200" b="1" u="sng" dirty="0" smtClean="0">
                <a:solidFill>
                  <a:schemeClr val="tx2">
                    <a:lumMod val="75000"/>
                  </a:schemeClr>
                </a:solidFill>
                <a:latin typeface="Calibri" pitchFamily="34" charset="0"/>
                <a:cs typeface="Calibri" pitchFamily="34" charset="0"/>
              </a:rPr>
              <a:t>Microvideos</a:t>
            </a:r>
            <a:r>
              <a:rPr lang="en-GB" sz="3200" b="1" dirty="0" smtClean="0">
                <a:solidFill>
                  <a:schemeClr val="tx2">
                    <a:lumMod val="75000"/>
                  </a:schemeClr>
                </a:solidFill>
                <a:latin typeface="Calibri" pitchFamily="34" charset="0"/>
                <a:cs typeface="Calibri" pitchFamily="34" charset="0"/>
              </a:rPr>
              <a:t> -</a:t>
            </a:r>
            <a:r>
              <a:rPr lang="en-GB" sz="2800" dirty="0">
                <a:latin typeface="Calibri" pitchFamily="34" charset="0"/>
                <a:cs typeface="Calibri" pitchFamily="34" charset="0"/>
              </a:rPr>
              <a:t> S</a:t>
            </a:r>
            <a:r>
              <a:rPr lang="en-GB" sz="2800" dirty="0" smtClean="0">
                <a:latin typeface="Calibri" pitchFamily="34" charset="0"/>
                <a:cs typeface="Calibri" pitchFamily="34" charset="0"/>
              </a:rPr>
              <a:t>hort </a:t>
            </a:r>
            <a:r>
              <a:rPr lang="en-GB" sz="2800" dirty="0">
                <a:latin typeface="Calibri" pitchFamily="34" charset="0"/>
                <a:cs typeface="Calibri" pitchFamily="34" charset="0"/>
              </a:rPr>
              <a:t>instructional videos that focus on teaching a single, narrow topic. </a:t>
            </a:r>
            <a:endParaRPr lang="en-GB" sz="2800" dirty="0" smtClean="0">
              <a:latin typeface="Calibri" pitchFamily="34" charset="0"/>
              <a:cs typeface="Calibri" pitchFamily="34" charset="0"/>
            </a:endParaRPr>
          </a:p>
          <a:p>
            <a:pPr lvl="0" algn="just"/>
            <a:endParaRPr lang="en-GB" sz="2800" dirty="0" smtClean="0">
              <a:latin typeface="Calibri" pitchFamily="34" charset="0"/>
              <a:cs typeface="Calibri" pitchFamily="34" charset="0"/>
            </a:endParaRPr>
          </a:p>
          <a:p>
            <a:pPr lvl="0" algn="just"/>
            <a:endParaRPr lang="en-GB" sz="2800" dirty="0">
              <a:latin typeface="Calibri" pitchFamily="34" charset="0"/>
              <a:cs typeface="Calibri" pitchFamily="34" charset="0"/>
            </a:endParaRPr>
          </a:p>
          <a:p>
            <a:pPr marL="457200" lvl="0" indent="-457200" algn="just">
              <a:buFont typeface="Arial" pitchFamily="34" charset="0"/>
              <a:buChar char="•"/>
            </a:pPr>
            <a:r>
              <a:rPr lang="en-GB" sz="3200" b="1" u="sng" dirty="0">
                <a:solidFill>
                  <a:schemeClr val="tx2">
                    <a:lumMod val="75000"/>
                  </a:schemeClr>
                </a:solidFill>
                <a:latin typeface="Calibri" pitchFamily="34" charset="0"/>
                <a:cs typeface="Calibri" pitchFamily="34" charset="0"/>
              </a:rPr>
              <a:t>Tutorial </a:t>
            </a:r>
            <a:r>
              <a:rPr lang="en-GB" sz="3200" b="1" u="sng" dirty="0" smtClean="0">
                <a:solidFill>
                  <a:schemeClr val="tx2">
                    <a:lumMod val="75000"/>
                  </a:schemeClr>
                </a:solidFill>
                <a:latin typeface="Calibri" pitchFamily="34" charset="0"/>
                <a:cs typeface="Calibri" pitchFamily="34" charset="0"/>
              </a:rPr>
              <a:t>videos</a:t>
            </a:r>
            <a:r>
              <a:rPr lang="en-GB" sz="3200" b="1" dirty="0" smtClean="0">
                <a:solidFill>
                  <a:schemeClr val="tx2">
                    <a:lumMod val="75000"/>
                  </a:schemeClr>
                </a:solidFill>
                <a:latin typeface="Calibri" pitchFamily="34" charset="0"/>
                <a:cs typeface="Calibri" pitchFamily="34" charset="0"/>
              </a:rPr>
              <a:t> -</a:t>
            </a:r>
            <a:r>
              <a:rPr lang="en-GB" sz="2800" dirty="0">
                <a:solidFill>
                  <a:schemeClr val="tx2">
                    <a:lumMod val="75000"/>
                  </a:schemeClr>
                </a:solidFill>
                <a:latin typeface="Calibri" pitchFamily="34" charset="0"/>
                <a:cs typeface="Calibri" pitchFamily="34" charset="0"/>
              </a:rPr>
              <a:t> </a:t>
            </a:r>
            <a:r>
              <a:rPr lang="en-GB" sz="2800" dirty="0" smtClean="0">
                <a:latin typeface="Calibri" pitchFamily="34" charset="0"/>
                <a:cs typeface="Calibri" pitchFamily="34" charset="0"/>
              </a:rPr>
              <a:t>The </a:t>
            </a:r>
            <a:r>
              <a:rPr lang="en-GB" sz="2800" dirty="0">
                <a:latin typeface="Calibri" pitchFamily="34" charset="0"/>
                <a:cs typeface="Calibri" pitchFamily="34" charset="0"/>
              </a:rPr>
              <a:t>go-to instructional method for teaching a process or giving step-by-step instructions and are sometimes referred to as “how-to” videos</a:t>
            </a:r>
            <a:r>
              <a:rPr lang="en-GB" sz="2800" dirty="0" smtClean="0">
                <a:latin typeface="Calibri" pitchFamily="34" charset="0"/>
                <a:cs typeface="Calibri" pitchFamily="34" charset="0"/>
              </a:rPr>
              <a:t>.</a:t>
            </a:r>
          </a:p>
          <a:p>
            <a:pPr lvl="0" algn="just"/>
            <a:endParaRPr lang="en-GB" sz="2800" dirty="0">
              <a:latin typeface="Calibri" pitchFamily="34" charset="0"/>
              <a:cs typeface="Calibri" pitchFamily="34" charset="0"/>
            </a:endParaRPr>
          </a:p>
        </p:txBody>
      </p:sp>
    </p:spTree>
    <p:extLst>
      <p:ext uri="{BB962C8B-B14F-4D97-AF65-F5344CB8AC3E}">
        <p14:creationId xmlns:p14="http://schemas.microsoft.com/office/powerpoint/2010/main" val="12178947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50000"/>
            </a:schemeClr>
          </a:solidFill>
        </p:spPr>
        <p:txBody>
          <a:bodyPr/>
          <a:lstStyle/>
          <a:p>
            <a:r>
              <a:rPr lang="en-GB" b="1" u="sng" dirty="0" smtClean="0"/>
              <a:t>Cons</a:t>
            </a:r>
            <a:endParaRPr lang="en-GB" b="1" u="sng" dirty="0"/>
          </a:p>
        </p:txBody>
      </p:sp>
      <p:sp>
        <p:nvSpPr>
          <p:cNvPr id="3" name="TextBox 2"/>
          <p:cNvSpPr txBox="1"/>
          <p:nvPr/>
        </p:nvSpPr>
        <p:spPr>
          <a:xfrm>
            <a:off x="277856" y="2700798"/>
            <a:ext cx="8686631" cy="954107"/>
          </a:xfrm>
          <a:prstGeom prst="rect">
            <a:avLst/>
          </a:prstGeom>
          <a:noFill/>
        </p:spPr>
        <p:txBody>
          <a:bodyPr wrap="square" rtlCol="0">
            <a:spAutoFit/>
          </a:bodyPr>
          <a:lstStyle/>
          <a:p>
            <a:r>
              <a:rPr lang="en-GB" sz="2800" dirty="0" smtClean="0">
                <a:latin typeface="Calibri" pitchFamily="34" charset="0"/>
                <a:cs typeface="Calibri" pitchFamily="34" charset="0"/>
              </a:rPr>
              <a:t>	</a:t>
            </a:r>
            <a:r>
              <a:rPr lang="en-GB" sz="2800" dirty="0">
                <a:latin typeface="Calibri" pitchFamily="34" charset="0"/>
                <a:cs typeface="Calibri" pitchFamily="34" charset="0"/>
              </a:rPr>
              <a:t>You can be limited by your skills, time, and resources when going the DIY route.</a:t>
            </a:r>
            <a:r>
              <a:rPr lang="en-GB" sz="2800" dirty="0"/>
              <a:t> </a:t>
            </a:r>
          </a:p>
        </p:txBody>
      </p:sp>
    </p:spTree>
    <p:extLst>
      <p:ext uri="{BB962C8B-B14F-4D97-AF65-F5344CB8AC3E}">
        <p14:creationId xmlns:p14="http://schemas.microsoft.com/office/powerpoint/2010/main" val="18570248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5896" y="2917393"/>
            <a:ext cx="1584176" cy="1015663"/>
          </a:xfrm>
          <a:prstGeom prst="rect">
            <a:avLst/>
          </a:prstGeom>
          <a:noFill/>
        </p:spPr>
        <p:txBody>
          <a:bodyPr wrap="square" rtlCol="0">
            <a:spAutoFit/>
          </a:bodyPr>
          <a:lstStyle/>
          <a:p>
            <a:r>
              <a:rPr lang="en-GB" sz="6000" b="1" dirty="0" smtClean="0"/>
              <a:t>END</a:t>
            </a:r>
            <a:endParaRPr lang="en-GB" sz="6000" b="1" dirty="0"/>
          </a:p>
        </p:txBody>
      </p:sp>
    </p:spTree>
    <p:extLst>
      <p:ext uri="{BB962C8B-B14F-4D97-AF65-F5344CB8AC3E}">
        <p14:creationId xmlns:p14="http://schemas.microsoft.com/office/powerpoint/2010/main" val="2946290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2943" y="1484784"/>
            <a:ext cx="8424936" cy="4524315"/>
          </a:xfrm>
          <a:prstGeom prst="rect">
            <a:avLst/>
          </a:prstGeom>
          <a:noFill/>
        </p:spPr>
        <p:txBody>
          <a:bodyPr wrap="square" rtlCol="0">
            <a:spAutoFit/>
          </a:bodyPr>
          <a:lstStyle/>
          <a:p>
            <a:pPr marL="457200" lvl="0" indent="-457200" algn="just">
              <a:buFont typeface="Arial" pitchFamily="34" charset="0"/>
              <a:buChar char="•"/>
            </a:pPr>
            <a:r>
              <a:rPr lang="en-GB" sz="3200" b="1" u="sng" dirty="0">
                <a:solidFill>
                  <a:schemeClr val="tx2">
                    <a:lumMod val="75000"/>
                  </a:schemeClr>
                </a:solidFill>
                <a:latin typeface="Calibri" pitchFamily="34" charset="0"/>
                <a:cs typeface="Calibri" pitchFamily="34" charset="0"/>
              </a:rPr>
              <a:t>Training videos</a:t>
            </a:r>
            <a:r>
              <a:rPr lang="en-GB" sz="3200" dirty="0">
                <a:latin typeface="Calibri" pitchFamily="34" charset="0"/>
                <a:cs typeface="Calibri" pitchFamily="34" charset="0"/>
              </a:rPr>
              <a:t> </a:t>
            </a:r>
            <a:r>
              <a:rPr lang="en-GB" sz="3200" dirty="0" smtClean="0">
                <a:latin typeface="Calibri" pitchFamily="34" charset="0"/>
                <a:cs typeface="Calibri" pitchFamily="34" charset="0"/>
              </a:rPr>
              <a:t>- Designed </a:t>
            </a:r>
            <a:r>
              <a:rPr lang="en-GB" sz="3200" dirty="0">
                <a:latin typeface="Calibri" pitchFamily="34" charset="0"/>
                <a:cs typeface="Calibri" pitchFamily="34" charset="0"/>
              </a:rPr>
              <a:t>to improve employees’ workplace skills and often use footage of real people to connect the trainer to the trainee</a:t>
            </a:r>
            <a:r>
              <a:rPr lang="en-GB" sz="3200" dirty="0" smtClean="0">
                <a:latin typeface="Calibri" pitchFamily="34" charset="0"/>
                <a:cs typeface="Calibri" pitchFamily="34" charset="0"/>
              </a:rPr>
              <a:t>.</a:t>
            </a:r>
          </a:p>
          <a:p>
            <a:pPr lvl="0"/>
            <a:endParaRPr lang="en-GB" sz="3200" dirty="0">
              <a:latin typeface="Calibri" pitchFamily="34" charset="0"/>
              <a:cs typeface="Calibri" pitchFamily="34" charset="0"/>
            </a:endParaRPr>
          </a:p>
          <a:p>
            <a:pPr marL="457200" lvl="0" indent="-457200" algn="just">
              <a:buFont typeface="Arial" pitchFamily="34" charset="0"/>
              <a:buChar char="•"/>
            </a:pPr>
            <a:r>
              <a:rPr lang="en-GB" sz="3200" b="1" u="sng" dirty="0">
                <a:solidFill>
                  <a:schemeClr val="tx2">
                    <a:lumMod val="75000"/>
                  </a:schemeClr>
                </a:solidFill>
                <a:latin typeface="Calibri" pitchFamily="34" charset="0"/>
                <a:cs typeface="Calibri" pitchFamily="34" charset="0"/>
              </a:rPr>
              <a:t>Explainer videos</a:t>
            </a:r>
            <a:r>
              <a:rPr lang="en-GB" sz="3200" dirty="0">
                <a:solidFill>
                  <a:schemeClr val="accent6">
                    <a:lumMod val="50000"/>
                  </a:schemeClr>
                </a:solidFill>
                <a:latin typeface="Calibri" pitchFamily="34" charset="0"/>
                <a:cs typeface="Calibri" pitchFamily="34" charset="0"/>
              </a:rPr>
              <a:t> </a:t>
            </a:r>
            <a:r>
              <a:rPr lang="en-GB" sz="3200" dirty="0" smtClean="0">
                <a:latin typeface="Calibri" pitchFamily="34" charset="0"/>
                <a:cs typeface="Calibri" pitchFamily="34" charset="0"/>
              </a:rPr>
              <a:t>- Explain </a:t>
            </a:r>
            <a:r>
              <a:rPr lang="en-GB" sz="3200" dirty="0">
                <a:latin typeface="Calibri" pitchFamily="34" charset="0"/>
                <a:cs typeface="Calibri" pitchFamily="34" charset="0"/>
              </a:rPr>
              <a:t>a business concept or product in an entertaining, visual way. They’re usually short and help simplify complex ideas.</a:t>
            </a:r>
          </a:p>
        </p:txBody>
      </p:sp>
    </p:spTree>
    <p:extLst>
      <p:ext uri="{BB962C8B-B14F-4D97-AF65-F5344CB8AC3E}">
        <p14:creationId xmlns:p14="http://schemas.microsoft.com/office/powerpoint/2010/main" val="224981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6532" y="1484784"/>
            <a:ext cx="8424936" cy="4524315"/>
          </a:xfrm>
          <a:prstGeom prst="rect">
            <a:avLst/>
          </a:prstGeom>
          <a:noFill/>
        </p:spPr>
        <p:txBody>
          <a:bodyPr wrap="square" rtlCol="0">
            <a:spAutoFit/>
          </a:bodyPr>
          <a:lstStyle/>
          <a:p>
            <a:pPr marL="457200" lvl="0" indent="-457200" algn="just">
              <a:buFont typeface="Arial" pitchFamily="34" charset="0"/>
              <a:buChar char="•"/>
            </a:pPr>
            <a:r>
              <a:rPr lang="en-GB" sz="3200" b="1" u="sng" dirty="0">
                <a:solidFill>
                  <a:schemeClr val="tx2">
                    <a:lumMod val="75000"/>
                  </a:schemeClr>
                </a:solidFill>
                <a:latin typeface="Calibri" pitchFamily="34" charset="0"/>
                <a:cs typeface="Calibri" pitchFamily="34" charset="0"/>
              </a:rPr>
              <a:t>Recording a lecture or presentation</a:t>
            </a:r>
            <a:r>
              <a:rPr lang="en-GB" sz="3200" dirty="0">
                <a:latin typeface="Calibri" pitchFamily="34" charset="0"/>
                <a:cs typeface="Calibri" pitchFamily="34" charset="0"/>
              </a:rPr>
              <a:t> </a:t>
            </a:r>
            <a:r>
              <a:rPr lang="en-GB" sz="3200" dirty="0" smtClean="0">
                <a:latin typeface="Calibri" pitchFamily="34" charset="0"/>
                <a:cs typeface="Calibri" pitchFamily="34" charset="0"/>
              </a:rPr>
              <a:t>- These </a:t>
            </a:r>
            <a:r>
              <a:rPr lang="en-GB" sz="3200" dirty="0">
                <a:latin typeface="Calibri" pitchFamily="34" charset="0"/>
                <a:cs typeface="Calibri" pitchFamily="34" charset="0"/>
              </a:rPr>
              <a:t>videos tend to be longer than tutorial videos and require a higher level of investment from your audience</a:t>
            </a:r>
            <a:r>
              <a:rPr lang="en-GB" sz="3200" dirty="0" smtClean="0">
                <a:latin typeface="Calibri" pitchFamily="34" charset="0"/>
                <a:cs typeface="Calibri" pitchFamily="34" charset="0"/>
              </a:rPr>
              <a:t>.</a:t>
            </a:r>
          </a:p>
          <a:p>
            <a:pPr lvl="0" algn="just"/>
            <a:endParaRPr lang="en-GB" sz="3200" dirty="0">
              <a:latin typeface="Calibri" pitchFamily="34" charset="0"/>
              <a:cs typeface="Calibri" pitchFamily="34" charset="0"/>
            </a:endParaRPr>
          </a:p>
          <a:p>
            <a:pPr marL="457200" indent="-457200" algn="just">
              <a:buFont typeface="Arial" pitchFamily="34" charset="0"/>
              <a:buChar char="•"/>
            </a:pPr>
            <a:r>
              <a:rPr lang="en-GB" sz="3200" b="1" u="sng" dirty="0">
                <a:solidFill>
                  <a:schemeClr val="tx2">
                    <a:lumMod val="75000"/>
                  </a:schemeClr>
                </a:solidFill>
                <a:latin typeface="Calibri" pitchFamily="34" charset="0"/>
                <a:cs typeface="Calibri" pitchFamily="34" charset="0"/>
              </a:rPr>
              <a:t>Screencasts</a:t>
            </a:r>
            <a:r>
              <a:rPr lang="en-GB" sz="3200" dirty="0">
                <a:latin typeface="Calibri" pitchFamily="34" charset="0"/>
                <a:cs typeface="Calibri" pitchFamily="34" charset="0"/>
              </a:rPr>
              <a:t> </a:t>
            </a:r>
            <a:r>
              <a:rPr lang="en-GB" sz="3200" dirty="0" smtClean="0">
                <a:latin typeface="Calibri" pitchFamily="34" charset="0"/>
                <a:cs typeface="Calibri" pitchFamily="34" charset="0"/>
              </a:rPr>
              <a:t>- Quick</a:t>
            </a:r>
            <a:r>
              <a:rPr lang="en-GB" sz="3200" dirty="0">
                <a:latin typeface="Calibri" pitchFamily="34" charset="0"/>
                <a:cs typeface="Calibri" pitchFamily="34" charset="0"/>
              </a:rPr>
              <a:t>, informal videos composed primarily of screen recordings designed to teach someone to perform a task or share knowledge</a:t>
            </a:r>
            <a:endParaRPr lang="en-GB" sz="2800" dirty="0">
              <a:latin typeface="Calibri" pitchFamily="34" charset="0"/>
              <a:cs typeface="Calibri" pitchFamily="34" charset="0"/>
            </a:endParaRPr>
          </a:p>
        </p:txBody>
      </p:sp>
    </p:spTree>
    <p:extLst>
      <p:ext uri="{BB962C8B-B14F-4D97-AF65-F5344CB8AC3E}">
        <p14:creationId xmlns:p14="http://schemas.microsoft.com/office/powerpoint/2010/main" val="1986497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50000"/>
            </a:schemeClr>
          </a:solidFill>
        </p:spPr>
        <p:txBody>
          <a:bodyPr/>
          <a:lstStyle/>
          <a:p>
            <a:r>
              <a:rPr lang="en-GB" b="1" u="sng" dirty="0" smtClean="0"/>
              <a:t>Why we use Instructional Videos?</a:t>
            </a:r>
            <a:endParaRPr lang="en-GB" b="1" u="sng" dirty="0"/>
          </a:p>
        </p:txBody>
      </p:sp>
      <p:sp>
        <p:nvSpPr>
          <p:cNvPr id="4" name="TextBox 3"/>
          <p:cNvSpPr txBox="1"/>
          <p:nvPr/>
        </p:nvSpPr>
        <p:spPr>
          <a:xfrm>
            <a:off x="323528" y="2546901"/>
            <a:ext cx="8568952" cy="954107"/>
          </a:xfrm>
          <a:prstGeom prst="rect">
            <a:avLst/>
          </a:prstGeom>
          <a:noFill/>
          <a:ln w="28575">
            <a:solidFill>
              <a:srgbClr val="00B0F0"/>
            </a:solidFill>
          </a:ln>
        </p:spPr>
        <p:txBody>
          <a:bodyPr wrap="square" rtlCol="0">
            <a:spAutoFit/>
          </a:bodyPr>
          <a:lstStyle/>
          <a:p>
            <a:pPr lvl="0" algn="just"/>
            <a:r>
              <a:rPr lang="en-GB" sz="2800" b="1" dirty="0" smtClean="0">
                <a:solidFill>
                  <a:schemeClr val="tx2">
                    <a:lumMod val="75000"/>
                  </a:schemeClr>
                </a:solidFill>
                <a:latin typeface="Calibri" pitchFamily="34" charset="0"/>
                <a:cs typeface="Calibri" pitchFamily="34" charset="0"/>
              </a:rPr>
              <a:t>	</a:t>
            </a:r>
            <a:r>
              <a:rPr lang="en-GB" sz="2800" b="1" u="sng" dirty="0" smtClean="0">
                <a:solidFill>
                  <a:schemeClr val="tx2">
                    <a:lumMod val="75000"/>
                  </a:schemeClr>
                </a:solidFill>
                <a:latin typeface="Calibri" pitchFamily="34" charset="0"/>
                <a:cs typeface="Calibri" pitchFamily="34" charset="0"/>
              </a:rPr>
              <a:t>Online </a:t>
            </a:r>
            <a:r>
              <a:rPr lang="en-GB" sz="2800" b="1" u="sng" dirty="0">
                <a:solidFill>
                  <a:schemeClr val="tx2">
                    <a:lumMod val="75000"/>
                  </a:schemeClr>
                </a:solidFill>
                <a:latin typeface="Calibri" pitchFamily="34" charset="0"/>
                <a:cs typeface="Calibri" pitchFamily="34" charset="0"/>
              </a:rPr>
              <a:t>shoppers </a:t>
            </a:r>
            <a:r>
              <a:rPr lang="en-GB" sz="2800" dirty="0">
                <a:latin typeface="Calibri" pitchFamily="34" charset="0"/>
                <a:cs typeface="Calibri" pitchFamily="34" charset="0"/>
              </a:rPr>
              <a:t>say they use video to help make purchase decisions</a:t>
            </a:r>
            <a:r>
              <a:rPr lang="en-GB" sz="2800" dirty="0" smtClean="0">
                <a:latin typeface="Calibri" pitchFamily="34" charset="0"/>
                <a:cs typeface="Calibri" pitchFamily="34" charset="0"/>
              </a:rPr>
              <a:t>.</a:t>
            </a:r>
            <a:endParaRPr lang="en-GB" sz="2800" dirty="0">
              <a:latin typeface="Calibri" pitchFamily="34" charset="0"/>
              <a:cs typeface="Calibri" pitchFamily="34" charset="0"/>
            </a:endParaRPr>
          </a:p>
        </p:txBody>
      </p:sp>
      <p:sp>
        <p:nvSpPr>
          <p:cNvPr id="5" name="TextBox 4"/>
          <p:cNvSpPr txBox="1"/>
          <p:nvPr/>
        </p:nvSpPr>
        <p:spPr>
          <a:xfrm>
            <a:off x="323528" y="3915053"/>
            <a:ext cx="8568952" cy="954107"/>
          </a:xfrm>
          <a:prstGeom prst="rect">
            <a:avLst/>
          </a:prstGeom>
          <a:noFill/>
          <a:ln w="28575">
            <a:solidFill>
              <a:srgbClr val="00B0F0"/>
            </a:solidFill>
          </a:ln>
        </p:spPr>
        <p:txBody>
          <a:bodyPr wrap="square" rtlCol="0">
            <a:spAutoFit/>
          </a:bodyPr>
          <a:lstStyle/>
          <a:p>
            <a:pPr lvl="0" algn="just"/>
            <a:r>
              <a:rPr lang="en-GB" sz="2800" dirty="0" smtClean="0">
                <a:latin typeface="Calibri" pitchFamily="34" charset="0"/>
                <a:cs typeface="Calibri" pitchFamily="34" charset="0"/>
              </a:rPr>
              <a:t>	Employees </a:t>
            </a:r>
            <a:r>
              <a:rPr lang="en-GB" sz="2800" dirty="0">
                <a:latin typeface="Calibri" pitchFamily="34" charset="0"/>
                <a:cs typeface="Calibri" pitchFamily="34" charset="0"/>
              </a:rPr>
              <a:t>complete tasks better when instructions are provided visually and absorb information </a:t>
            </a:r>
            <a:r>
              <a:rPr lang="en-GB" sz="2800" b="1" u="sng" dirty="0">
                <a:solidFill>
                  <a:schemeClr val="tx2">
                    <a:lumMod val="75000"/>
                  </a:schemeClr>
                </a:solidFill>
                <a:latin typeface="Calibri" pitchFamily="34" charset="0"/>
                <a:cs typeface="Calibri" pitchFamily="34" charset="0"/>
              </a:rPr>
              <a:t>7% faster</a:t>
            </a:r>
            <a:r>
              <a:rPr lang="en-GB" sz="2800" u="sng" dirty="0" smtClean="0">
                <a:solidFill>
                  <a:schemeClr val="tx2">
                    <a:lumMod val="75000"/>
                  </a:schemeClr>
                </a:solidFill>
                <a:latin typeface="Calibri" pitchFamily="34" charset="0"/>
                <a:cs typeface="Calibri" pitchFamily="34" charset="0"/>
              </a:rPr>
              <a:t>.</a:t>
            </a:r>
            <a:endParaRPr lang="en-GB" sz="2800" dirty="0">
              <a:solidFill>
                <a:schemeClr val="tx2">
                  <a:lumMod val="75000"/>
                </a:schemeClr>
              </a:solidFill>
              <a:latin typeface="Calibri" pitchFamily="34" charset="0"/>
              <a:cs typeface="Calibri" pitchFamily="34" charset="0"/>
            </a:endParaRPr>
          </a:p>
        </p:txBody>
      </p:sp>
      <p:sp>
        <p:nvSpPr>
          <p:cNvPr id="6" name="TextBox 5"/>
          <p:cNvSpPr txBox="1"/>
          <p:nvPr/>
        </p:nvSpPr>
        <p:spPr>
          <a:xfrm>
            <a:off x="323528" y="5373216"/>
            <a:ext cx="8568952" cy="954107"/>
          </a:xfrm>
          <a:prstGeom prst="rect">
            <a:avLst/>
          </a:prstGeom>
          <a:noFill/>
          <a:ln w="28575">
            <a:solidFill>
              <a:srgbClr val="00B0F0"/>
            </a:solidFill>
          </a:ln>
        </p:spPr>
        <p:txBody>
          <a:bodyPr wrap="square" rtlCol="0">
            <a:spAutoFit/>
          </a:bodyPr>
          <a:lstStyle/>
          <a:p>
            <a:pPr lvl="0" algn="just"/>
            <a:r>
              <a:rPr lang="en-GB" sz="2800" dirty="0" smtClean="0">
                <a:latin typeface="Calibri" pitchFamily="34" charset="0"/>
                <a:cs typeface="Calibri" pitchFamily="34" charset="0"/>
              </a:rPr>
              <a:t>	More </a:t>
            </a:r>
            <a:r>
              <a:rPr lang="en-GB" sz="2800" dirty="0">
                <a:latin typeface="Calibri" pitchFamily="34" charset="0"/>
                <a:cs typeface="Calibri" pitchFamily="34" charset="0"/>
              </a:rPr>
              <a:t>than </a:t>
            </a:r>
            <a:r>
              <a:rPr lang="en-GB" sz="2800" b="1" u="sng" dirty="0">
                <a:solidFill>
                  <a:schemeClr val="tx2">
                    <a:lumMod val="75000"/>
                  </a:schemeClr>
                </a:solidFill>
                <a:latin typeface="Calibri" pitchFamily="34" charset="0"/>
                <a:cs typeface="Calibri" pitchFamily="34" charset="0"/>
              </a:rPr>
              <a:t>70% of YouTube viewers </a:t>
            </a:r>
            <a:r>
              <a:rPr lang="en-GB" sz="2800" dirty="0">
                <a:latin typeface="Calibri" pitchFamily="34" charset="0"/>
                <a:cs typeface="Calibri" pitchFamily="34" charset="0"/>
              </a:rPr>
              <a:t>turn to the platform for help solving problems</a:t>
            </a:r>
            <a:r>
              <a:rPr lang="en-GB" sz="2800" dirty="0" smtClean="0">
                <a:latin typeface="Calibri" pitchFamily="34" charset="0"/>
                <a:cs typeface="Calibri" pitchFamily="34" charset="0"/>
              </a:rPr>
              <a:t>.</a:t>
            </a:r>
            <a:endParaRPr lang="en-GB" sz="2800" dirty="0">
              <a:latin typeface="Calibri" pitchFamily="34" charset="0"/>
              <a:cs typeface="Calibri" pitchFamily="34" charset="0"/>
            </a:endParaRPr>
          </a:p>
        </p:txBody>
      </p:sp>
    </p:spTree>
    <p:extLst>
      <p:ext uri="{BB962C8B-B14F-4D97-AF65-F5344CB8AC3E}">
        <p14:creationId xmlns:p14="http://schemas.microsoft.com/office/powerpoint/2010/main" val="37749941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970" r="2728" b="17273"/>
          <a:stretch/>
        </p:blipFill>
        <p:spPr>
          <a:xfrm>
            <a:off x="5649" y="1196752"/>
            <a:ext cx="9101342" cy="4443958"/>
          </a:xfrm>
          <a:prstGeom prst="rect">
            <a:avLst/>
          </a:prstGeom>
        </p:spPr>
      </p:pic>
    </p:spTree>
    <p:extLst>
      <p:ext uri="{BB962C8B-B14F-4D97-AF65-F5344CB8AC3E}">
        <p14:creationId xmlns:p14="http://schemas.microsoft.com/office/powerpoint/2010/main" val="607401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50000"/>
            </a:schemeClr>
          </a:solidFill>
        </p:spPr>
        <p:txBody>
          <a:bodyPr>
            <a:normAutofit/>
          </a:bodyPr>
          <a:lstStyle/>
          <a:p>
            <a:r>
              <a:rPr lang="en-GB" b="1" u="sng" dirty="0" smtClean="0"/>
              <a:t>Occur able Mistakes</a:t>
            </a:r>
            <a:endParaRPr lang="en-GB" b="1" u="sng" dirty="0"/>
          </a:p>
        </p:txBody>
      </p:sp>
      <p:sp>
        <p:nvSpPr>
          <p:cNvPr id="3" name="TextBox 2"/>
          <p:cNvSpPr txBox="1"/>
          <p:nvPr/>
        </p:nvSpPr>
        <p:spPr>
          <a:xfrm>
            <a:off x="539552" y="2052137"/>
            <a:ext cx="8064896" cy="584775"/>
          </a:xfrm>
          <a:prstGeom prst="rect">
            <a:avLst/>
          </a:prstGeom>
          <a:noFill/>
        </p:spPr>
        <p:txBody>
          <a:bodyPr wrap="square" rtlCol="0">
            <a:spAutoFit/>
          </a:bodyPr>
          <a:lstStyle/>
          <a:p>
            <a:r>
              <a:rPr lang="en-GB" sz="3200" b="1" dirty="0">
                <a:latin typeface="Calibri" pitchFamily="34" charset="0"/>
                <a:cs typeface="Calibri" pitchFamily="34" charset="0"/>
              </a:rPr>
              <a:t>Mistake #1: Not knowing your </a:t>
            </a:r>
            <a:r>
              <a:rPr lang="en-GB" sz="3200" b="1" dirty="0" smtClean="0">
                <a:latin typeface="Calibri" pitchFamily="34" charset="0"/>
                <a:cs typeface="Calibri" pitchFamily="34" charset="0"/>
              </a:rPr>
              <a:t>audience</a:t>
            </a:r>
            <a:endParaRPr lang="en-GB" sz="3200" dirty="0">
              <a:latin typeface="Calibri" pitchFamily="34" charset="0"/>
              <a:cs typeface="Calibr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39" y="2852936"/>
            <a:ext cx="7412888" cy="3106557"/>
          </a:xfrm>
          <a:prstGeom prst="rect">
            <a:avLst/>
          </a:prstGeom>
        </p:spPr>
      </p:pic>
    </p:spTree>
    <p:extLst>
      <p:ext uri="{BB962C8B-B14F-4D97-AF65-F5344CB8AC3E}">
        <p14:creationId xmlns:p14="http://schemas.microsoft.com/office/powerpoint/2010/main" val="27480348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173</TotalTime>
  <Words>664</Words>
  <Application>Microsoft Office PowerPoint</Application>
  <PresentationFormat>On-screen Show (4:3)</PresentationFormat>
  <Paragraphs>141</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Waveform</vt:lpstr>
      <vt:lpstr>Guide to make an Instructional Video</vt:lpstr>
      <vt:lpstr>Topics</vt:lpstr>
      <vt:lpstr>What is an Instructional Video?</vt:lpstr>
      <vt:lpstr>Types of Instructional Videos</vt:lpstr>
      <vt:lpstr>PowerPoint Presentation</vt:lpstr>
      <vt:lpstr>PowerPoint Presentation</vt:lpstr>
      <vt:lpstr>Why we use Instructional Videos?</vt:lpstr>
      <vt:lpstr>PowerPoint Presentation</vt:lpstr>
      <vt:lpstr>Occur able Mistakes</vt:lpstr>
      <vt:lpstr>PowerPoint Presentation</vt:lpstr>
      <vt:lpstr>PowerPoint Presentation</vt:lpstr>
      <vt:lpstr>PowerPoint Presentation</vt:lpstr>
      <vt:lpstr>PowerPoint Presentation</vt:lpstr>
      <vt:lpstr>Best Suited Software</vt:lpstr>
      <vt:lpstr>Steps to create your own video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Pros</vt:lpstr>
      <vt:lpstr>Cons</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an Instructional Video ‘Easily’</dc:title>
  <dc:creator>deepika</dc:creator>
  <cp:lastModifiedBy>deepika</cp:lastModifiedBy>
  <cp:revision>43</cp:revision>
  <dcterms:created xsi:type="dcterms:W3CDTF">2022-10-31T11:33:11Z</dcterms:created>
  <dcterms:modified xsi:type="dcterms:W3CDTF">2022-10-31T16:40:05Z</dcterms:modified>
</cp:coreProperties>
</file>