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D8C0-92F3-4B97-B4C1-9ED83F1B6F2B}"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65B6C-DCF3-47A7-B0C2-3F0862AB3B88}" type="slidenum">
              <a:rPr lang="en-US" smtClean="0"/>
              <a:t>‹#›</a:t>
            </a:fld>
            <a:endParaRPr lang="en-US"/>
          </a:p>
        </p:txBody>
      </p:sp>
    </p:spTree>
    <p:extLst>
      <p:ext uri="{BB962C8B-B14F-4D97-AF65-F5344CB8AC3E}">
        <p14:creationId xmlns:p14="http://schemas.microsoft.com/office/powerpoint/2010/main" val="153290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65B6C-DCF3-47A7-B0C2-3F0862AB3B88}" type="slidenum">
              <a:rPr lang="en-US" smtClean="0"/>
              <a:t>8</a:t>
            </a:fld>
            <a:endParaRPr lang="en-US"/>
          </a:p>
        </p:txBody>
      </p:sp>
    </p:spTree>
    <p:extLst>
      <p:ext uri="{BB962C8B-B14F-4D97-AF65-F5344CB8AC3E}">
        <p14:creationId xmlns:p14="http://schemas.microsoft.com/office/powerpoint/2010/main" val="425413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6/12/2022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8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6/12/2022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170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6/12/2022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34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6/12/2022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354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6/12/2022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70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6/12/2022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76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6/12/2022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1330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6/12/2022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5504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6/12/2022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8872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6/12/2022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234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6/12/2022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57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6/12/2022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63025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abstract/document/9544785" TargetMode="External"/><Relationship Id="rId2" Type="http://schemas.openxmlformats.org/officeDocument/2006/relationships/hyperlink" Target="https://downloads.hindawi.com/journals/ddns/2021/7160527.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A close-up of a ferris wheel&#10;&#10;Description automatically generated with low confidence">
            <a:extLst>
              <a:ext uri="{FF2B5EF4-FFF2-40B4-BE49-F238E27FC236}">
                <a16:creationId xmlns:a16="http://schemas.microsoft.com/office/drawing/2014/main" id="{946C8109-B025-F71B-F46F-AA39E061BBC4}"/>
              </a:ext>
            </a:extLst>
          </p:cNvPr>
          <p:cNvPicPr>
            <a:picLocks noChangeAspect="1"/>
          </p:cNvPicPr>
          <p:nvPr/>
        </p:nvPicPr>
        <p:blipFill rotWithShape="1">
          <a:blip r:embed="rId2">
            <a:alphaModFix amt="40000"/>
          </a:blip>
          <a:srcRect t="5487" b="4151"/>
          <a:stretch/>
        </p:blipFill>
        <p:spPr>
          <a:xfrm>
            <a:off x="-2" y="-4"/>
            <a:ext cx="12192001" cy="6858001"/>
          </a:xfrm>
          <a:prstGeom prst="rect">
            <a:avLst/>
          </a:prstGeom>
        </p:spPr>
      </p:pic>
      <p:sp>
        <p:nvSpPr>
          <p:cNvPr id="2" name="Title 1">
            <a:extLst>
              <a:ext uri="{FF2B5EF4-FFF2-40B4-BE49-F238E27FC236}">
                <a16:creationId xmlns:a16="http://schemas.microsoft.com/office/drawing/2014/main" id="{32FBE7D4-8C80-25D4-8A02-5731F7803345}"/>
              </a:ext>
            </a:extLst>
          </p:cNvPr>
          <p:cNvSpPr>
            <a:spLocks noGrp="1"/>
          </p:cNvSpPr>
          <p:nvPr>
            <p:ph type="ctrTitle"/>
          </p:nvPr>
        </p:nvSpPr>
        <p:spPr>
          <a:xfrm>
            <a:off x="517870" y="978408"/>
            <a:ext cx="5021182" cy="2334248"/>
          </a:xfrm>
        </p:spPr>
        <p:txBody>
          <a:bodyPr anchor="t">
            <a:normAutofit/>
          </a:bodyPr>
          <a:lstStyle/>
          <a:p>
            <a:pPr>
              <a:lnSpc>
                <a:spcPct val="90000"/>
              </a:lnSpc>
            </a:pPr>
            <a:r>
              <a:rPr lang="en-US">
                <a:solidFill>
                  <a:srgbClr val="FFFFFF"/>
                </a:solidFill>
              </a:rPr>
              <a:t>Customer Churn Prediction</a:t>
            </a:r>
          </a:p>
        </p:txBody>
      </p:sp>
      <p:sp>
        <p:nvSpPr>
          <p:cNvPr id="3" name="Subtitle 2">
            <a:extLst>
              <a:ext uri="{FF2B5EF4-FFF2-40B4-BE49-F238E27FC236}">
                <a16:creationId xmlns:a16="http://schemas.microsoft.com/office/drawing/2014/main" id="{EC416B40-CCFD-CB4D-9962-C1A400C11A19}"/>
              </a:ext>
            </a:extLst>
          </p:cNvPr>
          <p:cNvSpPr>
            <a:spLocks noGrp="1"/>
          </p:cNvSpPr>
          <p:nvPr>
            <p:ph type="subTitle" idx="1"/>
          </p:nvPr>
        </p:nvSpPr>
        <p:spPr>
          <a:xfrm>
            <a:off x="6633345" y="3239605"/>
            <a:ext cx="5040785" cy="1828799"/>
          </a:xfrm>
        </p:spPr>
        <p:txBody>
          <a:bodyPr anchor="b">
            <a:normAutofit/>
          </a:bodyPr>
          <a:lstStyle/>
          <a:p>
            <a:r>
              <a:rPr lang="en-US" dirty="0">
                <a:solidFill>
                  <a:srgbClr val="FFFFFF"/>
                </a:solidFill>
              </a:rPr>
              <a:t>Group Members - </a:t>
            </a:r>
          </a:p>
          <a:p>
            <a:r>
              <a:rPr lang="en-US" dirty="0">
                <a:solidFill>
                  <a:srgbClr val="FFFFFF"/>
                </a:solidFill>
              </a:rPr>
              <a:t>Pavani Ravirala – 21203863</a:t>
            </a:r>
          </a:p>
          <a:p>
            <a:r>
              <a:rPr lang="en-US" dirty="0">
                <a:solidFill>
                  <a:srgbClr val="FFFFFF"/>
                </a:solidFill>
              </a:rPr>
              <a:t>Shasank Pyate - 21200341</a:t>
            </a:r>
          </a:p>
        </p:txBody>
      </p:sp>
      <p:sp>
        <p:nvSpPr>
          <p:cNvPr id="19"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20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915A-CC27-31D5-FC4B-E9B9570370ED}"/>
              </a:ext>
            </a:extLst>
          </p:cNvPr>
          <p:cNvSpPr>
            <a:spLocks noGrp="1"/>
          </p:cNvSpPr>
          <p:nvPr>
            <p:ph type="title"/>
          </p:nvPr>
        </p:nvSpPr>
        <p:spPr>
          <a:xfrm>
            <a:off x="517869" y="978408"/>
            <a:ext cx="11029966" cy="1029501"/>
          </a:xfrm>
        </p:spPr>
        <p:txBody>
          <a:bodyPr>
            <a:normAutofit fontScale="90000"/>
          </a:bodyPr>
          <a:lstStyle/>
          <a:p>
            <a:r>
              <a:rPr lang="en-US" dirty="0"/>
              <a:t>REFERENCES : </a:t>
            </a:r>
            <a:br>
              <a:rPr lang="en-US" dirty="0"/>
            </a:br>
            <a:endParaRPr lang="en-US" dirty="0"/>
          </a:p>
        </p:txBody>
      </p:sp>
      <p:sp>
        <p:nvSpPr>
          <p:cNvPr id="3" name="Content Placeholder 2">
            <a:extLst>
              <a:ext uri="{FF2B5EF4-FFF2-40B4-BE49-F238E27FC236}">
                <a16:creationId xmlns:a16="http://schemas.microsoft.com/office/drawing/2014/main" id="{E08A97FC-5057-B0D5-72AF-DBD3FB04A026}"/>
              </a:ext>
            </a:extLst>
          </p:cNvPr>
          <p:cNvSpPr>
            <a:spLocks noGrp="1"/>
          </p:cNvSpPr>
          <p:nvPr>
            <p:ph idx="1"/>
          </p:nvPr>
        </p:nvSpPr>
        <p:spPr>
          <a:xfrm>
            <a:off x="517869" y="3242822"/>
            <a:ext cx="11165481" cy="2596900"/>
          </a:xfrm>
        </p:spPr>
        <p:txBody>
          <a:bodyPr/>
          <a:lstStyle/>
          <a:p>
            <a:r>
              <a:rPr lang="en-US" dirty="0">
                <a:hlinkClick r:id="rId2"/>
              </a:rPr>
              <a:t>https://downloads.hindawi.com/journals/ddns/2021/7160527.pdf</a:t>
            </a:r>
            <a:endParaRPr lang="en-US" dirty="0"/>
          </a:p>
          <a:p>
            <a:endParaRPr lang="en-US" dirty="0"/>
          </a:p>
          <a:p>
            <a:r>
              <a:rPr lang="en-US" dirty="0">
                <a:hlinkClick r:id="rId3"/>
              </a:rPr>
              <a:t>https://ieeexplore.ieee.org/abstract/document/9544785</a:t>
            </a:r>
            <a:endParaRPr lang="en-US" dirty="0"/>
          </a:p>
          <a:p>
            <a:endParaRPr lang="en-US" dirty="0"/>
          </a:p>
        </p:txBody>
      </p:sp>
    </p:spTree>
    <p:extLst>
      <p:ext uri="{BB962C8B-B14F-4D97-AF65-F5344CB8AC3E}">
        <p14:creationId xmlns:p14="http://schemas.microsoft.com/office/powerpoint/2010/main" val="33992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F3C8-4DE4-ED53-B260-586D50388B46}"/>
              </a:ext>
            </a:extLst>
          </p:cNvPr>
          <p:cNvSpPr>
            <a:spLocks noGrp="1"/>
          </p:cNvSpPr>
          <p:nvPr>
            <p:ph type="title"/>
          </p:nvPr>
        </p:nvSpPr>
        <p:spPr>
          <a:xfrm>
            <a:off x="517870" y="978409"/>
            <a:ext cx="4695153" cy="633576"/>
          </a:xfrm>
        </p:spPr>
        <p:txBody>
          <a:bodyPr>
            <a:normAutofit fontScale="90000"/>
          </a:bodyPr>
          <a:lstStyle/>
          <a:p>
            <a:r>
              <a:rPr lang="en-US" dirty="0"/>
              <a:t>Abstract :-</a:t>
            </a:r>
          </a:p>
        </p:txBody>
      </p:sp>
      <p:sp>
        <p:nvSpPr>
          <p:cNvPr id="3" name="Content Placeholder 2">
            <a:extLst>
              <a:ext uri="{FF2B5EF4-FFF2-40B4-BE49-F238E27FC236}">
                <a16:creationId xmlns:a16="http://schemas.microsoft.com/office/drawing/2014/main" id="{0CBDC7AE-246E-1EC6-DB51-28A4E9E2408C}"/>
              </a:ext>
            </a:extLst>
          </p:cNvPr>
          <p:cNvSpPr>
            <a:spLocks noGrp="1"/>
          </p:cNvSpPr>
          <p:nvPr>
            <p:ph idx="1"/>
          </p:nvPr>
        </p:nvSpPr>
        <p:spPr>
          <a:xfrm>
            <a:off x="405353" y="1819373"/>
            <a:ext cx="11368725" cy="4572001"/>
          </a:xfrm>
        </p:spPr>
        <p:txBody>
          <a:bodyPr/>
          <a:lstStyle/>
          <a:p>
            <a:pPr marL="342900" indent="-342900">
              <a:buFont typeface="Arial" panose="020B0604020202020204" pitchFamily="34" charset="0"/>
              <a:buChar char="•"/>
            </a:pPr>
            <a:r>
              <a:rPr lang="en-US" dirty="0"/>
              <a:t>The field of telecommunication faces complex challenges due to a number of vibrant competitive service providers.</a:t>
            </a:r>
          </a:p>
          <a:p>
            <a:pPr marL="342900" indent="-342900">
              <a:buFont typeface="Arial" panose="020B0604020202020204" pitchFamily="34" charset="0"/>
              <a:buChar char="•"/>
            </a:pPr>
            <a:r>
              <a:rPr lang="en-US" dirty="0"/>
              <a:t>It has become very difficult for them to retain existing customers. Since the cost of acquiring new customers is much higher than the cost of retaining the existing customers.</a:t>
            </a:r>
          </a:p>
          <a:p>
            <a:pPr marL="342900" indent="-342900">
              <a:buFont typeface="Arial" panose="020B0604020202020204" pitchFamily="34" charset="0"/>
              <a:buChar char="•"/>
            </a:pPr>
            <a:r>
              <a:rPr lang="en-US" dirty="0"/>
              <a:t>telecom industries to take the necessary steps to retain the customers to stabilize their market value.</a:t>
            </a:r>
          </a:p>
          <a:p>
            <a:pPr marL="342900" indent="-342900">
              <a:buFont typeface="Arial" panose="020B0604020202020204" pitchFamily="34" charset="0"/>
              <a:buChar char="•"/>
            </a:pPr>
            <a:r>
              <a:rPr lang="en-US" dirty="0"/>
              <a:t>In the current decade, several techniques have been proposed in the literature for predicting churners using heterogeneous customer records.  </a:t>
            </a:r>
          </a:p>
          <a:p>
            <a:pPr marL="342900" indent="-342900">
              <a:buFont typeface="Arial" panose="020B0604020202020204" pitchFamily="34" charset="0"/>
              <a:buChar char="•"/>
            </a:pPr>
            <a:r>
              <a:rPr lang="en-US" dirty="0"/>
              <a:t>Here in this project one or two such methods were implemented to predict the Customer Churn.</a:t>
            </a:r>
          </a:p>
        </p:txBody>
      </p:sp>
    </p:spTree>
    <p:extLst>
      <p:ext uri="{BB962C8B-B14F-4D97-AF65-F5344CB8AC3E}">
        <p14:creationId xmlns:p14="http://schemas.microsoft.com/office/powerpoint/2010/main" val="185290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35CA-F5B9-3CEF-7418-584CE2F4FC20}"/>
              </a:ext>
            </a:extLst>
          </p:cNvPr>
          <p:cNvSpPr>
            <a:spLocks noGrp="1"/>
          </p:cNvSpPr>
          <p:nvPr>
            <p:ph type="title"/>
          </p:nvPr>
        </p:nvSpPr>
        <p:spPr>
          <a:xfrm>
            <a:off x="517870" y="978408"/>
            <a:ext cx="5021182" cy="1076635"/>
          </a:xfrm>
        </p:spPr>
        <p:txBody>
          <a:bodyPr/>
          <a:lstStyle/>
          <a:p>
            <a:r>
              <a:rPr lang="en-US" dirty="0"/>
              <a:t>Introduction</a:t>
            </a:r>
          </a:p>
        </p:txBody>
      </p:sp>
      <p:sp>
        <p:nvSpPr>
          <p:cNvPr id="3" name="Content Placeholder 2">
            <a:extLst>
              <a:ext uri="{FF2B5EF4-FFF2-40B4-BE49-F238E27FC236}">
                <a16:creationId xmlns:a16="http://schemas.microsoft.com/office/drawing/2014/main" id="{A9297229-6A5C-92FB-CC6B-723887761046}"/>
              </a:ext>
            </a:extLst>
          </p:cNvPr>
          <p:cNvSpPr>
            <a:spLocks noGrp="1"/>
          </p:cNvSpPr>
          <p:nvPr>
            <p:ph idx="1"/>
          </p:nvPr>
        </p:nvSpPr>
        <p:spPr>
          <a:xfrm>
            <a:off x="517870" y="1919014"/>
            <a:ext cx="11275062" cy="4840004"/>
          </a:xfrm>
        </p:spPr>
        <p:txBody>
          <a:bodyPr>
            <a:normAutofit/>
          </a:bodyPr>
          <a:lstStyle/>
          <a:p>
            <a:pPr marL="342900" indent="-342900">
              <a:buFont typeface="Arial" panose="020B0604020202020204" pitchFamily="34" charset="0"/>
              <a:buChar char="•"/>
            </a:pPr>
            <a:r>
              <a:rPr lang="en-US" dirty="0"/>
              <a:t>Digitalization has led to new ways of doing business and companies across the world are being forced to adapt to this. </a:t>
            </a:r>
          </a:p>
          <a:p>
            <a:pPr marL="342900" indent="-342900">
              <a:buFont typeface="Arial" panose="020B0604020202020204" pitchFamily="34" charset="0"/>
              <a:buChar char="•"/>
            </a:pPr>
            <a:r>
              <a:rPr lang="en-US" dirty="0"/>
              <a:t>During the COVID - 19 pandemic, subscription-based businesses grew significantly and consumers have a wide variety of options to choose from. This is a challenge for companies as retaining customers can be difficult.</a:t>
            </a:r>
          </a:p>
          <a:p>
            <a:pPr marL="342900" indent="-342900">
              <a:buFont typeface="Arial" panose="020B0604020202020204" pitchFamily="34" charset="0"/>
              <a:buChar char="•"/>
            </a:pPr>
            <a:r>
              <a:rPr lang="en-US" dirty="0"/>
              <a:t>We have abundant information about the customers collected over the years. Therefore, it is necessary to automatically extract valuable information from this data. </a:t>
            </a:r>
          </a:p>
          <a:p>
            <a:pPr marL="342900" indent="-342900">
              <a:buFont typeface="Arial" panose="020B0604020202020204" pitchFamily="34" charset="0"/>
              <a:buChar char="•"/>
            </a:pPr>
            <a:r>
              <a:rPr lang="en-US" dirty="0"/>
              <a:t>This has led to the growth machine learning techniques because of their ability to handle  large data and gain insights into them. </a:t>
            </a:r>
          </a:p>
          <a:p>
            <a:pPr marL="342900" indent="-342900">
              <a:buFont typeface="Arial" panose="020B0604020202020204" pitchFamily="34" charset="0"/>
              <a:buChar char="•"/>
            </a:pPr>
            <a:r>
              <a:rPr lang="en-US" dirty="0"/>
              <a:t>Enterprises use different data analysis techniques to find customer pattern behavior while purchasing a product to patterns related to customer churning. In a subscription-based business, the key part of success is to minimize the rate of customers ending their subscriptions</a:t>
            </a:r>
          </a:p>
        </p:txBody>
      </p:sp>
    </p:spTree>
    <p:extLst>
      <p:ext uri="{BB962C8B-B14F-4D97-AF65-F5344CB8AC3E}">
        <p14:creationId xmlns:p14="http://schemas.microsoft.com/office/powerpoint/2010/main" val="27962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CE2-2570-83CD-5667-D007B37969C5}"/>
              </a:ext>
            </a:extLst>
          </p:cNvPr>
          <p:cNvSpPr>
            <a:spLocks noGrp="1"/>
          </p:cNvSpPr>
          <p:nvPr>
            <p:ph type="title"/>
          </p:nvPr>
        </p:nvSpPr>
        <p:spPr>
          <a:xfrm>
            <a:off x="537328" y="978409"/>
            <a:ext cx="10831398" cy="972940"/>
          </a:xfrm>
        </p:spPr>
        <p:txBody>
          <a:bodyPr/>
          <a:lstStyle/>
          <a:p>
            <a:r>
              <a:rPr lang="en-US" dirty="0"/>
              <a:t>WHAT IS CUSTOMER CHURN?</a:t>
            </a:r>
          </a:p>
        </p:txBody>
      </p:sp>
      <p:sp>
        <p:nvSpPr>
          <p:cNvPr id="3" name="Content Placeholder 2">
            <a:extLst>
              <a:ext uri="{FF2B5EF4-FFF2-40B4-BE49-F238E27FC236}">
                <a16:creationId xmlns:a16="http://schemas.microsoft.com/office/drawing/2014/main" id="{91F26DBB-86E9-D2C5-44AF-AC28B8EDC578}"/>
              </a:ext>
            </a:extLst>
          </p:cNvPr>
          <p:cNvSpPr>
            <a:spLocks noGrp="1"/>
          </p:cNvSpPr>
          <p:nvPr>
            <p:ph idx="1"/>
          </p:nvPr>
        </p:nvSpPr>
        <p:spPr>
          <a:xfrm>
            <a:off x="641022" y="2121032"/>
            <a:ext cx="11133055" cy="4543719"/>
          </a:xfrm>
        </p:spPr>
        <p:txBody>
          <a:bodyPr/>
          <a:lstStyle/>
          <a:p>
            <a:pPr marL="342900" indent="-342900">
              <a:buFont typeface="Arial" panose="020B0604020202020204" pitchFamily="34" charset="0"/>
              <a:buChar char="•"/>
            </a:pPr>
            <a:r>
              <a:rPr lang="en-US" dirty="0"/>
              <a:t>Customer churn or customer attrition is the act where customers chose to end their subscription to a service provider. </a:t>
            </a:r>
          </a:p>
          <a:p>
            <a:pPr marL="342900" indent="-342900">
              <a:buFont typeface="Arial" panose="020B0604020202020204" pitchFamily="34" charset="0"/>
              <a:buChar char="•"/>
            </a:pPr>
            <a:r>
              <a:rPr lang="en-US" dirty="0"/>
              <a:t>Businesses across the globe have recognized that customer churn is a huge loss because they spend a large sum of money on attracting customers.</a:t>
            </a:r>
          </a:p>
          <a:p>
            <a:pPr marL="342900" indent="-342900">
              <a:buFont typeface="Arial" panose="020B0604020202020204" pitchFamily="34" charset="0"/>
              <a:buChar char="•"/>
            </a:pPr>
            <a:r>
              <a:rPr lang="en-US" dirty="0"/>
              <a:t>Customer churn can happen for various reasons and the reasons might differ from one customer to the other. </a:t>
            </a:r>
          </a:p>
          <a:p>
            <a:pPr marL="342900" indent="-342900">
              <a:buFont typeface="Arial" panose="020B0604020202020204" pitchFamily="34" charset="0"/>
              <a:buChar char="•"/>
            </a:pPr>
            <a:r>
              <a:rPr lang="en-US" dirty="0"/>
              <a:t>To retain customers, firms invest in customer churn prediction where they try to predict which of the customers will churn so that they can apply preventive measures.</a:t>
            </a:r>
          </a:p>
          <a:p>
            <a:pPr marL="342900" indent="-342900">
              <a:buFont typeface="Arial" panose="020B0604020202020204" pitchFamily="34" charset="0"/>
              <a:buChar char="•"/>
            </a:pPr>
            <a:r>
              <a:rPr lang="en-US" dirty="0"/>
              <a:t> The preventive measures to be applied depending on the reason a customer might churn. Some examples of preventive measures could be offering discounts or including an extra service</a:t>
            </a:r>
          </a:p>
        </p:txBody>
      </p:sp>
    </p:spTree>
    <p:extLst>
      <p:ext uri="{BB962C8B-B14F-4D97-AF65-F5344CB8AC3E}">
        <p14:creationId xmlns:p14="http://schemas.microsoft.com/office/powerpoint/2010/main" val="145824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2F4-9B13-918B-A0A2-39BDB6573790}"/>
              </a:ext>
            </a:extLst>
          </p:cNvPr>
          <p:cNvSpPr>
            <a:spLocks noGrp="1"/>
          </p:cNvSpPr>
          <p:nvPr>
            <p:ph type="title"/>
          </p:nvPr>
        </p:nvSpPr>
        <p:spPr>
          <a:xfrm>
            <a:off x="367645" y="978408"/>
            <a:ext cx="11315705" cy="1302879"/>
          </a:xfrm>
        </p:spPr>
        <p:txBody>
          <a:bodyPr/>
          <a:lstStyle/>
          <a:p>
            <a:r>
              <a:rPr lang="en-US" dirty="0"/>
              <a:t>PURPOSE</a:t>
            </a:r>
          </a:p>
        </p:txBody>
      </p:sp>
      <p:sp>
        <p:nvSpPr>
          <p:cNvPr id="3" name="Content Placeholder 2">
            <a:extLst>
              <a:ext uri="{FF2B5EF4-FFF2-40B4-BE49-F238E27FC236}">
                <a16:creationId xmlns:a16="http://schemas.microsoft.com/office/drawing/2014/main" id="{69BB3436-AD7D-315D-A7B8-5A8232D36B1B}"/>
              </a:ext>
            </a:extLst>
          </p:cNvPr>
          <p:cNvSpPr>
            <a:spLocks noGrp="1"/>
          </p:cNvSpPr>
          <p:nvPr>
            <p:ph idx="1"/>
          </p:nvPr>
        </p:nvSpPr>
        <p:spPr>
          <a:xfrm>
            <a:off x="367645" y="2036190"/>
            <a:ext cx="11315705" cy="4506012"/>
          </a:xfrm>
        </p:spPr>
        <p:txBody>
          <a:bodyPr>
            <a:normAutofit/>
          </a:bodyPr>
          <a:lstStyle/>
          <a:p>
            <a:pPr marL="342900" indent="-342900">
              <a:buFont typeface="Arial" panose="020B0604020202020204" pitchFamily="34" charset="0"/>
              <a:buChar char="•"/>
            </a:pPr>
            <a:r>
              <a:rPr lang="en-US" dirty="0"/>
              <a:t>Helps companies understand the customer purchase pattern and whether they are providing a satisfying service. </a:t>
            </a:r>
          </a:p>
          <a:p>
            <a:pPr marL="342900" indent="-342900">
              <a:buFont typeface="Arial" panose="020B0604020202020204" pitchFamily="34" charset="0"/>
              <a:buChar char="•"/>
            </a:pPr>
            <a:r>
              <a:rPr lang="en-US" dirty="0"/>
              <a:t>Companies can save money by retaining existing customers rather than investing in new customers.</a:t>
            </a:r>
          </a:p>
          <a:p>
            <a:pPr marL="342900" indent="-342900">
              <a:buFont typeface="Arial" panose="020B0604020202020204" pitchFamily="34" charset="0"/>
              <a:buChar char="•"/>
            </a:pPr>
            <a:r>
              <a:rPr lang="en-US" dirty="0"/>
              <a:t>Churn Analysis helps a company to understand why customers don't return back for repeated business or why they return for repeated business.</a:t>
            </a:r>
          </a:p>
          <a:p>
            <a:pPr marL="342900" indent="-342900">
              <a:buFont typeface="Arial" panose="020B0604020202020204" pitchFamily="34" charset="0"/>
              <a:buChar char="•"/>
            </a:pPr>
            <a:r>
              <a:rPr lang="en-US" dirty="0"/>
              <a:t>Companies would get to know what portion of customers leave over a period of time and helps in customer retention.</a:t>
            </a:r>
          </a:p>
          <a:p>
            <a:pPr marL="342900" indent="-342900">
              <a:buFont typeface="Arial" panose="020B0604020202020204" pitchFamily="34" charset="0"/>
              <a:buChar char="•"/>
            </a:pPr>
            <a:r>
              <a:rPr lang="en-US" dirty="0"/>
              <a:t>Helps in developing new strategies over the due course of time and helps to optimize the company's products and services.</a:t>
            </a:r>
          </a:p>
        </p:txBody>
      </p:sp>
    </p:spTree>
    <p:extLst>
      <p:ext uri="{BB962C8B-B14F-4D97-AF65-F5344CB8AC3E}">
        <p14:creationId xmlns:p14="http://schemas.microsoft.com/office/powerpoint/2010/main" val="42636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373B-6F7C-6CC7-9F0E-0484FE379D9A}"/>
              </a:ext>
            </a:extLst>
          </p:cNvPr>
          <p:cNvSpPr>
            <a:spLocks noGrp="1"/>
          </p:cNvSpPr>
          <p:nvPr>
            <p:ph type="title"/>
          </p:nvPr>
        </p:nvSpPr>
        <p:spPr>
          <a:xfrm>
            <a:off x="517870" y="978408"/>
            <a:ext cx="11165480" cy="1001221"/>
          </a:xfrm>
        </p:spPr>
        <p:txBody>
          <a:bodyPr/>
          <a:lstStyle/>
          <a:p>
            <a:r>
              <a:rPr lang="en-US" dirty="0"/>
              <a:t>HOW TO PREDICT CHURN?</a:t>
            </a:r>
          </a:p>
        </p:txBody>
      </p:sp>
      <p:sp>
        <p:nvSpPr>
          <p:cNvPr id="3" name="Content Placeholder 2">
            <a:extLst>
              <a:ext uri="{FF2B5EF4-FFF2-40B4-BE49-F238E27FC236}">
                <a16:creationId xmlns:a16="http://schemas.microsoft.com/office/drawing/2014/main" id="{A9FF3523-C3A1-D201-7F2B-0E0C0E1D644C}"/>
              </a:ext>
            </a:extLst>
          </p:cNvPr>
          <p:cNvSpPr>
            <a:spLocks noGrp="1"/>
          </p:cNvSpPr>
          <p:nvPr>
            <p:ph idx="1"/>
          </p:nvPr>
        </p:nvSpPr>
        <p:spPr>
          <a:xfrm>
            <a:off x="517870" y="1979630"/>
            <a:ext cx="11165480" cy="4458878"/>
          </a:xfrm>
        </p:spPr>
        <p:txBody>
          <a:bodyPr>
            <a:normAutofit lnSpcReduction="10000"/>
          </a:bodyPr>
          <a:lstStyle/>
          <a:p>
            <a:pPr marL="342900" indent="-342900">
              <a:buFont typeface="Arial" panose="020B0604020202020204" pitchFamily="34" charset="0"/>
              <a:buChar char="•"/>
            </a:pPr>
            <a:r>
              <a:rPr lang="en-US" dirty="0"/>
              <a:t>Telecom Companies collect an enormous amount of customer details based on each customer experience ex. When a customer subscribes to a service or when a customer buys a new product etc., these details would include the below details</a:t>
            </a:r>
          </a:p>
          <a:p>
            <a:endParaRPr lang="en-US" dirty="0"/>
          </a:p>
          <a:p>
            <a:pPr marL="457200" indent="-457200">
              <a:lnSpc>
                <a:spcPct val="50000"/>
              </a:lnSpc>
              <a:buFont typeface="+mj-lt"/>
              <a:buAutoNum type="arabicPeriod"/>
            </a:pPr>
            <a:r>
              <a:rPr lang="en-US" dirty="0"/>
              <a:t>Customer Care Service Details</a:t>
            </a:r>
          </a:p>
          <a:p>
            <a:pPr marL="457200" indent="-457200">
              <a:lnSpc>
                <a:spcPct val="50000"/>
              </a:lnSpc>
              <a:buFont typeface="+mj-lt"/>
              <a:buAutoNum type="arabicPeriod"/>
            </a:pPr>
            <a:r>
              <a:rPr lang="en-US" dirty="0"/>
              <a:t>Customer Personal Details</a:t>
            </a:r>
          </a:p>
          <a:p>
            <a:pPr marL="457200" indent="-457200">
              <a:lnSpc>
                <a:spcPct val="50000"/>
              </a:lnSpc>
              <a:buFont typeface="+mj-lt"/>
              <a:buAutoNum type="arabicPeriod"/>
            </a:pPr>
            <a:r>
              <a:rPr lang="en-US" dirty="0"/>
              <a:t>Customer Credit Score</a:t>
            </a:r>
          </a:p>
          <a:p>
            <a:pPr marL="457200" indent="-457200">
              <a:lnSpc>
                <a:spcPct val="50000"/>
              </a:lnSpc>
              <a:buFont typeface="+mj-lt"/>
              <a:buAutoNum type="arabicPeriod"/>
            </a:pPr>
            <a:r>
              <a:rPr lang="en-US" dirty="0"/>
              <a:t>Bill and Payment Details</a:t>
            </a:r>
          </a:p>
          <a:p>
            <a:pPr marL="457200" indent="-457200">
              <a:lnSpc>
                <a:spcPct val="50000"/>
              </a:lnSpc>
              <a:buFont typeface="+mj-lt"/>
              <a:buAutoNum type="arabicPeriod"/>
            </a:pPr>
            <a:r>
              <a:rPr lang="en-US" dirty="0"/>
              <a:t>Customer Usage Pattern</a:t>
            </a:r>
          </a:p>
          <a:p>
            <a:pPr marL="457200" indent="-457200">
              <a:lnSpc>
                <a:spcPct val="50000"/>
              </a:lnSpc>
              <a:buFont typeface="+mj-lt"/>
              <a:buAutoNum type="arabicPeriod"/>
            </a:pPr>
            <a:r>
              <a:rPr lang="en-US" dirty="0"/>
              <a:t>Customer Value-added Services and Many more ………….</a:t>
            </a:r>
          </a:p>
          <a:p>
            <a:pPr>
              <a:lnSpc>
                <a:spcPct val="50000"/>
              </a:lnSpc>
            </a:pPr>
            <a:endParaRPr lang="en-US" dirty="0"/>
          </a:p>
          <a:p>
            <a:pPr>
              <a:lnSpc>
                <a:spcPct val="100000"/>
              </a:lnSpc>
            </a:pPr>
            <a:r>
              <a:rPr lang="en-US" dirty="0"/>
              <a:t>All the above details are grouped together to form a Dataset and on the same, one of the  many different methods to perform Customer Churn Prediction like  Churn Prediction based on Decision Trees, Logistic Regression, Artificial Neural Networks and Many others are applied, and Prediction is performed to get a particular customer would churn or do not churn.</a:t>
            </a:r>
          </a:p>
        </p:txBody>
      </p:sp>
    </p:spTree>
    <p:extLst>
      <p:ext uri="{BB962C8B-B14F-4D97-AF65-F5344CB8AC3E}">
        <p14:creationId xmlns:p14="http://schemas.microsoft.com/office/powerpoint/2010/main" val="10299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DCAD-E911-F8B0-4787-3ED9348C5D7E}"/>
              </a:ext>
            </a:extLst>
          </p:cNvPr>
          <p:cNvSpPr>
            <a:spLocks noGrp="1"/>
          </p:cNvSpPr>
          <p:nvPr>
            <p:ph type="title"/>
          </p:nvPr>
        </p:nvSpPr>
        <p:spPr>
          <a:xfrm>
            <a:off x="517869" y="978408"/>
            <a:ext cx="10718881" cy="1189757"/>
          </a:xfrm>
        </p:spPr>
        <p:txBody>
          <a:bodyPr/>
          <a:lstStyle/>
          <a:p>
            <a:r>
              <a:rPr lang="en-US" dirty="0"/>
              <a:t>CHURN RATE :</a:t>
            </a:r>
          </a:p>
        </p:txBody>
      </p:sp>
      <p:sp>
        <p:nvSpPr>
          <p:cNvPr id="3" name="Content Placeholder 2">
            <a:extLst>
              <a:ext uri="{FF2B5EF4-FFF2-40B4-BE49-F238E27FC236}">
                <a16:creationId xmlns:a16="http://schemas.microsoft.com/office/drawing/2014/main" id="{2058C758-CCAA-A80C-0D2B-F668497E6719}"/>
              </a:ext>
            </a:extLst>
          </p:cNvPr>
          <p:cNvSpPr>
            <a:spLocks noGrp="1"/>
          </p:cNvSpPr>
          <p:nvPr>
            <p:ph idx="1"/>
          </p:nvPr>
        </p:nvSpPr>
        <p:spPr>
          <a:xfrm>
            <a:off x="517869" y="2251310"/>
            <a:ext cx="11312769" cy="2132155"/>
          </a:xfrm>
        </p:spPr>
        <p:txBody>
          <a:bodyPr>
            <a:normAutofit fontScale="92500"/>
          </a:bodyPr>
          <a:lstStyle/>
          <a:p>
            <a:r>
              <a:rPr lang="en-US" sz="3200" b="1" i="1" dirty="0">
                <a:effectLst>
                  <a:outerShdw blurRad="38100" dist="38100" dir="2700000" algn="tl">
                    <a:srgbClr val="000000">
                      <a:alpha val="43137"/>
                    </a:srgbClr>
                  </a:outerShdw>
                </a:effectLst>
              </a:rPr>
              <a:t>	(Number of Lost Customers or Cancelled Customers)</a:t>
            </a:r>
          </a:p>
          <a:p>
            <a:endParaRPr lang="en-US" sz="3200" b="1" i="1" dirty="0">
              <a:effectLst>
                <a:outerShdw blurRad="38100" dist="38100" dir="2700000" algn="tl">
                  <a:srgbClr val="000000">
                    <a:alpha val="43137"/>
                  </a:srgbClr>
                </a:outerShdw>
              </a:effectLst>
            </a:endParaRPr>
          </a:p>
          <a:p>
            <a:r>
              <a:rPr lang="en-US" sz="3200" b="1" i="1" dirty="0">
                <a:effectLst>
                  <a:outerShdw blurRad="38100" dist="38100" dir="2700000" algn="tl">
                    <a:srgbClr val="000000">
                      <a:alpha val="43137"/>
                    </a:srgbClr>
                  </a:outerShdw>
                </a:effectLst>
              </a:rPr>
              <a:t>			Total Number of Customers</a:t>
            </a:r>
          </a:p>
        </p:txBody>
      </p:sp>
      <p:cxnSp>
        <p:nvCxnSpPr>
          <p:cNvPr id="7" name="Straight Connector 6">
            <a:extLst>
              <a:ext uri="{FF2B5EF4-FFF2-40B4-BE49-F238E27FC236}">
                <a16:creationId xmlns:a16="http://schemas.microsoft.com/office/drawing/2014/main" id="{FAD35E8C-A8DF-4A8C-F889-9E19ACAC2526}"/>
              </a:ext>
            </a:extLst>
          </p:cNvPr>
          <p:cNvCxnSpPr/>
          <p:nvPr/>
        </p:nvCxnSpPr>
        <p:spPr>
          <a:xfrm>
            <a:off x="1121789" y="3186259"/>
            <a:ext cx="10133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30072"/>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2F1D1B"/>
      </a:dk2>
      <a:lt2>
        <a:srgbClr val="F0F3F3"/>
      </a:lt2>
      <a:accent1>
        <a:srgbClr val="C35B4D"/>
      </a:accent1>
      <a:accent2>
        <a:srgbClr val="B13B5E"/>
      </a:accent2>
      <a:accent3>
        <a:srgbClr val="C34DA2"/>
      </a:accent3>
      <a:accent4>
        <a:srgbClr val="A23BB1"/>
      </a:accent4>
      <a:accent5>
        <a:srgbClr val="824DC3"/>
      </a:accent5>
      <a:accent6>
        <a:srgbClr val="4440B4"/>
      </a:accent6>
      <a:hlink>
        <a:srgbClr val="8E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678</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Bierstadt</vt:lpstr>
      <vt:lpstr>Calibri</vt:lpstr>
      <vt:lpstr>GestaltVTI</vt:lpstr>
      <vt:lpstr>Customer Churn Prediction</vt:lpstr>
      <vt:lpstr>REFERENCES :  </vt:lpstr>
      <vt:lpstr>Abstract :-</vt:lpstr>
      <vt:lpstr>Introduction</vt:lpstr>
      <vt:lpstr>WHAT IS CUSTOMER CHURN?</vt:lpstr>
      <vt:lpstr>PURPOSE</vt:lpstr>
      <vt:lpstr>HOW TO PREDICT CHURN?</vt:lpstr>
      <vt:lpstr>CHURN RATE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Shasank Pyate</dc:creator>
  <cp:lastModifiedBy>Shasank Pyate</cp:lastModifiedBy>
  <cp:revision>22</cp:revision>
  <dcterms:created xsi:type="dcterms:W3CDTF">2022-06-12T13:55:00Z</dcterms:created>
  <dcterms:modified xsi:type="dcterms:W3CDTF">2022-06-12T15:01:51Z</dcterms:modified>
</cp:coreProperties>
</file>