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Lato Black"/>
      <p:bold r:id="rId40"/>
      <p:boldItalic r:id="rId41"/>
    </p:embeddedFont>
    <p:embeddedFont>
      <p:font typeface="Libre Baskerville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38">
          <p15:clr>
            <a:srgbClr val="000000"/>
          </p15:clr>
        </p15:guide>
        <p15:guide id="2" pos="3840">
          <p15:clr>
            <a:srgbClr val="000000"/>
          </p15:clr>
        </p15:guide>
        <p15:guide id="3" orient="horz" pos="1395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gQ+0LYH3clVv+DzUkNCKvLbVr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38" orient="horz"/>
        <p:guide pos="3840"/>
        <p:guide pos="139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.fntdata"/><Relationship Id="rId20" Type="http://schemas.openxmlformats.org/officeDocument/2006/relationships/slide" Target="slides/slide15.xml"/><Relationship Id="rId42" Type="http://schemas.openxmlformats.org/officeDocument/2006/relationships/font" Target="fonts/LibreBaskerville-regular.fntdata"/><Relationship Id="rId41" Type="http://schemas.openxmlformats.org/officeDocument/2006/relationships/font" Target="fonts/LatoBlack-boldItalic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italic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34af4364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34af4364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534af4364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34af4364e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34af4364e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534af4364e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34af4364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34af4364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534af4364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avani-Reddy111" TargetMode="External"/><Relationship Id="rId4" Type="http://schemas.openxmlformats.org/officeDocument/2006/relationships/hyperlink" Target="https://www.linkedin.com/in/saideepu-balaraj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" y="0"/>
            <a:ext cx="12190813" cy="66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23575" y="3958175"/>
            <a:ext cx="79020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ON PRICES OF USED CARS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34af4364e_0_2"/>
          <p:cNvSpPr txBox="1"/>
          <p:nvPr>
            <p:ph type="title"/>
          </p:nvPr>
        </p:nvSpPr>
        <p:spPr>
          <a:xfrm>
            <a:off x="133400" y="121800"/>
            <a:ext cx="5000100" cy="64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>
                <a:solidFill>
                  <a:srgbClr val="FF0000"/>
                </a:solidFill>
              </a:rPr>
              <a:t>    </a:t>
            </a:r>
            <a:r>
              <a:rPr b="1" lang="en-IN" sz="3244">
                <a:solidFill>
                  <a:srgbClr val="FF0000"/>
                </a:solidFill>
              </a:rPr>
              <a:t>Data</a:t>
            </a:r>
            <a:r>
              <a:rPr b="1" lang="en-IN" sz="3244">
                <a:solidFill>
                  <a:srgbClr val="FF0000"/>
                </a:solidFill>
              </a:rPr>
              <a:t> Cleaning</a:t>
            </a:r>
            <a:r>
              <a:rPr b="1" lang="en-IN" sz="2800">
                <a:solidFill>
                  <a:srgbClr val="FF0000"/>
                </a:solidFill>
              </a:rPr>
              <a:t> 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59" name="Google Shape;159;g3534af4364e_0_2"/>
          <p:cNvSpPr txBox="1"/>
          <p:nvPr>
            <p:ph idx="1" type="body"/>
          </p:nvPr>
        </p:nvSpPr>
        <p:spPr>
          <a:xfrm>
            <a:off x="372300" y="1332400"/>
            <a:ext cx="10981500" cy="484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Replacing valid prices using regular expressions in Price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Converting Kms driven values to numeric by removing k and multiplying it with 1000</a:t>
            </a:r>
            <a:r>
              <a:rPr lang="en-IN"/>
              <a:t>.</a:t>
            </a:r>
            <a:endParaRPr/>
          </a:p>
        </p:txBody>
      </p:sp>
      <p:pic>
        <p:nvPicPr>
          <p:cNvPr id="160" name="Google Shape;160;g3534af4364e_0_2" title="Screenshot (52).png"/>
          <p:cNvPicPr preferRelativeResize="0"/>
          <p:nvPr/>
        </p:nvPicPr>
        <p:blipFill rotWithShape="1">
          <a:blip r:embed="rId3">
            <a:alphaModFix/>
          </a:blip>
          <a:srcRect b="17984" l="21054" r="0" t="47140"/>
          <a:stretch/>
        </p:blipFill>
        <p:spPr>
          <a:xfrm>
            <a:off x="705375" y="3429000"/>
            <a:ext cx="9625150" cy="23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66646" y="214290"/>
            <a:ext cx="11115716" cy="500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59">
                <a:solidFill>
                  <a:srgbClr val="FF0000"/>
                </a:solidFill>
              </a:rPr>
              <a:t>Data Cleaning:</a:t>
            </a:r>
            <a:endParaRPr b="1" sz="3259">
              <a:solidFill>
                <a:srgbClr val="FF0000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09522" y="785794"/>
            <a:ext cx="11644394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Dropping the null values from brand column.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Dropping the null values from Kms_driven and price column.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Very few null values are present in both.</a:t>
            </a:r>
            <a:endParaRPr/>
          </a:p>
        </p:txBody>
      </p:sp>
      <p:pic>
        <p:nvPicPr>
          <p:cNvPr descr="Screenshot (20).png"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11944" r="5853" t="0"/>
          <a:stretch/>
        </p:blipFill>
        <p:spPr>
          <a:xfrm>
            <a:off x="309522" y="2571744"/>
            <a:ext cx="11430080" cy="328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09522" y="285729"/>
            <a:ext cx="10515600" cy="571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59">
                <a:solidFill>
                  <a:srgbClr val="FF0000"/>
                </a:solidFill>
              </a:rPr>
              <a:t>Data Cleaning</a:t>
            </a:r>
            <a:endParaRPr sz="3259"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09522" y="928670"/>
            <a:ext cx="11644394" cy="524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Counting the values from Car_owner_type column and filling the null values  with maximun count i.e. 1</a:t>
            </a:r>
            <a:r>
              <a:rPr baseline="30000" lang="en-IN"/>
              <a:t>st</a:t>
            </a:r>
            <a:r>
              <a:rPr lang="en-IN"/>
              <a:t> owner.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Using group by imputation on Car_owner_type and Kms_driven column with agg func mean to fill null values in kms_driven column.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 (22).png" id="174" name="Google Shape;174;p25"/>
          <p:cNvPicPr preferRelativeResize="0"/>
          <p:nvPr/>
        </p:nvPicPr>
        <p:blipFill rotWithShape="1">
          <a:blip r:embed="rId3">
            <a:alphaModFix/>
          </a:blip>
          <a:srcRect b="44288" l="11328" r="6053" t="30388"/>
          <a:stretch/>
        </p:blipFill>
        <p:spPr>
          <a:xfrm>
            <a:off x="452398" y="4357694"/>
            <a:ext cx="11358642" cy="1714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23).png" id="175" name="Google Shape;175;p25"/>
          <p:cNvPicPr preferRelativeResize="0"/>
          <p:nvPr/>
        </p:nvPicPr>
        <p:blipFill rotWithShape="1">
          <a:blip r:embed="rId4">
            <a:alphaModFix/>
          </a:blip>
          <a:srcRect b="36452" l="11914" r="6053" t="42705"/>
          <a:stretch/>
        </p:blipFill>
        <p:spPr>
          <a:xfrm>
            <a:off x="452398" y="1857364"/>
            <a:ext cx="11215766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80960" y="285729"/>
            <a:ext cx="10972840" cy="571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59">
                <a:solidFill>
                  <a:srgbClr val="FF0000"/>
                </a:solidFill>
              </a:rPr>
              <a:t>Data Cleaning:</a:t>
            </a:r>
            <a:endParaRPr sz="3259"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80960" y="928670"/>
            <a:ext cx="11644394" cy="5176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IN"/>
              <a:t>Finding the car age using current year and maufacture year and creating a new column named “Car_Age”.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/>
              <a:t>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IN"/>
              <a:t>Splitting a single column which consist of brand and model into two separate columns named “Brand” and “Model”.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/>
              <a:t> 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</p:txBody>
      </p:sp>
      <p:pic>
        <p:nvPicPr>
          <p:cNvPr descr="Screenshot (20).png"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61" y="1758178"/>
            <a:ext cx="10650437" cy="1357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21).png" id="183" name="Google Shape;183;p26"/>
          <p:cNvPicPr preferRelativeResize="0"/>
          <p:nvPr/>
        </p:nvPicPr>
        <p:blipFill rotWithShape="1">
          <a:blip r:embed="rId4">
            <a:alphaModFix/>
          </a:blip>
          <a:srcRect b="59380" l="11914" r="6639" t="23945"/>
          <a:stretch/>
        </p:blipFill>
        <p:spPr>
          <a:xfrm>
            <a:off x="473811" y="4427896"/>
            <a:ext cx="10787138" cy="157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09425" y="148174"/>
            <a:ext cx="108585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59">
                <a:solidFill>
                  <a:srgbClr val="FF0000"/>
                </a:solidFill>
              </a:rPr>
              <a:t>    </a:t>
            </a:r>
            <a:r>
              <a:rPr b="1" lang="en-IN" sz="3259">
                <a:solidFill>
                  <a:srgbClr val="FF0000"/>
                </a:solidFill>
              </a:rPr>
              <a:t>Data Cleaning:</a:t>
            </a:r>
            <a:endParaRPr sz="3259"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09522" y="928670"/>
            <a:ext cx="11044278" cy="524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Converting the data types of Price, Kms_driven and Manufacture_Year columns.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.  Resetting the index.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 (24).png" id="190" name="Google Shape;190;p27"/>
          <p:cNvPicPr preferRelativeResize="0"/>
          <p:nvPr/>
        </p:nvPicPr>
        <p:blipFill rotWithShape="1">
          <a:blip r:embed="rId3">
            <a:alphaModFix/>
          </a:blip>
          <a:srcRect b="19777" l="11914" r="6639" t="63548"/>
          <a:stretch/>
        </p:blipFill>
        <p:spPr>
          <a:xfrm>
            <a:off x="523849" y="2311318"/>
            <a:ext cx="10858576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24).png" id="191" name="Google Shape;191;p27"/>
          <p:cNvPicPr preferRelativeResize="0"/>
          <p:nvPr/>
        </p:nvPicPr>
        <p:blipFill rotWithShape="1">
          <a:blip r:embed="rId3">
            <a:alphaModFix/>
          </a:blip>
          <a:srcRect b="50000" l="11327" r="6640" t="44789"/>
          <a:stretch/>
        </p:blipFill>
        <p:spPr>
          <a:xfrm>
            <a:off x="424113" y="4896100"/>
            <a:ext cx="10652450" cy="8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95250" y="95252"/>
            <a:ext cx="1057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359">
                <a:solidFill>
                  <a:srgbClr val="FF0000"/>
                </a:solidFill>
              </a:rPr>
              <a:t>    </a:t>
            </a:r>
            <a:r>
              <a:rPr b="1" lang="en-IN" sz="3359">
                <a:solidFill>
                  <a:srgbClr val="FF0000"/>
                </a:solidFill>
              </a:rPr>
              <a:t>Data After Cleaning </a:t>
            </a:r>
            <a:endParaRPr b="1" sz="3359">
              <a:solidFill>
                <a:srgbClr val="FF0000"/>
              </a:solidFill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80960" y="928670"/>
            <a:ext cx="10972840" cy="524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Final data after cleaning where I left with 640 rows and 8 Columns. </a:t>
            </a:r>
            <a:endParaRPr/>
          </a:p>
        </p:txBody>
      </p:sp>
      <p:pic>
        <p:nvPicPr>
          <p:cNvPr descr="Screenshot (25).png" id="198" name="Google Shape;198;p28"/>
          <p:cNvPicPr preferRelativeResize="0"/>
          <p:nvPr/>
        </p:nvPicPr>
        <p:blipFill rotWithShape="1">
          <a:blip r:embed="rId3">
            <a:alphaModFix/>
          </a:blip>
          <a:srcRect b="35408" l="11328" r="61719" t="24988"/>
          <a:stretch/>
        </p:blipFill>
        <p:spPr>
          <a:xfrm>
            <a:off x="595275" y="2214550"/>
            <a:ext cx="4360849" cy="342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 title="Screenshot 2025-05-02 2132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275" y="2269500"/>
            <a:ext cx="4575125" cy="32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95250" y="130525"/>
            <a:ext cx="107934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388">
                <a:solidFill>
                  <a:srgbClr val="FF0000"/>
                </a:solidFill>
              </a:rPr>
              <a:t>Count of Brands and Models in the Dataset</a:t>
            </a:r>
            <a:endParaRPr b="1" sz="3388">
              <a:solidFill>
                <a:srgbClr val="FF0000"/>
              </a:solidFill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09522" y="928670"/>
            <a:ext cx="11501518" cy="524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 (27).png" id="207" name="Google Shape;207;p29"/>
          <p:cNvPicPr preferRelativeResize="0"/>
          <p:nvPr/>
        </p:nvPicPr>
        <p:blipFill rotWithShape="1">
          <a:blip r:embed="rId3">
            <a:alphaModFix/>
          </a:blip>
          <a:srcRect b="55212" l="11328" r="2539" t="22903"/>
          <a:stretch/>
        </p:blipFill>
        <p:spPr>
          <a:xfrm>
            <a:off x="452398" y="928670"/>
            <a:ext cx="11358642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50).png" id="208" name="Google Shape;208;p29"/>
          <p:cNvPicPr preferRelativeResize="0"/>
          <p:nvPr/>
        </p:nvPicPr>
        <p:blipFill rotWithShape="1">
          <a:blip r:embed="rId4">
            <a:alphaModFix/>
          </a:blip>
          <a:srcRect b="20793" l="21288" r="46484" t="36476"/>
          <a:stretch/>
        </p:blipFill>
        <p:spPr>
          <a:xfrm>
            <a:off x="452398" y="2714620"/>
            <a:ext cx="4500594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5453058" y="3429000"/>
            <a:ext cx="571504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different brands are present in our dataset.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640 models from the brands are present in our dataset.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66650" y="196675"/>
            <a:ext cx="10916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388">
                <a:solidFill>
                  <a:srgbClr val="FF0000"/>
                </a:solidFill>
              </a:rPr>
              <a:t>Price</a:t>
            </a:r>
            <a:r>
              <a:rPr b="1" lang="en-IN" sz="3388">
                <a:solidFill>
                  <a:srgbClr val="FF0000"/>
                </a:solidFill>
              </a:rPr>
              <a:t> Range of Cars in the dataset</a:t>
            </a:r>
            <a:endParaRPr b="1" sz="3388">
              <a:solidFill>
                <a:srgbClr val="FF0000"/>
              </a:solidFill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66646" y="928670"/>
            <a:ext cx="11358642" cy="5033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Maximum price of the car is 39 lakhs.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Minimum price of the car is 82 thousand.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Average price of the cars are around 6 lakhs.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 (49).png" id="216" name="Google Shape;216;p30"/>
          <p:cNvPicPr preferRelativeResize="0"/>
          <p:nvPr/>
        </p:nvPicPr>
        <p:blipFill rotWithShape="1">
          <a:blip r:embed="rId3">
            <a:alphaModFix/>
          </a:blip>
          <a:srcRect b="38535" l="21288" r="14257" t="24988"/>
          <a:stretch/>
        </p:blipFill>
        <p:spPr>
          <a:xfrm>
            <a:off x="238084" y="2928934"/>
            <a:ext cx="11215766" cy="285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62400" y="183425"/>
            <a:ext cx="9193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b="1" lang="en-IN" sz="3280">
                <a:solidFill>
                  <a:srgbClr val="FF0000"/>
                </a:solidFill>
              </a:rPr>
              <a:t>Top 10 Brands Percentage distribution</a:t>
            </a:r>
            <a:endParaRPr b="1" sz="3280">
              <a:solidFill>
                <a:srgbClr val="FF0000"/>
              </a:solidFill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838200" y="1214422"/>
            <a:ext cx="10515600" cy="49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Major Cars: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32.9% cars are from Maruti.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22.8% cars are from Hyundai.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13.2% cars are from Tata.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Minor Cars: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3.1% cars are from Nissan.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2.9% cars from KIA.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2.4% are from Skoda.</a:t>
            </a:r>
            <a:endParaRPr/>
          </a:p>
        </p:txBody>
      </p:sp>
      <p:pic>
        <p:nvPicPr>
          <p:cNvPr id="223" name="Google Shape;223;p31" title="Screenshot 2025-05-02 154852.png"/>
          <p:cNvPicPr preferRelativeResize="0"/>
          <p:nvPr/>
        </p:nvPicPr>
        <p:blipFill rotWithShape="1">
          <a:blip r:embed="rId3">
            <a:alphaModFix/>
          </a:blip>
          <a:srcRect b="5764" l="0" r="0" t="8073"/>
          <a:stretch/>
        </p:blipFill>
        <p:spPr>
          <a:xfrm>
            <a:off x="162400" y="1383200"/>
            <a:ext cx="5538575" cy="47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48175" y="130525"/>
            <a:ext cx="92958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Maximum and Minimum Car prices by brand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666712" y="1428736"/>
            <a:ext cx="11073000" cy="4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                                                                  </a:t>
            </a:r>
            <a:r>
              <a:rPr lang="en-IN" sz="2400"/>
              <a:t>Maximum priced cars are Mercedes,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2400"/>
              <a:t>                                                                  Benz,Audi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2400"/>
              <a:t>                                                                  Minimum priced cars are Maruti,Hyundai,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2400"/>
              <a:t>                                                                  Tata</a:t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2400"/>
              <a:t>    </a:t>
            </a:r>
            <a:endParaRPr sz="2400"/>
          </a:p>
        </p:txBody>
      </p:sp>
      <p:pic>
        <p:nvPicPr>
          <p:cNvPr id="230" name="Google Shape;230;p32" title="Screenshot (56).png"/>
          <p:cNvPicPr preferRelativeResize="0"/>
          <p:nvPr/>
        </p:nvPicPr>
        <p:blipFill rotWithShape="1">
          <a:blip r:embed="rId3">
            <a:alphaModFix/>
          </a:blip>
          <a:srcRect b="35323" l="21672" r="43608" t="27693"/>
          <a:stretch/>
        </p:blipFill>
        <p:spPr>
          <a:xfrm>
            <a:off x="229325" y="1164175"/>
            <a:ext cx="5235151" cy="511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66646" y="771982"/>
            <a:ext cx="11858700" cy="10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Pavani Munagala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Completed my graduation in Biotechnology Engineering from National Institute of Technology Raipur in 2024, where I worked on a exciting project named “Detection of Cancer Cells Using Linear Regression Models”. That was a turning point for me, as it sparked a deep interest in the field of data driven research and AI.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  delved deeper into this project, I became fascinated by how machine learning could be applied to solve real -world biological problems. It was through this exposure that I realized my passion for Data Science a field that is not only booming today but also shaping the future across many industries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Motivated by this interest, I decided to pursue my career in Data Science.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</a:t>
            </a:r>
            <a:r>
              <a:rPr lang="en-IN" sz="1850">
                <a:solidFill>
                  <a:srgbClr val="3C78D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www.linkedin.com/pavani-munagala</a:t>
            </a:r>
            <a:endParaRPr b="1" sz="26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</a:t>
            </a:r>
            <a:r>
              <a:rPr lang="en-IN" sz="1600">
                <a:solidFill>
                  <a:schemeClr val="dk1"/>
                </a:solidFill>
              </a:rPr>
              <a:t>:</a:t>
            </a:r>
            <a:r>
              <a:rPr lang="en-IN" sz="1600" u="sng">
                <a:solidFill>
                  <a:schemeClr val="hlink"/>
                </a:solidFill>
                <a:hlinkClick r:id="rId3"/>
              </a:rPr>
              <a:t>https://github.com/Pavani-Reddy111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Saideepu Balaraju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completed  B.Tech in Computer Science Engineering from JNTUA  2025.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my final year, I worked on a project titled “Credit Card Fraud Detection using Predictive Modelling”, which sparked my deep interest in the field of Data Science. Motivated by this interest, I began exploring real-world datasets, tools, and techniques used in data-driven decision-making.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now eager to pursue a career in Data Science, where I can combine my technical skills and analytical mindset to solve meaningful problems.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</a:t>
            </a:r>
            <a:r>
              <a:rPr lang="en-IN" sz="1550">
                <a:solidFill>
                  <a:srgbClr val="0A66C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linkedin.com/in/saideepu-balaraju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</a:t>
            </a:r>
            <a:r>
              <a:rPr lang="en-IN" sz="15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https://github.com/SAIDEEPUBALARAJU-2003</a:t>
            </a:r>
            <a:endParaRPr sz="15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66656" y="197529"/>
            <a:ext cx="6099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b="1" i="0" lang="en-IN" sz="3200" u="none" cap="none" strike="noStrik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34af4364e_1_6"/>
          <p:cNvSpPr txBox="1"/>
          <p:nvPr>
            <p:ph type="title"/>
          </p:nvPr>
        </p:nvSpPr>
        <p:spPr>
          <a:xfrm>
            <a:off x="77600" y="95250"/>
            <a:ext cx="7599000" cy="77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300">
                <a:solidFill>
                  <a:srgbClr val="FF0000"/>
                </a:solidFill>
              </a:rPr>
              <a:t>Price Distribution Across Brands</a:t>
            </a:r>
            <a:endParaRPr b="1" sz="3300">
              <a:solidFill>
                <a:srgbClr val="FF0000"/>
              </a:solidFill>
            </a:endParaRPr>
          </a:p>
        </p:txBody>
      </p:sp>
      <p:sp>
        <p:nvSpPr>
          <p:cNvPr id="237" name="Google Shape;237;g3534af4364e_1_6"/>
          <p:cNvSpPr txBox="1"/>
          <p:nvPr>
            <p:ph idx="1" type="body"/>
          </p:nvPr>
        </p:nvSpPr>
        <p:spPr>
          <a:xfrm>
            <a:off x="226850" y="1012475"/>
            <a:ext cx="6573600" cy="516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3534af4364e_1_6" title="Screenshot (3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00" y="1012475"/>
            <a:ext cx="6573601" cy="51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534af4364e_1_6"/>
          <p:cNvSpPr txBox="1"/>
          <p:nvPr/>
        </p:nvSpPr>
        <p:spPr>
          <a:xfrm>
            <a:off x="8680275" y="4386288"/>
            <a:ext cx="35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534af4364e_1_6"/>
          <p:cNvSpPr txBox="1"/>
          <p:nvPr/>
        </p:nvSpPr>
        <p:spPr>
          <a:xfrm>
            <a:off x="7916100" y="1012475"/>
            <a:ext cx="43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534af4364e_1_6"/>
          <p:cNvSpPr txBox="1"/>
          <p:nvPr/>
        </p:nvSpPr>
        <p:spPr>
          <a:xfrm>
            <a:off x="8405950" y="1528350"/>
            <a:ext cx="38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3534af4364e_1_6"/>
          <p:cNvSpPr txBox="1"/>
          <p:nvPr/>
        </p:nvSpPr>
        <p:spPr>
          <a:xfrm>
            <a:off x="7133175" y="959550"/>
            <a:ext cx="4233300" cy="48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Hyundai, Maruti, Tata manufactures both budget and luxury models 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Mahindra mostly manufactures  premium and high range cars.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 manufactures  only high range cars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152400" y="148175"/>
            <a:ext cx="7068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Average Car prices(10-20 lakhs) by brand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6727475" y="977400"/>
            <a:ext cx="5221200" cy="4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               11 Brands falls in the average price range 10 to 20 lakhs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                 </a:t>
            </a:r>
            <a:endParaRPr/>
          </a:p>
        </p:txBody>
      </p:sp>
      <p:pic>
        <p:nvPicPr>
          <p:cNvPr id="249" name="Google Shape;249;p34" title="Screenshot 2025-05-02 1635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375"/>
            <a:ext cx="6751449" cy="45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0" y="165825"/>
            <a:ext cx="66852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b="1" lang="en-IN" sz="3259">
                <a:solidFill>
                  <a:srgbClr val="FF0000"/>
                </a:solidFill>
              </a:rPr>
              <a:t>   </a:t>
            </a:r>
            <a:r>
              <a:rPr b="1" lang="en-IN" sz="3259">
                <a:solidFill>
                  <a:srgbClr val="FF0000"/>
                </a:solidFill>
              </a:rPr>
              <a:t>Kilometers Driven by Fuel Type</a:t>
            </a:r>
            <a:endParaRPr b="1" sz="3259">
              <a:solidFill>
                <a:srgbClr val="FF0000"/>
              </a:solidFill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580149" y="1142975"/>
            <a:ext cx="11302500" cy="5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Graph shows that Diesel cars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gives more mileage than petrol,CNG Cars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  </a:t>
            </a:r>
            <a:endParaRPr/>
          </a:p>
        </p:txBody>
      </p:sp>
      <p:pic>
        <p:nvPicPr>
          <p:cNvPr id="256" name="Google Shape;256;p36" title="Screenshot (34).png"/>
          <p:cNvPicPr preferRelativeResize="0"/>
          <p:nvPr/>
        </p:nvPicPr>
        <p:blipFill rotWithShape="1">
          <a:blip r:embed="rId3">
            <a:alphaModFix/>
          </a:blip>
          <a:srcRect b="0" l="7598" r="7598" t="0"/>
          <a:stretch/>
        </p:blipFill>
        <p:spPr>
          <a:xfrm>
            <a:off x="254000" y="1310700"/>
            <a:ext cx="5484802" cy="45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48175" y="95250"/>
            <a:ext cx="97542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Price Variation Across Different Fuel Types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5411975" y="1788575"/>
            <a:ext cx="11299200" cy="4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Most Petrol cars price falls in the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between 0 to 15.5 lakh 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Most Diesel cars price fall in the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between 0 to 25 lakh 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50% of petrol cars are around 7 lakh 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50% of diesel cars are around 8 lakh</a:t>
            </a:r>
            <a:r>
              <a:rPr lang="en-IN"/>
              <a:t> .                                                  .</a:t>
            </a:r>
            <a:endParaRPr/>
          </a:p>
        </p:txBody>
      </p:sp>
      <p:pic>
        <p:nvPicPr>
          <p:cNvPr id="263" name="Google Shape;263;p35" title="Screenshot (27).png"/>
          <p:cNvPicPr preferRelativeResize="0"/>
          <p:nvPr/>
        </p:nvPicPr>
        <p:blipFill rotWithShape="1">
          <a:blip r:embed="rId3">
            <a:alphaModFix/>
          </a:blip>
          <a:srcRect b="0" l="1978" r="1969" t="0"/>
          <a:stretch/>
        </p:blipFill>
        <p:spPr>
          <a:xfrm>
            <a:off x="408100" y="1128425"/>
            <a:ext cx="5003875" cy="46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65800" y="165800"/>
            <a:ext cx="96309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b="1" lang="en-IN" sz="3259">
                <a:solidFill>
                  <a:srgbClr val="FF0000"/>
                </a:solidFill>
              </a:rPr>
              <a:t>Impact of Manufacturing Year on Car Price</a:t>
            </a:r>
            <a:endParaRPr b="1" sz="3259">
              <a:solidFill>
                <a:srgbClr val="FF0000"/>
              </a:solidFill>
            </a:endParaRPr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452398" y="1285860"/>
            <a:ext cx="10901402" cy="4891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From this graph we can analyze that as the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increase in Manufacturing Year car price is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also increases</a:t>
            </a:r>
            <a:endParaRPr/>
          </a:p>
        </p:txBody>
      </p:sp>
      <p:pic>
        <p:nvPicPr>
          <p:cNvPr id="270" name="Google Shape;270;p37" title="Screenshot (3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0" y="991000"/>
            <a:ext cx="4709600" cy="4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30525" y="148175"/>
            <a:ext cx="83610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3200">
                <a:solidFill>
                  <a:srgbClr val="FF0000"/>
                </a:solidFill>
              </a:rPr>
              <a:t>Correlation Heatmap of Car Dataset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80960" y="1214422"/>
            <a:ext cx="11572956" cy="49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</a:t>
            </a:r>
            <a:endParaRPr/>
          </a:p>
          <a:p>
            <a:pPr indent="-51435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 . Negative relationship between                                    </a:t>
            </a:r>
            <a:endParaRPr/>
          </a:p>
          <a:p>
            <a:pPr indent="-51435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    Price and Kms driven.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. Positive relationship between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 Manufacturing Year and Price.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     </a:t>
            </a:r>
            <a:endParaRPr/>
          </a:p>
        </p:txBody>
      </p:sp>
      <p:pic>
        <p:nvPicPr>
          <p:cNvPr descr="WhatsApp Image 2025-05-01 at 21.56.59_cefb4caa.jpg" id="277" name="Google Shape;277;p38"/>
          <p:cNvPicPr preferRelativeResize="0"/>
          <p:nvPr/>
        </p:nvPicPr>
        <p:blipFill rotWithShape="1">
          <a:blip r:embed="rId3">
            <a:alphaModFix/>
          </a:blip>
          <a:srcRect b="0" l="1931" r="0" t="21085"/>
          <a:stretch/>
        </p:blipFill>
        <p:spPr>
          <a:xfrm>
            <a:off x="278375" y="1423450"/>
            <a:ext cx="5674750" cy="468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34af4364e_1_0"/>
          <p:cNvSpPr txBox="1"/>
          <p:nvPr>
            <p:ph type="title"/>
          </p:nvPr>
        </p:nvSpPr>
        <p:spPr>
          <a:xfrm>
            <a:off x="74075" y="95225"/>
            <a:ext cx="8449200" cy="70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0000"/>
                </a:solidFill>
              </a:rPr>
              <a:t>Effect of Brand Prices On Its Models</a:t>
            </a:r>
            <a:r>
              <a:rPr lang="en-IN"/>
              <a:t>  </a:t>
            </a:r>
            <a:endParaRPr/>
          </a:p>
        </p:txBody>
      </p:sp>
      <p:sp>
        <p:nvSpPr>
          <p:cNvPr id="284" name="Google Shape;284;g3534af4364e_1_0"/>
          <p:cNvSpPr txBox="1"/>
          <p:nvPr>
            <p:ph idx="1" type="body"/>
          </p:nvPr>
        </p:nvSpPr>
        <p:spPr>
          <a:xfrm>
            <a:off x="456138" y="1825625"/>
            <a:ext cx="8143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g3534af4364e_1_0" title="Screenshot 2025-05-02 1617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5" y="1083025"/>
            <a:ext cx="11819650" cy="50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77600" y="95225"/>
            <a:ext cx="5873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Price Range Analysis of Used Cars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309525" y="1071550"/>
            <a:ext cx="1205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    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             There are more cars in price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             between 2.5 lakhs to 6.5  lakhs</a:t>
            </a:r>
            <a:endParaRPr/>
          </a:p>
        </p:txBody>
      </p:sp>
      <p:pic>
        <p:nvPicPr>
          <p:cNvPr id="292" name="Google Shape;292;p33" title="Screenshot (25).png"/>
          <p:cNvPicPr preferRelativeResize="0"/>
          <p:nvPr/>
        </p:nvPicPr>
        <p:blipFill rotWithShape="1">
          <a:blip r:embed="rId3">
            <a:alphaModFix/>
          </a:blip>
          <a:srcRect b="308" l="0" r="0" t="308"/>
          <a:stretch/>
        </p:blipFill>
        <p:spPr>
          <a:xfrm>
            <a:off x="309525" y="1766775"/>
            <a:ext cx="6391876" cy="46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38025" y="130525"/>
            <a:ext cx="112158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59">
                <a:solidFill>
                  <a:srgbClr val="FF0000"/>
                </a:solidFill>
              </a:rPr>
              <a:t>Observations</a:t>
            </a:r>
            <a:endParaRPr b="1" sz="3259">
              <a:solidFill>
                <a:srgbClr val="FF0000"/>
              </a:solidFill>
            </a:endParaRPr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293675" y="871350"/>
            <a:ext cx="11215800" cy="51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"/>
              <a:buNone/>
            </a:pPr>
            <a:r>
              <a:rPr b="1" lang="en-IN" sz="10998"/>
              <a:t>After detailed analysis of the project we got the following insights:</a:t>
            </a:r>
            <a:endParaRPr sz="10998"/>
          </a:p>
          <a:p>
            <a:pPr indent="-3936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227"/>
              <a:buChar char="•"/>
            </a:pPr>
            <a:r>
              <a:rPr lang="en-IN" sz="11398"/>
              <a:t>Price decreases significantly as the car get older</a:t>
            </a:r>
            <a:endParaRPr sz="11398"/>
          </a:p>
          <a:p>
            <a:pPr indent="-3936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227"/>
              <a:buChar char="•"/>
            </a:pPr>
            <a:r>
              <a:rPr lang="en-IN" sz="11398"/>
              <a:t>1</a:t>
            </a:r>
            <a:r>
              <a:rPr baseline="30000" lang="en-IN" sz="11398"/>
              <a:t>st</a:t>
            </a:r>
            <a:r>
              <a:rPr lang="en-IN" sz="11398"/>
              <a:t> owner cars have high resale value  than 2</a:t>
            </a:r>
            <a:r>
              <a:rPr baseline="30000" lang="en-IN" sz="11398"/>
              <a:t>nd</a:t>
            </a:r>
            <a:r>
              <a:rPr lang="en-IN" sz="11398"/>
              <a:t> owner cars</a:t>
            </a:r>
            <a:endParaRPr sz="11398"/>
          </a:p>
          <a:p>
            <a:pPr indent="-3936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227"/>
              <a:buChar char="•"/>
            </a:pPr>
            <a:r>
              <a:rPr lang="en-IN" sz="11398"/>
              <a:t>Brands like BMW, Mercedes, Audi retain better value</a:t>
            </a:r>
            <a:endParaRPr sz="11398"/>
          </a:p>
          <a:p>
            <a:pPr indent="-3936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227"/>
              <a:buChar char="•"/>
            </a:pPr>
            <a:r>
              <a:rPr lang="en-IN" sz="11398"/>
              <a:t>Petrol cars are often cheaper than Diesel cars</a:t>
            </a:r>
            <a:endParaRPr sz="11398"/>
          </a:p>
          <a:p>
            <a:pPr indent="-3936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227"/>
              <a:buChar char="•"/>
            </a:pPr>
            <a:r>
              <a:rPr lang="en-IN" sz="11398"/>
              <a:t>Major price range of cars are between 2.5 to 6.5 lakhs</a:t>
            </a:r>
            <a:endParaRPr sz="11398"/>
          </a:p>
          <a:p>
            <a:pPr indent="-3936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227"/>
              <a:buChar char="•"/>
            </a:pPr>
            <a:r>
              <a:rPr lang="en-IN" sz="11398"/>
              <a:t>New model cars are of high price</a:t>
            </a:r>
            <a:endParaRPr sz="11398"/>
          </a:p>
          <a:p>
            <a:pPr indent="-3936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227"/>
              <a:buChar char="•"/>
            </a:pPr>
            <a:r>
              <a:rPr lang="en-IN" sz="11398"/>
              <a:t>Diesel cars gives more mileage</a:t>
            </a:r>
            <a:endParaRPr sz="11398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t/>
            </a:r>
            <a:endParaRPr sz="76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t/>
            </a:r>
            <a:endParaRPr sz="88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776475" y="574125"/>
            <a:ext cx="2300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59">
                <a:solidFill>
                  <a:srgbClr val="FF0000"/>
                </a:solidFill>
              </a:rPr>
              <a:t>Conclusion:</a:t>
            </a:r>
            <a:endParaRPr b="1" sz="3259">
              <a:solidFill>
                <a:srgbClr val="FF0000"/>
              </a:solidFill>
            </a:endParaRPr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858325" y="1629677"/>
            <a:ext cx="11067000" cy="440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Car price is most influenced by age,mileage,brand,fuel type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High brand cars are of high price and have high resale value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There are less CNG cars available in the market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Major budget cars are from Maruti,Hyundai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Diesel cars are of high price range compare to petrol cars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0" y="112900"/>
            <a:ext cx="107241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4969"/>
              <a:buFont typeface="Calibri"/>
              <a:buNone/>
            </a:pPr>
            <a:r>
              <a:rPr b="1" lang="en-IN">
                <a:solidFill>
                  <a:srgbClr val="FF0000"/>
                </a:solidFill>
              </a:rPr>
              <a:t> </a:t>
            </a:r>
            <a:r>
              <a:rPr b="1" lang="en-IN" sz="3822">
                <a:solidFill>
                  <a:srgbClr val="FF0000"/>
                </a:solidFill>
              </a:rPr>
              <a:t>Agenda</a:t>
            </a:r>
            <a:r>
              <a:rPr b="1" lang="en-IN">
                <a:solidFill>
                  <a:srgbClr val="FF0000"/>
                </a:solidFill>
              </a:rPr>
              <a:t>  </a:t>
            </a:r>
            <a:endParaRPr b="1" sz="3622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243900" y="977200"/>
            <a:ext cx="107241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436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IN"/>
              <a:t>Objective of the project</a:t>
            </a:r>
            <a:endParaRPr/>
          </a:p>
          <a:p>
            <a:pPr indent="-32436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IN"/>
              <a:t>Web Scraping</a:t>
            </a:r>
            <a:endParaRPr/>
          </a:p>
          <a:p>
            <a:pPr indent="-32436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IN"/>
              <a:t>Information about Collected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b="1" lang="en-IN" u="sng">
                <a:solidFill>
                  <a:srgbClr val="FF0000"/>
                </a:solidFill>
              </a:rPr>
              <a:t>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b="1" lang="en-IN" u="sng">
                <a:solidFill>
                  <a:srgbClr val="FF0000"/>
                </a:solidFill>
              </a:rPr>
              <a:t>Exploratory Data Analysis:</a:t>
            </a:r>
            <a:endParaRPr/>
          </a:p>
          <a:p>
            <a:pPr indent="-495814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AutoNum type="alphaLcPeriod"/>
            </a:pPr>
            <a:r>
              <a:rPr lang="en-IN"/>
              <a:t>Data Cleaning Steps</a:t>
            </a:r>
            <a:endParaRPr/>
          </a:p>
          <a:p>
            <a:pPr indent="-495814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AutoNum type="alphaLcPeriod"/>
            </a:pPr>
            <a:r>
              <a:rPr lang="en-IN"/>
              <a:t>Data Manipulation Steps</a:t>
            </a:r>
            <a:endParaRPr/>
          </a:p>
          <a:p>
            <a:pPr indent="-495814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AutoNum type="alphaLcPeriod"/>
            </a:pPr>
            <a:r>
              <a:rPr lang="en-IN"/>
              <a:t>Data Visualization</a:t>
            </a:r>
            <a:endParaRPr/>
          </a:p>
          <a:p>
            <a:pPr indent="-495814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AutoNum type="alphaLcPeriod"/>
            </a:pPr>
            <a:r>
              <a:rPr lang="en-IN"/>
              <a:t>Analysis based on Features </a:t>
            </a:r>
            <a:endParaRPr/>
          </a:p>
          <a:p>
            <a:pPr indent="-495814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AutoNum type="alphaLcPeriod"/>
            </a:pPr>
            <a:r>
              <a:rPr lang="en-IN"/>
              <a:t>Obsercations</a:t>
            </a:r>
            <a:endParaRPr/>
          </a:p>
          <a:p>
            <a:pPr indent="-495814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AutoNum type="alphaLcPeriod"/>
            </a:pPr>
            <a:r>
              <a:rPr lang="en-IN"/>
              <a:t>Conclusion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t/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306925" y="0"/>
            <a:ext cx="5520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Objective Of Our Project</a:t>
            </a:r>
            <a:endParaRPr sz="3200"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236350" y="871351"/>
            <a:ext cx="111174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Main goal of the project is to analyze historical car sales data to understand the features that impacts the price of a car.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Importance of this analysis: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This helps buyers who lacks technical knowledge about car depreciation, brand impact and market trends.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This helps sellers to set competitive prices without undercutting their profits and also overestimating the price of car.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This analysis helps buyers to find appropriate cars under  budget.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9900" y="179800"/>
            <a:ext cx="3160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b="1" lang="en-IN" sz="3370">
                <a:solidFill>
                  <a:srgbClr val="FF0000"/>
                </a:solidFill>
              </a:rPr>
              <a:t>Data Collection</a:t>
            </a:r>
            <a:endParaRPr sz="337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89275" y="959601"/>
            <a:ext cx="11064600" cy="5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We collected data from Cars24 website.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 (1).png" id="124" name="Google Shape;124;p18"/>
          <p:cNvPicPr preferRelativeResize="0"/>
          <p:nvPr/>
        </p:nvPicPr>
        <p:blipFill rotWithShape="1">
          <a:blip r:embed="rId3">
            <a:alphaModFix/>
          </a:blip>
          <a:srcRect b="3719" l="3530" r="-3530" t="-3720"/>
          <a:stretch/>
        </p:blipFill>
        <p:spPr>
          <a:xfrm>
            <a:off x="95975" y="1931925"/>
            <a:ext cx="11451200" cy="38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83450" y="95250"/>
            <a:ext cx="4215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Data Collection Process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83450" y="853651"/>
            <a:ext cx="11170500" cy="5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Extracted the data using Requests and Beautiful Soup call with the help of Requests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 (3).png"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475" y="1702175"/>
            <a:ext cx="10976326" cy="43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6600" y="1"/>
            <a:ext cx="1114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Raw Data Overview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166646" y="857232"/>
            <a:ext cx="11187300" cy="5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 (5).png"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50" y="787250"/>
            <a:ext cx="11144325" cy="53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9900" y="150800"/>
            <a:ext cx="3363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Features Extracted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2398" y="1214422"/>
            <a:ext cx="108729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  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.Total columns:7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.Total _rows:874</a:t>
            </a:r>
            <a:endParaRPr sz="26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. Kms_driven,Fuel_Type,Car_type,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 Car_owner_type,Price,Brand,Year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 are extracted from cars24.</a:t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descr="Screenshot (7).png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588" y="1285860"/>
            <a:ext cx="5459550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18900" y="107299"/>
            <a:ext cx="11235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3200">
                <a:solidFill>
                  <a:srgbClr val="FF0000"/>
                </a:solidFill>
              </a:rPr>
              <a:t>   </a:t>
            </a:r>
            <a:r>
              <a:rPr b="1" lang="en-IN" sz="3200">
                <a:solidFill>
                  <a:srgbClr val="FF0000"/>
                </a:solidFill>
              </a:rPr>
              <a:t>Data Cleaning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09522" y="1214422"/>
            <a:ext cx="11044278" cy="49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Replacing all the special Characters with space in the Car_owner_type and Kms_driven  columns.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2" name="Google Shape;152;p23" title="Screenshot (52).png"/>
          <p:cNvPicPr preferRelativeResize="0"/>
          <p:nvPr/>
        </p:nvPicPr>
        <p:blipFill rotWithShape="1">
          <a:blip r:embed="rId3">
            <a:alphaModFix/>
          </a:blip>
          <a:srcRect b="51426" l="21057" r="2284" t="18844"/>
          <a:stretch/>
        </p:blipFill>
        <p:spPr>
          <a:xfrm>
            <a:off x="505475" y="3585750"/>
            <a:ext cx="9346476" cy="20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