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0" r:id="rId5"/>
    <p:sldId id="261" r:id="rId6"/>
    <p:sldId id="262" r:id="rId7"/>
    <p:sldId id="274" r:id="rId8"/>
    <p:sldId id="263" r:id="rId9"/>
    <p:sldId id="264" r:id="rId10"/>
    <p:sldId id="265" r:id="rId11"/>
    <p:sldId id="266" r:id="rId12"/>
    <p:sldId id="275" r:id="rId13"/>
    <p:sldId id="267" r:id="rId14"/>
    <p:sldId id="268" r:id="rId15"/>
    <p:sldId id="269" r:id="rId16"/>
    <p:sldId id="270" r:id="rId17"/>
    <p:sldId id="271" r:id="rId18"/>
    <p:sldId id="273" r:id="rId19"/>
    <p:sldId id="276" r:id="rId20"/>
    <p:sldId id="277" r:id="rId21"/>
    <p:sldId id="278" r:id="rId22"/>
    <p:sldId id="279" r:id="rId23"/>
    <p:sldId id="280" r:id="rId24"/>
    <p:sldId id="282" r:id="rId25"/>
    <p:sldId id="281" r:id="rId26"/>
    <p:sldId id="283" r:id="rId27"/>
    <p:sldId id="284" r:id="rId28"/>
    <p:sldId id="259" r:id="rId29"/>
  </p:sldIdLst>
  <p:sldSz cx="12192000" cy="6858000"/>
  <p:notesSz cx="6858000" cy="9144000"/>
  <p:embeddedFontLst>
    <p:embeddedFont>
      <p:font typeface="Calibri" pitchFamily="34" charset="0"/>
      <p:regular r:id="rId31"/>
      <p:bold r:id="rId32"/>
      <p:italic r:id="rId33"/>
      <p:boldItalic r:id="rId34"/>
    </p:embeddedFont>
    <p:embeddedFont>
      <p:font typeface="Lato Black" charset="0"/>
      <p:bold r:id="rId35"/>
      <p:boldItalic r:id="rId36"/>
    </p:embeddedFont>
    <p:embeddedFont>
      <p:font typeface="Libre Baskerville" charset="0"/>
      <p:regular r:id="rId37"/>
      <p:bold r:id="rId38"/>
      <p: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77061" autoAdjust="0"/>
  </p:normalViewPr>
  <p:slideViewPr>
    <p:cSldViewPr>
      <p:cViewPr varScale="1">
        <p:scale>
          <a:sx n="73" d="100"/>
          <a:sy n="73" d="100"/>
        </p:scale>
        <p:origin x="-600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194996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Analysis on features affecting the price of used cars</a:t>
            </a:r>
            <a:endParaRPr sz="32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084" y="365125"/>
            <a:ext cx="11115716" cy="777859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Data Cleaning: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22" y="1214422"/>
            <a:ext cx="11044278" cy="496254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 descr="Screenshot (1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22" y="1071546"/>
            <a:ext cx="11644394" cy="51435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398" y="214290"/>
            <a:ext cx="10829964" cy="50008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Data Cleaning: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22" y="785794"/>
            <a:ext cx="11644394" cy="5357850"/>
          </a:xfrm>
        </p:spPr>
        <p:txBody>
          <a:bodyPr/>
          <a:lstStyle/>
          <a:p>
            <a:r>
              <a:rPr lang="en-US" dirty="0" smtClean="0"/>
              <a:t>Dropping the null values from brand column.</a:t>
            </a:r>
          </a:p>
          <a:p>
            <a:r>
              <a:rPr lang="en-US" dirty="0" smtClean="0"/>
              <a:t>Dropping the null values from </a:t>
            </a:r>
            <a:r>
              <a:rPr lang="en-US" dirty="0" err="1" smtClean="0"/>
              <a:t>Kms_driven</a:t>
            </a:r>
            <a:r>
              <a:rPr lang="en-US" dirty="0" smtClean="0"/>
              <a:t> and price column.</a:t>
            </a:r>
          </a:p>
          <a:p>
            <a:r>
              <a:rPr lang="en-US" dirty="0" smtClean="0"/>
              <a:t>Very few null values are present in both.</a:t>
            </a:r>
            <a:endParaRPr lang="en-US" dirty="0"/>
          </a:p>
        </p:txBody>
      </p:sp>
      <p:pic>
        <p:nvPicPr>
          <p:cNvPr id="5" name="Picture 4" descr="Screenshot (20).png"/>
          <p:cNvPicPr>
            <a:picLocks noChangeAspect="1"/>
          </p:cNvPicPr>
          <p:nvPr/>
        </p:nvPicPr>
        <p:blipFill>
          <a:blip r:embed="rId2"/>
          <a:srcRect l="11944" r="5854"/>
          <a:stretch>
            <a:fillRect/>
          </a:stretch>
        </p:blipFill>
        <p:spPr>
          <a:xfrm>
            <a:off x="309522" y="2571744"/>
            <a:ext cx="11430080" cy="328614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398" y="285729"/>
            <a:ext cx="10372724" cy="57150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Data Cleaning: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22" y="928670"/>
            <a:ext cx="11644394" cy="5248293"/>
          </a:xfrm>
        </p:spPr>
        <p:txBody>
          <a:bodyPr/>
          <a:lstStyle/>
          <a:p>
            <a:r>
              <a:rPr lang="en-US" dirty="0" smtClean="0"/>
              <a:t>Counting the values from </a:t>
            </a:r>
            <a:r>
              <a:rPr lang="en-US" dirty="0" err="1" smtClean="0"/>
              <a:t>Car_owner_type</a:t>
            </a:r>
            <a:r>
              <a:rPr lang="en-US" dirty="0" smtClean="0"/>
              <a:t> column and filling the null values  with </a:t>
            </a:r>
            <a:r>
              <a:rPr lang="en-US" dirty="0" err="1" smtClean="0"/>
              <a:t>maximun</a:t>
            </a:r>
            <a:r>
              <a:rPr lang="en-US" dirty="0" smtClean="0"/>
              <a:t> count i.e. 1</a:t>
            </a:r>
            <a:r>
              <a:rPr lang="en-US" baseline="30000" dirty="0" smtClean="0"/>
              <a:t>st</a:t>
            </a:r>
            <a:r>
              <a:rPr lang="en-US" dirty="0" smtClean="0"/>
              <a:t> owner.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group by imputation on </a:t>
            </a:r>
            <a:r>
              <a:rPr lang="en-US" dirty="0" err="1" smtClean="0"/>
              <a:t>Car_owner_type</a:t>
            </a:r>
            <a:r>
              <a:rPr lang="en-US" dirty="0" smtClean="0"/>
              <a:t> and </a:t>
            </a:r>
            <a:r>
              <a:rPr lang="en-US" dirty="0" err="1" smtClean="0"/>
              <a:t>Kms_driven</a:t>
            </a:r>
            <a:r>
              <a:rPr lang="en-US" dirty="0" smtClean="0"/>
              <a:t> column with </a:t>
            </a:r>
            <a:r>
              <a:rPr lang="en-US" dirty="0" err="1" smtClean="0"/>
              <a:t>agg</a:t>
            </a:r>
            <a:r>
              <a:rPr lang="en-US" dirty="0" smtClean="0"/>
              <a:t> </a:t>
            </a:r>
            <a:r>
              <a:rPr lang="en-US" dirty="0" err="1" smtClean="0"/>
              <a:t>func</a:t>
            </a:r>
            <a:r>
              <a:rPr lang="en-US" dirty="0" smtClean="0"/>
              <a:t> mean to fill null values in </a:t>
            </a:r>
            <a:r>
              <a:rPr lang="en-US" dirty="0" err="1" smtClean="0"/>
              <a:t>kms_driven</a:t>
            </a:r>
            <a:r>
              <a:rPr lang="en-US" dirty="0" smtClean="0"/>
              <a:t> column.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shot (22).png"/>
          <p:cNvPicPr>
            <a:picLocks noChangeAspect="1"/>
          </p:cNvPicPr>
          <p:nvPr/>
        </p:nvPicPr>
        <p:blipFill>
          <a:blip r:embed="rId2"/>
          <a:srcRect l="11328" t="30388" r="6054" b="44288"/>
          <a:stretch>
            <a:fillRect/>
          </a:stretch>
        </p:blipFill>
        <p:spPr>
          <a:xfrm>
            <a:off x="452398" y="4357694"/>
            <a:ext cx="11358642" cy="1714512"/>
          </a:xfrm>
          <a:prstGeom prst="rect">
            <a:avLst/>
          </a:prstGeom>
        </p:spPr>
      </p:pic>
      <p:pic>
        <p:nvPicPr>
          <p:cNvPr id="5" name="Picture 4" descr="Screenshot (23).png"/>
          <p:cNvPicPr>
            <a:picLocks noChangeAspect="1"/>
          </p:cNvPicPr>
          <p:nvPr/>
        </p:nvPicPr>
        <p:blipFill>
          <a:blip r:embed="rId3"/>
          <a:srcRect l="11914" t="42705" r="6054" b="36452"/>
          <a:stretch>
            <a:fillRect/>
          </a:stretch>
        </p:blipFill>
        <p:spPr>
          <a:xfrm>
            <a:off x="452398" y="1857364"/>
            <a:ext cx="11215766" cy="150019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36" y="285729"/>
            <a:ext cx="10829964" cy="57150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Data Cleaning: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60" y="928670"/>
            <a:ext cx="11644394" cy="517685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Finding the car age using current year and </a:t>
            </a:r>
            <a:r>
              <a:rPr lang="en-US" dirty="0" err="1" smtClean="0"/>
              <a:t>maufacture</a:t>
            </a:r>
            <a:r>
              <a:rPr lang="en-US" dirty="0" smtClean="0"/>
              <a:t> year and creating a new column named “</a:t>
            </a:r>
            <a:r>
              <a:rPr lang="en-US" dirty="0" err="1" smtClean="0"/>
              <a:t>Car_Age</a:t>
            </a:r>
            <a:r>
              <a:rPr lang="en-US" dirty="0" smtClean="0"/>
              <a:t>”.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Splitting a single column which consist of brand and model into two separate columns named “Brand” and “Model”.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Screenshot (2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74" y="2071678"/>
            <a:ext cx="10650437" cy="1357322"/>
          </a:xfrm>
          <a:prstGeom prst="rect">
            <a:avLst/>
          </a:prstGeom>
        </p:spPr>
      </p:pic>
      <p:pic>
        <p:nvPicPr>
          <p:cNvPr id="5" name="Picture 4" descr="Screenshot (21).png"/>
          <p:cNvPicPr>
            <a:picLocks noChangeAspect="1"/>
          </p:cNvPicPr>
          <p:nvPr/>
        </p:nvPicPr>
        <p:blipFill>
          <a:blip r:embed="rId3"/>
          <a:srcRect l="11914" t="23945" r="6640" b="59380"/>
          <a:stretch>
            <a:fillRect/>
          </a:stretch>
        </p:blipFill>
        <p:spPr>
          <a:xfrm>
            <a:off x="523836" y="4643446"/>
            <a:ext cx="10787138" cy="157163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36" y="428604"/>
            <a:ext cx="10515600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Data Cleaning: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22" y="928670"/>
            <a:ext cx="11044278" cy="524829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Converting the data types of Price, </a:t>
            </a:r>
            <a:r>
              <a:rPr lang="en-US" dirty="0" err="1" smtClean="0"/>
              <a:t>Kms_driven</a:t>
            </a:r>
            <a:r>
              <a:rPr lang="en-US" dirty="0" smtClean="0"/>
              <a:t> and </a:t>
            </a:r>
            <a:r>
              <a:rPr lang="en-US" dirty="0" err="1" smtClean="0"/>
              <a:t>Manufacture_Year</a:t>
            </a:r>
            <a:r>
              <a:rPr lang="en-US" dirty="0" smtClean="0"/>
              <a:t> columns.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.  Resetting the index.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Screenshot (24).png"/>
          <p:cNvPicPr>
            <a:picLocks noChangeAspect="1"/>
          </p:cNvPicPr>
          <p:nvPr/>
        </p:nvPicPr>
        <p:blipFill>
          <a:blip r:embed="rId2"/>
          <a:srcRect l="11914" t="63548" r="6640" b="19777"/>
          <a:stretch>
            <a:fillRect/>
          </a:stretch>
        </p:blipFill>
        <p:spPr>
          <a:xfrm>
            <a:off x="523836" y="2428868"/>
            <a:ext cx="10858576" cy="1500198"/>
          </a:xfrm>
          <a:prstGeom prst="rect">
            <a:avLst/>
          </a:prstGeom>
        </p:spPr>
      </p:pic>
      <p:pic>
        <p:nvPicPr>
          <p:cNvPr id="6" name="Picture 5" descr="Screenshot (24).png"/>
          <p:cNvPicPr>
            <a:picLocks noChangeAspect="1"/>
          </p:cNvPicPr>
          <p:nvPr/>
        </p:nvPicPr>
        <p:blipFill>
          <a:blip r:embed="rId2"/>
          <a:srcRect l="11328" t="44789" r="6640" b="50000"/>
          <a:stretch>
            <a:fillRect/>
          </a:stretch>
        </p:blipFill>
        <p:spPr>
          <a:xfrm>
            <a:off x="380960" y="5000636"/>
            <a:ext cx="11144328" cy="85725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398" y="214291"/>
            <a:ext cx="10515600" cy="64294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Data After Cleaning: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60" y="928670"/>
            <a:ext cx="10972840" cy="5248293"/>
          </a:xfrm>
        </p:spPr>
        <p:txBody>
          <a:bodyPr/>
          <a:lstStyle/>
          <a:p>
            <a:r>
              <a:rPr lang="en-US" dirty="0" smtClean="0"/>
              <a:t>Final data after cleaning where I left with 640 rows and 8 Columns. </a:t>
            </a:r>
            <a:endParaRPr lang="en-US" dirty="0"/>
          </a:p>
        </p:txBody>
      </p:sp>
      <p:pic>
        <p:nvPicPr>
          <p:cNvPr id="4" name="Picture 3" descr="Screenshot (25).png"/>
          <p:cNvPicPr>
            <a:picLocks noChangeAspect="1"/>
          </p:cNvPicPr>
          <p:nvPr/>
        </p:nvPicPr>
        <p:blipFill>
          <a:blip r:embed="rId2"/>
          <a:srcRect l="11328" t="24988" r="61719" b="35409"/>
          <a:stretch>
            <a:fillRect/>
          </a:stretch>
        </p:blipFill>
        <p:spPr>
          <a:xfrm>
            <a:off x="595274" y="2214554"/>
            <a:ext cx="4000528" cy="3429024"/>
          </a:xfrm>
          <a:prstGeom prst="rect">
            <a:avLst/>
          </a:prstGeom>
        </p:spPr>
      </p:pic>
      <p:pic>
        <p:nvPicPr>
          <p:cNvPr id="5" name="Picture 4" descr="Screenshot (26).png"/>
          <p:cNvPicPr>
            <a:picLocks noChangeAspect="1"/>
          </p:cNvPicPr>
          <p:nvPr/>
        </p:nvPicPr>
        <p:blipFill>
          <a:blip r:embed="rId3"/>
          <a:srcRect l="6445" t="34367" r="59570" b="23946"/>
          <a:stretch>
            <a:fillRect/>
          </a:stretch>
        </p:blipFill>
        <p:spPr>
          <a:xfrm>
            <a:off x="6310314" y="2428868"/>
            <a:ext cx="4500594" cy="314327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22" y="285729"/>
            <a:ext cx="10515600" cy="50006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EDA: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22" y="928670"/>
            <a:ext cx="11501518" cy="524829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Screenshot (27).png"/>
          <p:cNvPicPr>
            <a:picLocks noChangeAspect="1"/>
          </p:cNvPicPr>
          <p:nvPr/>
        </p:nvPicPr>
        <p:blipFill>
          <a:blip r:embed="rId3"/>
          <a:srcRect l="11328" t="22903" r="2539" b="55212"/>
          <a:stretch>
            <a:fillRect/>
          </a:stretch>
        </p:blipFill>
        <p:spPr>
          <a:xfrm>
            <a:off x="452398" y="928670"/>
            <a:ext cx="11358642" cy="1500198"/>
          </a:xfrm>
          <a:prstGeom prst="rect">
            <a:avLst/>
          </a:prstGeom>
        </p:spPr>
      </p:pic>
      <p:pic>
        <p:nvPicPr>
          <p:cNvPr id="11" name="Picture 10" descr="Screenshot (50).png"/>
          <p:cNvPicPr>
            <a:picLocks noChangeAspect="1"/>
          </p:cNvPicPr>
          <p:nvPr/>
        </p:nvPicPr>
        <p:blipFill>
          <a:blip r:embed="rId4"/>
          <a:srcRect l="21289" t="36476" r="46484" b="20794"/>
          <a:stretch>
            <a:fillRect/>
          </a:stretch>
        </p:blipFill>
        <p:spPr>
          <a:xfrm>
            <a:off x="452398" y="2714620"/>
            <a:ext cx="4500594" cy="385765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453058" y="3429000"/>
            <a:ext cx="57150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 20 different brands are present in our dataset.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 640 models from the brands are present in our dataset.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084" y="214291"/>
            <a:ext cx="11287204" cy="50006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EDA: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646" y="928670"/>
            <a:ext cx="11358642" cy="5033979"/>
          </a:xfrm>
        </p:spPr>
        <p:txBody>
          <a:bodyPr/>
          <a:lstStyle/>
          <a:p>
            <a:r>
              <a:rPr lang="en-US" dirty="0" smtClean="0"/>
              <a:t>Maximum price of the car is 39 </a:t>
            </a:r>
            <a:r>
              <a:rPr lang="en-US" dirty="0" err="1" smtClean="0"/>
              <a:t>lakhs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Minimum price of the car is 82 thousand.</a:t>
            </a:r>
          </a:p>
          <a:p>
            <a:r>
              <a:rPr lang="en-US" dirty="0" smtClean="0"/>
              <a:t>Average prices of the cars are around 6 </a:t>
            </a:r>
            <a:r>
              <a:rPr lang="en-US" dirty="0" err="1" smtClean="0"/>
              <a:t>lakhs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7" name="Picture 6" descr="Screenshot (49).png"/>
          <p:cNvPicPr>
            <a:picLocks noChangeAspect="1"/>
          </p:cNvPicPr>
          <p:nvPr/>
        </p:nvPicPr>
        <p:blipFill>
          <a:blip r:embed="rId2"/>
          <a:srcRect l="21289" t="24988" r="14257" b="38536"/>
          <a:stretch>
            <a:fillRect/>
          </a:stretch>
        </p:blipFill>
        <p:spPr>
          <a:xfrm>
            <a:off x="238084" y="2928934"/>
            <a:ext cx="11215766" cy="28575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12" y="357166"/>
            <a:ext cx="10658476" cy="85725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Top 10 Brand Percentage distribution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4422"/>
            <a:ext cx="10515600" cy="4962541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                                                    </a:t>
            </a:r>
          </a:p>
          <a:p>
            <a:r>
              <a:rPr lang="en-US" dirty="0" smtClean="0"/>
              <a:t>                                                          Major Cars: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  32.9% cars are from </a:t>
            </a:r>
            <a:r>
              <a:rPr lang="en-US" dirty="0" err="1" smtClean="0"/>
              <a:t>Maruti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  22.8% cars are from Hyundai.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  13.2% cars are from Tata.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Minor Cars: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  3.1% cars are from Nissan.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  2.9% cars from KIA.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  2.4% are from Skoda.</a:t>
            </a:r>
          </a:p>
        </p:txBody>
      </p:sp>
      <p:pic>
        <p:nvPicPr>
          <p:cNvPr id="4" name="Picture 3" descr="WhatsApp Image 2025-05-01 at 21.57.51_bfc6f3e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74" y="1500174"/>
            <a:ext cx="5072098" cy="4357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073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Max and Min Car prices by brand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712" y="1428736"/>
            <a:ext cx="11072890" cy="474822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                                                                 Highest maximum priced cars are Mercedes,</a:t>
            </a:r>
          </a:p>
          <a:p>
            <a:r>
              <a:rPr lang="en-US" sz="2400" dirty="0" smtClean="0"/>
              <a:t>                                                                  </a:t>
            </a:r>
            <a:r>
              <a:rPr lang="en-US" sz="2400" dirty="0" err="1" smtClean="0"/>
              <a:t>Benz,Audi</a:t>
            </a:r>
            <a:endParaRPr lang="en-US" sz="2400" dirty="0" smtClean="0"/>
          </a:p>
          <a:p>
            <a:r>
              <a:rPr lang="en-US" sz="2400" dirty="0" smtClean="0"/>
              <a:t>                                                               Least minimum priced cars are </a:t>
            </a:r>
            <a:r>
              <a:rPr lang="en-US" sz="2400" dirty="0" err="1" smtClean="0"/>
              <a:t>Maruti,Hyundai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                                                                  </a:t>
            </a:r>
            <a:r>
              <a:rPr lang="en-US" sz="2400" dirty="0" err="1" smtClean="0"/>
              <a:t>Tata,Volkswagen</a:t>
            </a:r>
            <a:endParaRPr lang="en-US" sz="2400" dirty="0" smtClean="0"/>
          </a:p>
          <a:p>
            <a:r>
              <a:rPr lang="en-US" sz="2400" dirty="0" smtClean="0"/>
              <a:t>    </a:t>
            </a:r>
            <a:endParaRPr lang="en-US" sz="2400" dirty="0"/>
          </a:p>
        </p:txBody>
      </p:sp>
      <p:pic>
        <p:nvPicPr>
          <p:cNvPr id="4" name="Picture 3" descr="WhatsApp Image 2025-05-01 at 21.57.38_dc504c5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36" y="1428736"/>
            <a:ext cx="4286280" cy="46720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166646" y="857232"/>
            <a:ext cx="11858708" cy="10341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Pavani</a:t>
            </a:r>
            <a:r>
              <a:rPr lang="en-IN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Munagala</a:t>
            </a:r>
            <a:endParaRPr lang="en-IN" sz="18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Completed my graduation in Biotechnology Engineering from National Institute of Technology Raipur in 2024, where I worked on a exciting project named “Detection of Cancer Cells Using Linear Regression Models”. That was a turning point for me, as it sparked a deep interest in the field of data driven research and AI.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I  delved deeper into this project, I became fascinated by how machine learning could be applied to solve real -world biological problems. It was through this exposure that I realized my passion for Data Science a field that is not only booming today but also shaping the future across many industries.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Motivated by this interest, I decided to pursue my career in Data Science.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sz="18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sz="18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Saideepu</a:t>
            </a:r>
            <a:r>
              <a:rPr lang="en-IN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Balaraju</a:t>
            </a:r>
            <a:endParaRPr lang="en-IN" sz="18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completed  </a:t>
            </a:r>
            <a:r>
              <a:rPr lang="en-US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B.Tech</a:t>
            </a:r>
            <a:r>
              <a:rPr lang="en-U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Computer Science Engineering from JNTUA  2025. </a:t>
            </a:r>
          </a:p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During my final year, I worked on a project titled “Credit Card Fraud Detection using Predictive </a:t>
            </a:r>
            <a:r>
              <a:rPr lang="en-US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Modelling</a:t>
            </a:r>
            <a:r>
              <a:rPr lang="en-U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”, which sparked my deep interest in the field of Data Science. Motivated by this interest, I began exploring real-world datasets, tools, and techniques used in data-driven decision-making.</a:t>
            </a:r>
          </a:p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part of this journey, I carried out an Exploratory Data Analysis (EDA) project on "Features Affecting the Prices of Used Cars", where I applied statistical and visualization techniques to uncover key insights.</a:t>
            </a:r>
          </a:p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am now eager to pursue a career in Data Science, where I can combine my technical skills and analytical mindset to solve meaningful problems.</a:t>
            </a:r>
            <a:endParaRPr lang="en-IN" sz="18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sz="18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sz="18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sz="18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sz="18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sz="18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endParaRPr lang="en-IN" sz="18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endParaRPr lang="en-IN" sz="18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endParaRPr lang="en-IN" sz="18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endParaRPr lang="en-IN" sz="18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endParaRPr lang="en-IN" sz="18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endParaRPr lang="en-IN" sz="18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endParaRPr lang="en-IN" sz="18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endParaRPr lang="en-IN" sz="18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endParaRPr lang="en-IN" sz="18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endParaRPr lang="en-IN" sz="18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endParaRPr lang="en-IN" sz="18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endParaRPr lang="en-IN" sz="18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285729"/>
            <a:ext cx="6099463" cy="48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1" i="0" u="none" strike="noStrike" cap="none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398" y="365125"/>
            <a:ext cx="10901402" cy="706421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Price Range Analysis of Used Cars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22" y="1142984"/>
            <a:ext cx="11044278" cy="5143536"/>
          </a:xfrm>
        </p:spPr>
        <p:txBody>
          <a:bodyPr/>
          <a:lstStyle/>
          <a:p>
            <a:r>
              <a:rPr lang="en-US" dirty="0" smtClean="0"/>
              <a:t>                                                              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                                                        There are more cars in price range </a:t>
            </a:r>
          </a:p>
          <a:p>
            <a:r>
              <a:rPr lang="en-US" dirty="0" smtClean="0"/>
              <a:t>                                                                 between 2.5 </a:t>
            </a:r>
            <a:r>
              <a:rPr lang="en-US" dirty="0" err="1" smtClean="0"/>
              <a:t>lakhs</a:t>
            </a:r>
            <a:r>
              <a:rPr lang="en-US" dirty="0" smtClean="0"/>
              <a:t> to 6.5 </a:t>
            </a:r>
            <a:r>
              <a:rPr lang="en-US" dirty="0" err="1" smtClean="0"/>
              <a:t>lakhs</a:t>
            </a:r>
            <a:endParaRPr lang="en-US" dirty="0"/>
          </a:p>
        </p:txBody>
      </p:sp>
      <p:pic>
        <p:nvPicPr>
          <p:cNvPr id="5" name="Picture 4" descr="WhatsApp Image 2025-05-01 at 21.56.29_24f74ff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98" y="1285860"/>
            <a:ext cx="5214974" cy="50006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12" y="365125"/>
            <a:ext cx="10687088" cy="777859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Average Car prices(10-20 </a:t>
            </a:r>
            <a:r>
              <a:rPr lang="en-US" dirty="0" err="1" smtClean="0">
                <a:solidFill>
                  <a:srgbClr val="FF0000"/>
                </a:solidFill>
              </a:rPr>
              <a:t>lakhs</a:t>
            </a:r>
            <a:r>
              <a:rPr lang="en-US" dirty="0" smtClean="0">
                <a:solidFill>
                  <a:srgbClr val="FF0000"/>
                </a:solidFill>
              </a:rPr>
              <a:t>) by brand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28736"/>
            <a:ext cx="10515600" cy="4748227"/>
          </a:xfrm>
        </p:spPr>
        <p:txBody>
          <a:bodyPr/>
          <a:lstStyle/>
          <a:p>
            <a:r>
              <a:rPr lang="en-US" dirty="0" smtClean="0"/>
              <a:t>                                                          11 Cars falls in the average price </a:t>
            </a:r>
          </a:p>
          <a:p>
            <a:r>
              <a:rPr lang="en-US" dirty="0" smtClean="0"/>
              <a:t>                                                          range between 10 to 20 </a:t>
            </a:r>
            <a:r>
              <a:rPr lang="en-US" dirty="0" err="1" smtClean="0"/>
              <a:t>lakhs</a:t>
            </a:r>
            <a:r>
              <a:rPr lang="en-US" dirty="0" smtClean="0"/>
              <a:t>              </a:t>
            </a:r>
            <a:endParaRPr lang="en-US" dirty="0"/>
          </a:p>
        </p:txBody>
      </p:sp>
      <p:pic>
        <p:nvPicPr>
          <p:cNvPr id="4" name="Picture 3" descr="WhatsApp Image 2025-05-01 at 21.56.05_d8a57e0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26" y="1285860"/>
            <a:ext cx="4572032" cy="488918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74" y="214290"/>
            <a:ext cx="10515600" cy="1063611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Price Variation Across Different Fuel Types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85860"/>
            <a:ext cx="10515600" cy="4891103"/>
          </a:xfrm>
        </p:spPr>
        <p:txBody>
          <a:bodyPr/>
          <a:lstStyle/>
          <a:p>
            <a:r>
              <a:rPr lang="en-US" dirty="0" smtClean="0"/>
              <a:t>                                                  Most Petrol cars price falls in the range </a:t>
            </a:r>
          </a:p>
          <a:p>
            <a:r>
              <a:rPr lang="en-US" dirty="0" smtClean="0"/>
              <a:t>                                                   0 to 15.5 </a:t>
            </a:r>
            <a:r>
              <a:rPr lang="en-US" dirty="0" err="1" smtClean="0"/>
              <a:t>lakh</a:t>
            </a:r>
            <a:endParaRPr lang="en-US" dirty="0" smtClean="0"/>
          </a:p>
          <a:p>
            <a:r>
              <a:rPr lang="en-US" dirty="0" smtClean="0"/>
              <a:t>                                                   Most Diesel cars price fall in the range </a:t>
            </a:r>
          </a:p>
          <a:p>
            <a:r>
              <a:rPr lang="en-US" dirty="0" smtClean="0"/>
              <a:t>                                                    0 to 25 </a:t>
            </a:r>
            <a:r>
              <a:rPr lang="en-US" dirty="0" err="1" smtClean="0"/>
              <a:t>lakh</a:t>
            </a:r>
            <a:endParaRPr lang="en-US" dirty="0" smtClean="0"/>
          </a:p>
          <a:p>
            <a:r>
              <a:rPr lang="en-US" dirty="0" smtClean="0"/>
              <a:t>                                                   Median for petrol car is around 7 </a:t>
            </a:r>
            <a:r>
              <a:rPr lang="en-US" dirty="0" err="1" smtClean="0"/>
              <a:t>lakh</a:t>
            </a:r>
            <a:endParaRPr lang="en-US" dirty="0" smtClean="0"/>
          </a:p>
          <a:p>
            <a:r>
              <a:rPr lang="en-US" dirty="0" smtClean="0"/>
              <a:t>                                                   Median for diesel car is around 8 </a:t>
            </a:r>
            <a:r>
              <a:rPr lang="en-US" dirty="0" err="1" smtClean="0"/>
              <a:t>lakh</a:t>
            </a:r>
            <a:endParaRPr lang="en-US" dirty="0" smtClean="0"/>
          </a:p>
        </p:txBody>
      </p:sp>
      <p:pic>
        <p:nvPicPr>
          <p:cNvPr id="4" name="Picture 3" descr="Screenshot (4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12" y="1428736"/>
            <a:ext cx="4572032" cy="460534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60" y="365125"/>
            <a:ext cx="10972840" cy="706421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Kilo meters Driven by Fuel Type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836" y="1142984"/>
            <a:ext cx="11358642" cy="5033979"/>
          </a:xfrm>
        </p:spPr>
        <p:txBody>
          <a:bodyPr/>
          <a:lstStyle/>
          <a:p>
            <a:r>
              <a:rPr lang="en-US" dirty="0" smtClean="0"/>
              <a:t>                                                                     </a:t>
            </a:r>
          </a:p>
          <a:p>
            <a:r>
              <a:rPr lang="en-US" dirty="0" smtClean="0"/>
              <a:t>                                                             </a:t>
            </a:r>
          </a:p>
          <a:p>
            <a:endParaRPr lang="en-US" dirty="0" smtClean="0"/>
          </a:p>
          <a:p>
            <a:r>
              <a:rPr lang="en-US" dirty="0" smtClean="0"/>
              <a:t>                                                             Here the graph shows that Diesel cars</a:t>
            </a:r>
          </a:p>
          <a:p>
            <a:r>
              <a:rPr lang="en-US" dirty="0" smtClean="0"/>
              <a:t>                                                             gives more mileage than petrol cars</a:t>
            </a:r>
          </a:p>
          <a:p>
            <a:endParaRPr lang="en-US" dirty="0" smtClean="0"/>
          </a:p>
          <a:p>
            <a:r>
              <a:rPr lang="en-US" dirty="0" smtClean="0"/>
              <a:t>                                                                      </a:t>
            </a:r>
            <a:endParaRPr lang="en-US" dirty="0"/>
          </a:p>
        </p:txBody>
      </p:sp>
      <p:pic>
        <p:nvPicPr>
          <p:cNvPr id="4" name="Picture 3" descr="WhatsApp Image 2025-05-01 at 21.56.43_f127e3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84" y="1500174"/>
            <a:ext cx="5500726" cy="435771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398" y="357166"/>
            <a:ext cx="10658476" cy="92073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Impact of Manufacturing Year on Car Price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398" y="1285860"/>
            <a:ext cx="10901402" cy="4891103"/>
          </a:xfrm>
        </p:spPr>
        <p:txBody>
          <a:bodyPr/>
          <a:lstStyle/>
          <a:p>
            <a:r>
              <a:rPr lang="en-US" dirty="0" smtClean="0"/>
              <a:t>                                                         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                                          From this graph we can analyze that as the </a:t>
            </a:r>
          </a:p>
          <a:p>
            <a:r>
              <a:rPr lang="en-US" dirty="0" smtClean="0"/>
              <a:t>                                                  increase in Manufacturing Year car price is </a:t>
            </a:r>
          </a:p>
          <a:p>
            <a:r>
              <a:rPr lang="en-US" dirty="0" smtClean="0"/>
              <a:t>                                                  also increases </a:t>
            </a:r>
            <a:endParaRPr lang="en-US" dirty="0"/>
          </a:p>
        </p:txBody>
      </p:sp>
      <p:pic>
        <p:nvPicPr>
          <p:cNvPr id="5" name="Picture 4" descr="WhatsApp Image 2025-05-01 at 21.57.16_74ba66a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60" y="1428736"/>
            <a:ext cx="4345308" cy="464347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398" y="365125"/>
            <a:ext cx="10901402" cy="56354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Correlation </a:t>
            </a:r>
            <a:r>
              <a:rPr lang="en-US" dirty="0" err="1" smtClean="0">
                <a:solidFill>
                  <a:srgbClr val="FF0000"/>
                </a:solidFill>
              </a:rPr>
              <a:t>Heatmap</a:t>
            </a:r>
            <a:r>
              <a:rPr lang="en-US" dirty="0" smtClean="0">
                <a:solidFill>
                  <a:srgbClr val="FF0000"/>
                </a:solidFill>
              </a:rPr>
              <a:t> of Car Dataset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60" y="1214422"/>
            <a:ext cx="11572956" cy="4962541"/>
          </a:xfrm>
        </p:spPr>
        <p:txBody>
          <a:bodyPr>
            <a:normAutofit/>
          </a:bodyPr>
          <a:lstStyle/>
          <a:p>
            <a:pPr marL="628650" indent="-514350"/>
            <a:r>
              <a:rPr lang="en-US" dirty="0" smtClean="0"/>
              <a:t>                                                               .  Negative relationship between                                    </a:t>
            </a:r>
          </a:p>
          <a:p>
            <a:pPr marL="628650" indent="-514350"/>
            <a:r>
              <a:rPr lang="en-US" dirty="0" smtClean="0"/>
              <a:t>                                                                   Price and </a:t>
            </a:r>
            <a:r>
              <a:rPr lang="en-US" dirty="0" err="1" smtClean="0"/>
              <a:t>Kms</a:t>
            </a:r>
            <a:r>
              <a:rPr lang="en-US" dirty="0" smtClean="0"/>
              <a:t> driven.</a:t>
            </a:r>
          </a:p>
          <a:p>
            <a:r>
              <a:rPr lang="en-US" dirty="0" smtClean="0"/>
              <a:t>                                                                  . Positive relationship between </a:t>
            </a:r>
          </a:p>
          <a:p>
            <a:r>
              <a:rPr lang="en-US" dirty="0" smtClean="0"/>
              <a:t>                                                                     Manufacturing Year and Price.</a:t>
            </a:r>
          </a:p>
          <a:p>
            <a:r>
              <a:rPr lang="en-US" dirty="0" smtClean="0"/>
              <a:t>                                                                    </a:t>
            </a:r>
          </a:p>
          <a:p>
            <a:r>
              <a:rPr lang="en-US" dirty="0" smtClean="0"/>
              <a:t>                                                                         </a:t>
            </a:r>
            <a:endParaRPr lang="en-US" dirty="0"/>
          </a:p>
        </p:txBody>
      </p:sp>
      <p:pic>
        <p:nvPicPr>
          <p:cNvPr id="4" name="Picture 3" descr="WhatsApp Image 2025-05-01 at 21.56.59_cefb4ca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46" y="1357298"/>
            <a:ext cx="5786478" cy="473012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398" y="214291"/>
            <a:ext cx="10901402" cy="50006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Insights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398" y="928670"/>
            <a:ext cx="11215766" cy="524829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After detailed analysis of the project we got the following insights:</a:t>
            </a:r>
          </a:p>
          <a:p>
            <a:r>
              <a:rPr lang="en-US" dirty="0" smtClean="0"/>
              <a:t>Price decreases significantly as the car get older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owner cars have high resale value  than 2</a:t>
            </a:r>
            <a:r>
              <a:rPr lang="en-US" baseline="30000" dirty="0" smtClean="0"/>
              <a:t>nd</a:t>
            </a:r>
            <a:r>
              <a:rPr lang="en-US" dirty="0" smtClean="0"/>
              <a:t> owner cars</a:t>
            </a:r>
          </a:p>
          <a:p>
            <a:r>
              <a:rPr lang="en-US" dirty="0" smtClean="0"/>
              <a:t>Brands like BMW, Mercedes, Audi retain better value</a:t>
            </a:r>
          </a:p>
          <a:p>
            <a:r>
              <a:rPr lang="en-US" dirty="0" smtClean="0"/>
              <a:t>Petrol cars are often cheaper than Diesel cars</a:t>
            </a:r>
          </a:p>
          <a:p>
            <a:r>
              <a:rPr lang="en-US" dirty="0" smtClean="0"/>
              <a:t>Major budget cars are from </a:t>
            </a:r>
            <a:r>
              <a:rPr lang="en-US" dirty="0" err="1" smtClean="0"/>
              <a:t>Maruti</a:t>
            </a:r>
            <a:r>
              <a:rPr lang="en-US" dirty="0" smtClean="0"/>
              <a:t>, Hyundai brands</a:t>
            </a:r>
          </a:p>
          <a:p>
            <a:r>
              <a:rPr lang="en-US" dirty="0" smtClean="0"/>
              <a:t>Major price range of cars are between 2.5 to 6.5 </a:t>
            </a:r>
            <a:r>
              <a:rPr lang="en-US" dirty="0" err="1" smtClean="0"/>
              <a:t>lakhs</a:t>
            </a:r>
            <a:endParaRPr lang="en-US" dirty="0" smtClean="0"/>
          </a:p>
          <a:p>
            <a:r>
              <a:rPr lang="en-US" dirty="0" smtClean="0"/>
              <a:t>New model cars are of high price</a:t>
            </a:r>
          </a:p>
          <a:p>
            <a:r>
              <a:rPr lang="en-US" dirty="0" smtClean="0"/>
              <a:t>Diesel cars gives more mileage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74" y="365125"/>
            <a:ext cx="11001452" cy="49210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Conclusion: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398" y="1000108"/>
            <a:ext cx="11472906" cy="5033979"/>
          </a:xfrm>
        </p:spPr>
        <p:txBody>
          <a:bodyPr/>
          <a:lstStyle/>
          <a:p>
            <a:pPr lvl="0">
              <a:buChar char="●"/>
            </a:pPr>
            <a:r>
              <a:rPr lang="en-US" dirty="0" smtClean="0"/>
              <a:t>Car price is most influenced by </a:t>
            </a:r>
            <a:r>
              <a:rPr lang="en-US" dirty="0" err="1" smtClean="0"/>
              <a:t>age,mileage,brand,fuel</a:t>
            </a:r>
            <a:r>
              <a:rPr lang="en-US" dirty="0" smtClean="0"/>
              <a:t> type</a:t>
            </a:r>
          </a:p>
          <a:p>
            <a:pPr lvl="0">
              <a:spcBef>
                <a:spcPts val="0"/>
              </a:spcBef>
              <a:buChar char="●"/>
            </a:pPr>
            <a:r>
              <a:rPr lang="en-US" dirty="0" smtClean="0"/>
              <a:t>High brand cars are of high price and have high resale value</a:t>
            </a:r>
          </a:p>
          <a:p>
            <a:pPr lvl="0">
              <a:spcBef>
                <a:spcPts val="0"/>
              </a:spcBef>
              <a:buChar char="●"/>
            </a:pPr>
            <a:r>
              <a:rPr lang="en-US" dirty="0" smtClean="0"/>
              <a:t>There are less CNG cars available in the market</a:t>
            </a:r>
          </a:p>
          <a:p>
            <a:pPr lvl="0">
              <a:spcBef>
                <a:spcPts val="0"/>
              </a:spcBef>
              <a:buChar char="●"/>
            </a:pPr>
            <a:r>
              <a:rPr lang="en-US" dirty="0" smtClean="0"/>
              <a:t>Major budget cars are from </a:t>
            </a:r>
            <a:r>
              <a:rPr lang="en-US" dirty="0" err="1" smtClean="0"/>
              <a:t>Maruti,Hyundai</a:t>
            </a:r>
            <a:endParaRPr lang="en-US" dirty="0" smtClean="0"/>
          </a:p>
          <a:p>
            <a:pPr lvl="0">
              <a:spcBef>
                <a:spcPts val="0"/>
              </a:spcBef>
              <a:buChar char="●"/>
            </a:pPr>
            <a:r>
              <a:rPr lang="en-US" dirty="0" smtClean="0"/>
              <a:t>Diesel cars are of high price range compare to petrol cars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214290"/>
            <a:ext cx="10515600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 smtClean="0">
                <a:solidFill>
                  <a:srgbClr val="FF0000"/>
                </a:solidFill>
              </a:rPr>
              <a:t>    Agenda 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380960" y="928670"/>
            <a:ext cx="10587038" cy="4922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r>
              <a:rPr lang="en-US" dirty="0" smtClean="0"/>
              <a:t>Objective of the project</a:t>
            </a:r>
          </a:p>
          <a:p>
            <a:r>
              <a:rPr lang="en-US" dirty="0" smtClean="0"/>
              <a:t>Web Scraping</a:t>
            </a:r>
          </a:p>
          <a:p>
            <a:r>
              <a:rPr lang="en-US" dirty="0" smtClean="0"/>
              <a:t>Information about Collected Data</a:t>
            </a:r>
          </a:p>
          <a:p>
            <a:pPr>
              <a:buNone/>
            </a:pPr>
            <a:r>
              <a:rPr lang="en-US" b="1" u="sng" dirty="0" smtClean="0">
                <a:solidFill>
                  <a:srgbClr val="FF0000"/>
                </a:solidFill>
              </a:rPr>
              <a:t>  </a:t>
            </a:r>
          </a:p>
          <a:p>
            <a:pPr>
              <a:buNone/>
            </a:pPr>
            <a:r>
              <a:rPr lang="en-US" b="1" u="sng" dirty="0" smtClean="0">
                <a:solidFill>
                  <a:srgbClr val="FF0000"/>
                </a:solidFill>
              </a:rPr>
              <a:t>Exploratory Data Analysis:</a:t>
            </a:r>
          </a:p>
          <a:p>
            <a:pPr marL="514350" indent="-514350">
              <a:buAutoNum type="alphaLcPeriod"/>
            </a:pPr>
            <a:r>
              <a:rPr lang="en-US" dirty="0" smtClean="0"/>
              <a:t>Data Cleaning Steps</a:t>
            </a:r>
          </a:p>
          <a:p>
            <a:pPr marL="514350" indent="-514350">
              <a:buAutoNum type="alphaLcPeriod"/>
            </a:pPr>
            <a:r>
              <a:rPr lang="en-US" dirty="0" smtClean="0"/>
              <a:t>Data Manipulation Steps</a:t>
            </a:r>
          </a:p>
          <a:p>
            <a:pPr marL="514350" indent="-514350">
              <a:buAutoNum type="alphaLcPeriod"/>
            </a:pPr>
            <a:r>
              <a:rPr lang="en-US" dirty="0" smtClean="0"/>
              <a:t>Data Visualization</a:t>
            </a:r>
          </a:p>
          <a:p>
            <a:pPr marL="514350" indent="-514350">
              <a:buAutoNum type="alphaLcPeriod"/>
            </a:pPr>
            <a:r>
              <a:rPr lang="en-US" dirty="0" smtClean="0"/>
              <a:t>Analysis based on Features </a:t>
            </a:r>
          </a:p>
          <a:p>
            <a:pPr marL="514350" indent="-514350">
              <a:buAutoNum type="alphaLcPeriod"/>
            </a:pPr>
            <a:r>
              <a:rPr lang="en-US" dirty="0" smtClean="0"/>
              <a:t>Insights</a:t>
            </a:r>
          </a:p>
          <a:p>
            <a:pPr marL="514350" indent="-514350">
              <a:buAutoNum type="alphaLcPeriod"/>
            </a:pPr>
            <a:r>
              <a:rPr lang="en-US" dirty="0" smtClean="0"/>
              <a:t>Conclusion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endParaRPr/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217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Objective of our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57298"/>
            <a:ext cx="10515600" cy="4819665"/>
          </a:xfrm>
        </p:spPr>
        <p:txBody>
          <a:bodyPr/>
          <a:lstStyle/>
          <a:p>
            <a:r>
              <a:rPr lang="en-US" dirty="0" smtClean="0"/>
              <a:t>Main goal of the project is to analyze historical car sales data to understand the features that impacts the price of a car.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Importance of this analysis:</a:t>
            </a:r>
          </a:p>
          <a:p>
            <a:r>
              <a:rPr lang="en-US" dirty="0" smtClean="0"/>
              <a:t>This helps buyers who lacks technical knowledge about car depreciation, brand impact and market trends.</a:t>
            </a:r>
          </a:p>
          <a:p>
            <a:r>
              <a:rPr lang="en-US" dirty="0" smtClean="0"/>
              <a:t>This helps sellers to set competitive prices without undercutting their profits and also overestimating the price of car.</a:t>
            </a:r>
          </a:p>
          <a:p>
            <a:r>
              <a:rPr lang="en-US" dirty="0" smtClean="0"/>
              <a:t>This analysis helps buyers to find appropriate cars under  budget.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Data Collection: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712" y="1428736"/>
            <a:ext cx="10687088" cy="4748227"/>
          </a:xfrm>
        </p:spPr>
        <p:txBody>
          <a:bodyPr/>
          <a:lstStyle/>
          <a:p>
            <a:r>
              <a:rPr lang="en-US" dirty="0" smtClean="0"/>
              <a:t>We collected data from Cars24 website.</a:t>
            </a:r>
          </a:p>
          <a:p>
            <a:endParaRPr lang="en-US" dirty="0"/>
          </a:p>
        </p:txBody>
      </p:sp>
      <p:pic>
        <p:nvPicPr>
          <p:cNvPr id="4" name="Picture 3" descr="Screenshot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17" y="2275693"/>
            <a:ext cx="8643997" cy="36536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12" y="365125"/>
            <a:ext cx="10687088" cy="92073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Data Collection Process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274" y="1357298"/>
            <a:ext cx="10758526" cy="4819665"/>
          </a:xfrm>
        </p:spPr>
        <p:txBody>
          <a:bodyPr/>
          <a:lstStyle/>
          <a:p>
            <a:r>
              <a:rPr lang="en-US" dirty="0" smtClean="0"/>
              <a:t>Extracted the data using Cars24 API call with the help of Requests,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Screenshot (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64" y="2643182"/>
            <a:ext cx="10015871" cy="34531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398" y="571481"/>
            <a:ext cx="10872790" cy="785817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Data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398" y="1571612"/>
            <a:ext cx="11301418" cy="442915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Screenshot (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64" y="1714488"/>
            <a:ext cx="10230458" cy="43577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084" y="142853"/>
            <a:ext cx="10972840" cy="785818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DataFrame</a:t>
            </a:r>
            <a:r>
              <a:rPr lang="en-US" b="1" dirty="0" smtClean="0">
                <a:solidFill>
                  <a:srgbClr val="FF0000"/>
                </a:solidFill>
              </a:rPr>
              <a:t> Overview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646" y="857232"/>
            <a:ext cx="11187154" cy="531973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Screenshot (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84" y="1000108"/>
            <a:ext cx="11072890" cy="51068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74" y="365125"/>
            <a:ext cx="10758526" cy="92073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Feature Extracted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398" y="1214422"/>
            <a:ext cx="10872790" cy="4994280"/>
          </a:xfrm>
        </p:spPr>
        <p:txBody>
          <a:bodyPr/>
          <a:lstStyle/>
          <a:p>
            <a:pPr>
              <a:buNone/>
            </a:pPr>
            <a:r>
              <a:rPr lang="en-US" smtClean="0"/>
              <a:t>                                                                    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                                                                                   .</a:t>
            </a:r>
            <a:r>
              <a:rPr lang="en-US" sz="2400" smtClean="0"/>
              <a:t>Total columns:7</a:t>
            </a:r>
          </a:p>
          <a:p>
            <a:pPr>
              <a:buNone/>
            </a:pPr>
            <a:r>
              <a:rPr lang="en-US" sz="2400" smtClean="0"/>
              <a:t>                                                                                            .Total _rows:874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                                                                                   </a:t>
            </a:r>
            <a:r>
              <a:rPr lang="en-US" sz="2400" smtClean="0"/>
              <a:t>. Kms_driven,Fuel_Type,Car_type</a:t>
            </a:r>
            <a:r>
              <a:rPr lang="en-US" sz="2400" dirty="0" smtClean="0"/>
              <a:t>,</a:t>
            </a:r>
          </a:p>
          <a:p>
            <a:pPr>
              <a:buNone/>
            </a:pPr>
            <a:r>
              <a:rPr lang="en-US" sz="2400" smtClean="0"/>
              <a:t>                                                                                             Car_owner_type,Price,Brand,Year </a:t>
            </a:r>
          </a:p>
          <a:p>
            <a:pPr>
              <a:buNone/>
            </a:pPr>
            <a:r>
              <a:rPr lang="en-US" sz="2400" smtClean="0"/>
              <a:t>                                                                                             are extracted from cars24.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4" descr="Screenshot (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88" y="1285860"/>
            <a:ext cx="5459550" cy="49292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6842</TotalTime>
  <Words>1052</Words>
  <PresentationFormat>Custom</PresentationFormat>
  <Paragraphs>190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Lato Black</vt:lpstr>
      <vt:lpstr>Libre Baskerville</vt:lpstr>
      <vt:lpstr>Office Theme</vt:lpstr>
      <vt:lpstr>Slide 1</vt:lpstr>
      <vt:lpstr>Slide 2</vt:lpstr>
      <vt:lpstr>    Agenda  </vt:lpstr>
      <vt:lpstr>Objective of our Project</vt:lpstr>
      <vt:lpstr>Data Collection:</vt:lpstr>
      <vt:lpstr>Data Collection Process</vt:lpstr>
      <vt:lpstr>Data</vt:lpstr>
      <vt:lpstr>DataFrame Overview</vt:lpstr>
      <vt:lpstr>Feature Extracted</vt:lpstr>
      <vt:lpstr>Data Cleaning:</vt:lpstr>
      <vt:lpstr>Data Cleaning:</vt:lpstr>
      <vt:lpstr>Data Cleaning:</vt:lpstr>
      <vt:lpstr>Data Cleaning:</vt:lpstr>
      <vt:lpstr>Data Cleaning:</vt:lpstr>
      <vt:lpstr>Data After Cleaning:</vt:lpstr>
      <vt:lpstr>EDA:</vt:lpstr>
      <vt:lpstr>EDA:</vt:lpstr>
      <vt:lpstr>Top 10 Brand Percentage distribution</vt:lpstr>
      <vt:lpstr>Max and Min Car prices by brand</vt:lpstr>
      <vt:lpstr>Price Range Analysis of Used Cars</vt:lpstr>
      <vt:lpstr>Average Car prices(10-20 lakhs) by brand</vt:lpstr>
      <vt:lpstr>Price Variation Across Different Fuel Types</vt:lpstr>
      <vt:lpstr>Kilo meters Driven by Fuel Type</vt:lpstr>
      <vt:lpstr>Impact of Manufacturing Year on Car Price</vt:lpstr>
      <vt:lpstr>Correlation Heatmap of Car Dataset</vt:lpstr>
      <vt:lpstr>Insights</vt:lpstr>
      <vt:lpstr>Conclusion: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Raghu Ram Aduri</dc:creator>
  <cp:lastModifiedBy>Dell</cp:lastModifiedBy>
  <cp:revision>170</cp:revision>
  <dcterms:created xsi:type="dcterms:W3CDTF">2021-02-16T05:19:01Z</dcterms:created>
  <dcterms:modified xsi:type="dcterms:W3CDTF">2025-08-20T09:14:22Z</dcterms:modified>
</cp:coreProperties>
</file>