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4" r:id="rId8"/>
    <p:sldId id="265" r:id="rId9"/>
    <p:sldId id="266" r:id="rId10"/>
    <p:sldId id="268" r:id="rId11"/>
    <p:sldId id="271" r:id="rId12"/>
    <p:sldId id="274" r:id="rId13"/>
    <p:sldId id="285" r:id="rId14"/>
    <p:sldId id="276" r:id="rId15"/>
    <p:sldId id="280" r:id="rId16"/>
    <p:sldId id="282"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Kumar" userId="610af262b073cf6f" providerId="LiveId" clId="{5BC19137-EF5E-44E8-8573-85EEE0E2074E}"/>
    <pc:docChg chg="custSel modSld">
      <pc:chgData name="Naveen Kumar" userId="610af262b073cf6f" providerId="LiveId" clId="{5BC19137-EF5E-44E8-8573-85EEE0E2074E}" dt="2023-04-19T04:35:01.088" v="1" actId="27636"/>
      <pc:docMkLst>
        <pc:docMk/>
      </pc:docMkLst>
      <pc:sldChg chg="modSp mod">
        <pc:chgData name="Naveen Kumar" userId="610af262b073cf6f" providerId="LiveId" clId="{5BC19137-EF5E-44E8-8573-85EEE0E2074E}" dt="2023-04-19T04:35:01.088" v="1" actId="27636"/>
        <pc:sldMkLst>
          <pc:docMk/>
          <pc:sldMk cId="0" sldId="256"/>
        </pc:sldMkLst>
        <pc:spChg chg="mod">
          <ac:chgData name="Naveen Kumar" userId="610af262b073cf6f" providerId="LiveId" clId="{5BC19137-EF5E-44E8-8573-85EEE0E2074E}" dt="2023-04-19T04:35:01.088" v="1" actId="27636"/>
          <ac:spMkLst>
            <pc:docMk/>
            <pc:sldMk cId="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4ED25-CA89-4777-BBE9-085F1D5CD5B7}" type="datetimeFigureOut">
              <a:rPr lang="en-US" smtClean="0"/>
              <a:t>4/18/2023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AF8329-978D-4A64-A8A4-F8F9A2BDE353}" type="slidenum">
              <a:rPr lang="en-US" smtClean="0"/>
              <a:t>‹#›</a:t>
            </a:fld>
            <a:endParaRPr lang="en-US"/>
          </a:p>
        </p:txBody>
      </p:sp>
    </p:spTree>
    <p:extLst>
      <p:ext uri="{BB962C8B-B14F-4D97-AF65-F5344CB8AC3E}">
        <p14:creationId xmlns:p14="http://schemas.microsoft.com/office/powerpoint/2010/main" val="292138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A0226CD8-3E51-4D65-B9AB-1BB3BAF31094}" type="datetime1">
              <a:rPr lang="en-US" smtClean="0"/>
              <a:t>4/18/2023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9056D5AF-0D0D-4180-B983-F113BF98626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241525C-4AD6-4BD7-A957-3E04CD576952}" type="datetime1">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6D5AF-0D0D-4180-B983-F113BF98626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DC1B56-C997-425A-9AE5-BE40A144C9D6}" type="datetime1">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6D5AF-0D0D-4180-B983-F113BF98626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1E6708-ED49-45DE-A291-C028BC955902}" type="datetime1">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6D5AF-0D0D-4180-B983-F113BF98626B}"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715AE74-ED3F-42C0-A26D-E751AFAB2567}" type="datetime1">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56D5AF-0D0D-4180-B983-F113BF98626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6D164CB-F56B-48BF-A2AE-76699A63AEAC}" type="datetime1">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6D5AF-0D0D-4180-B983-F113BF98626B}"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9270699-B3E0-4D34-9691-A4E6272336DA}" type="datetime1">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56D5AF-0D0D-4180-B983-F113BF9862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E92D4F7-9BB9-4139-BF80-8EEA71A02D61}" type="datetime1">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56D5AF-0D0D-4180-B983-F113BF98626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A3221A-9AC5-4DAA-8898-5E65579B1892}" type="datetime1">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56D5AF-0D0D-4180-B983-F113BF98626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B721306A-CCE2-4E08-ABFF-BFC78143238F}" type="datetime1">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56D5AF-0D0D-4180-B983-F113BF9862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8A1FFC94-3347-452A-B091-8FC915B30C03}" type="datetime1">
              <a:rPr lang="en-US" smtClean="0"/>
              <a:t>4/18/2023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056D5AF-0D0D-4180-B983-F113BF98626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a:t>Click to edit Master title style</a:t>
            </a:r>
          </a:p>
        </p:txBody>
      </p:sp>
      <p:sp>
        <p:nvSpPr>
          <p:cNvPr id="8" name="Freeform 7"/>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CBCD1F0E-50BC-4109-B4DD-580E0213847F}" type="datetime1">
              <a:rPr lang="en-US" smtClean="0"/>
              <a:t>4/18/2023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9056D5AF-0D0D-4180-B983-F113BF98626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80729"/>
            <a:ext cx="7126560" cy="1008111"/>
          </a:xfrm>
        </p:spPr>
        <p:txBody>
          <a:bodyPr>
            <a:normAutofit/>
          </a:bodyPr>
          <a:lstStyle/>
          <a:p>
            <a:r>
              <a:rPr lang="en-IN" sz="2800" dirty="0"/>
              <a:t>Website Live Visitor Tracking System</a:t>
            </a:r>
            <a:endParaRPr lang="en-US" sz="2800" dirty="0"/>
          </a:p>
        </p:txBody>
      </p:sp>
      <p:sp>
        <p:nvSpPr>
          <p:cNvPr id="3" name="Subtitle 2"/>
          <p:cNvSpPr>
            <a:spLocks noGrp="1"/>
          </p:cNvSpPr>
          <p:nvPr>
            <p:ph type="subTitle" idx="1"/>
          </p:nvPr>
        </p:nvSpPr>
        <p:spPr>
          <a:xfrm>
            <a:off x="685800" y="2780928"/>
            <a:ext cx="7772400" cy="2030383"/>
          </a:xfrm>
        </p:spPr>
        <p:txBody>
          <a:bodyPr>
            <a:normAutofit fontScale="92500" lnSpcReduction="20000"/>
          </a:bodyPr>
          <a:lstStyle/>
          <a:p>
            <a:endParaRPr lang="en-IN" sz="1400" dirty="0"/>
          </a:p>
          <a:p>
            <a:endParaRPr lang="en-IN" sz="1400" dirty="0"/>
          </a:p>
          <a:p>
            <a:r>
              <a:rPr lang="en-IN" sz="2000" b="1" dirty="0"/>
              <a:t>Cloud Computing  project </a:t>
            </a:r>
            <a:r>
              <a:rPr lang="en-IN" sz="2000" b="1"/>
              <a:t>Group 6</a:t>
            </a:r>
          </a:p>
          <a:p>
            <a:endParaRPr lang="en-IN" sz="2000" b="1" dirty="0"/>
          </a:p>
          <a:p>
            <a:r>
              <a:rPr lang="en-IN" sz="1400" dirty="0" err="1"/>
              <a:t>Vishnuvivek</a:t>
            </a:r>
            <a:r>
              <a:rPr lang="en-IN" sz="1400" dirty="0"/>
              <a:t> Balya(700747108)</a:t>
            </a:r>
          </a:p>
          <a:p>
            <a:r>
              <a:rPr lang="en-IN" sz="1400" dirty="0"/>
              <a:t>Yerramilli Srivalli Vaishnavi(700741755)</a:t>
            </a:r>
          </a:p>
          <a:p>
            <a:r>
              <a:rPr lang="en-IN" sz="1400" dirty="0"/>
              <a:t>Padarthi Pavani Sri(700741955)</a:t>
            </a:r>
          </a:p>
          <a:p>
            <a:r>
              <a:rPr lang="en-IN" sz="1400" dirty="0"/>
              <a:t>Deepak Reddy Mailuru(700740099)</a:t>
            </a:r>
            <a:endParaRPr lang="en-US" sz="1400" dirty="0"/>
          </a:p>
        </p:txBody>
      </p:sp>
      <p:sp>
        <p:nvSpPr>
          <p:cNvPr id="4" name="Slide Number Placeholder 3">
            <a:extLst>
              <a:ext uri="{FF2B5EF4-FFF2-40B4-BE49-F238E27FC236}">
                <a16:creationId xmlns:a16="http://schemas.microsoft.com/office/drawing/2014/main" id="{7FF9C6DF-77A6-B763-0965-756270F9AC67}"/>
              </a:ext>
            </a:extLst>
          </p:cNvPr>
          <p:cNvSpPr>
            <a:spLocks noGrp="1"/>
          </p:cNvSpPr>
          <p:nvPr>
            <p:ph type="sldNum" sz="quarter" idx="12"/>
          </p:nvPr>
        </p:nvSpPr>
        <p:spPr/>
        <p:txBody>
          <a:bodyPr/>
          <a:lstStyle/>
          <a:p>
            <a:fld id="{9056D5AF-0D0D-4180-B983-F113BF98626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4090" y="404664"/>
            <a:ext cx="1152944" cy="369332"/>
          </a:xfrm>
          <a:prstGeom prst="rect">
            <a:avLst/>
          </a:prstGeom>
          <a:noFill/>
        </p:spPr>
        <p:txBody>
          <a:bodyPr wrap="none" rtlCol="0">
            <a:spAutoFit/>
          </a:bodyPr>
          <a:lstStyle/>
          <a:p>
            <a:r>
              <a:rPr lang="en-IN" b="1" dirty="0">
                <a:latin typeface="Times New Roman" panose="02020603050405020304" charset="0"/>
                <a:cs typeface="Times New Roman" panose="02020603050405020304" charset="0"/>
              </a:rPr>
              <a:t>AWS SES</a:t>
            </a:r>
            <a:endParaRPr lang="en-US" b="1" dirty="0">
              <a:latin typeface="Times New Roman" panose="02020603050405020304" charset="0"/>
              <a:cs typeface="Times New Roman" panose="02020603050405020304" charset="0"/>
            </a:endParaRPr>
          </a:p>
        </p:txBody>
      </p:sp>
      <p:sp>
        <p:nvSpPr>
          <p:cNvPr id="3" name="Rectangle 2"/>
          <p:cNvSpPr/>
          <p:nvPr/>
        </p:nvSpPr>
        <p:spPr>
          <a:xfrm>
            <a:off x="357158" y="908720"/>
            <a:ext cx="8286808" cy="2308324"/>
          </a:xfrm>
          <a:prstGeom prst="rect">
            <a:avLst/>
          </a:prstGeom>
        </p:spPr>
        <p:txBody>
          <a:bodyPr wrap="square">
            <a:spAutoFit/>
          </a:bodyPr>
          <a:lstStyle/>
          <a:p>
            <a:pPr>
              <a:buFont typeface="Arial" panose="020B0604020202020204" pitchFamily="34" charset="0"/>
              <a:buChar char="•"/>
            </a:pPr>
            <a:r>
              <a:rPr lang="en-US" sz="1600" dirty="0">
                <a:latin typeface="Times New Roman" panose="02020603050405020304" charset="0"/>
                <a:cs typeface="Times New Roman" panose="02020603050405020304" charset="0"/>
              </a:rPr>
              <a:t>Amazon Simple Email Service (SES) is an email service that is both cost-effective and flexible, allowing developers to send emails from any application in a scalable manner. </a:t>
            </a:r>
          </a:p>
          <a:p>
            <a:pPr>
              <a:buFont typeface="Arial" panose="020B0604020202020204" pitchFamily="34" charset="0"/>
              <a:buChar char="•"/>
            </a:pPr>
            <a:endParaRPr lang="en-US" sz="1600" dirty="0">
              <a:latin typeface="Times New Roman" panose="02020603050405020304" charset="0"/>
              <a:cs typeface="Times New Roman" panose="02020603050405020304" charset="0"/>
            </a:endParaRPr>
          </a:p>
          <a:p>
            <a:pPr>
              <a:buFont typeface="Arial" panose="020B0604020202020204" pitchFamily="34" charset="0"/>
              <a:buChar char="•"/>
            </a:pPr>
            <a:r>
              <a:rPr lang="en-US" sz="1600" dirty="0">
                <a:latin typeface="Times New Roman" panose="02020603050405020304" charset="0"/>
                <a:cs typeface="Times New Roman" panose="02020603050405020304" charset="0"/>
              </a:rPr>
              <a:t>We have set up an AWS SES configuration that gives the client mail id administrator privileges and verified identity. This means that whenever a user tries to contact the client through the contact us page, the client will receive a notification no matter when it is sent. </a:t>
            </a:r>
          </a:p>
          <a:p>
            <a:endParaRPr lang="en-US" sz="1600" dirty="0">
              <a:latin typeface="Times New Roman" panose="02020603050405020304" charset="0"/>
              <a:cs typeface="Times New Roman" panose="02020603050405020304" charset="0"/>
            </a:endParaRPr>
          </a:p>
          <a:p>
            <a:pPr>
              <a:buFont typeface="Arial" panose="020B0604020202020204" pitchFamily="34" charset="0"/>
              <a:buChar char="•"/>
            </a:pPr>
            <a:r>
              <a:rPr lang="en-US" sz="1600" dirty="0">
                <a:latin typeface="Times New Roman" panose="02020603050405020304" charset="0"/>
                <a:cs typeface="Times New Roman" panose="02020603050405020304" charset="0"/>
              </a:rPr>
              <a:t>This helps the client address any issue right away and makes the process much more efficient. It also helps to ensure better customer service, as any queries can be dealt with quickly.</a:t>
            </a:r>
          </a:p>
        </p:txBody>
      </p:sp>
      <p:pic>
        <p:nvPicPr>
          <p:cNvPr id="4" name="Picture 3">
            <a:extLst>
              <a:ext uri="{FF2B5EF4-FFF2-40B4-BE49-F238E27FC236}">
                <a16:creationId xmlns:a16="http://schemas.microsoft.com/office/drawing/2014/main" id="{E2421894-DF59-C404-0A44-7A32027C24AA}"/>
              </a:ext>
            </a:extLst>
          </p:cNvPr>
          <p:cNvPicPr>
            <a:picLocks noChangeAspect="1"/>
          </p:cNvPicPr>
          <p:nvPr/>
        </p:nvPicPr>
        <p:blipFill>
          <a:blip r:embed="rId2"/>
          <a:stretch>
            <a:fillRect/>
          </a:stretch>
        </p:blipFill>
        <p:spPr>
          <a:xfrm>
            <a:off x="1420463" y="3353678"/>
            <a:ext cx="5743825" cy="2738179"/>
          </a:xfrm>
          <a:prstGeom prst="rect">
            <a:avLst/>
          </a:prstGeom>
        </p:spPr>
      </p:pic>
      <p:sp>
        <p:nvSpPr>
          <p:cNvPr id="5" name="Slide Number Placeholder 4">
            <a:extLst>
              <a:ext uri="{FF2B5EF4-FFF2-40B4-BE49-F238E27FC236}">
                <a16:creationId xmlns:a16="http://schemas.microsoft.com/office/drawing/2014/main" id="{E8DE9042-7C65-CF4D-D78A-574EE2B49AE4}"/>
              </a:ext>
            </a:extLst>
          </p:cNvPr>
          <p:cNvSpPr>
            <a:spLocks noGrp="1"/>
          </p:cNvSpPr>
          <p:nvPr>
            <p:ph type="sldNum" sz="quarter" idx="12"/>
          </p:nvPr>
        </p:nvSpPr>
        <p:spPr/>
        <p:txBody>
          <a:bodyPr/>
          <a:lstStyle/>
          <a:p>
            <a:fld id="{9056D5AF-0D0D-4180-B983-F113BF98626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35896" y="104467"/>
            <a:ext cx="1217064" cy="369332"/>
          </a:xfrm>
          <a:prstGeom prst="rect">
            <a:avLst/>
          </a:prstGeom>
          <a:noFill/>
        </p:spPr>
        <p:txBody>
          <a:bodyPr wrap="square" rtlCol="0">
            <a:spAutoFit/>
          </a:bodyPr>
          <a:lstStyle/>
          <a:p>
            <a:r>
              <a:rPr lang="en-IN" b="1" dirty="0">
                <a:latin typeface="Times New Roman" panose="02020603050405020304" charset="0"/>
                <a:cs typeface="Times New Roman" panose="02020603050405020304" charset="0"/>
              </a:rPr>
              <a:t>AWS IAM</a:t>
            </a:r>
            <a:endParaRPr lang="en-US" b="1" dirty="0">
              <a:latin typeface="Times New Roman" panose="02020603050405020304" charset="0"/>
              <a:cs typeface="Times New Roman" panose="02020603050405020304" charset="0"/>
            </a:endParaRPr>
          </a:p>
        </p:txBody>
      </p:sp>
      <p:sp>
        <p:nvSpPr>
          <p:cNvPr id="3" name="Rectangle 2"/>
          <p:cNvSpPr/>
          <p:nvPr/>
        </p:nvSpPr>
        <p:spPr>
          <a:xfrm>
            <a:off x="413792" y="500042"/>
            <a:ext cx="8316416" cy="2523768"/>
          </a:xfrm>
          <a:prstGeom prst="rect">
            <a:avLst/>
          </a:prstGeom>
        </p:spPr>
        <p:txBody>
          <a:bodyPr wrap="square">
            <a:spAutoFit/>
          </a:bodyPr>
          <a:lstStyle/>
          <a:p>
            <a:pPr marL="285750" lvl="0" indent="-285750">
              <a:buClr>
                <a:srgbClr val="232F3E"/>
              </a:buClr>
              <a:buSzPts val="1800"/>
              <a:buFont typeface="Arial" panose="020B0604020202020204" pitchFamily="34" charset="0"/>
              <a:buChar char="•"/>
            </a:pPr>
            <a:r>
              <a:rPr lang="en-US" sz="1600" dirty="0">
                <a:latin typeface="Times New Roman" panose="02020603050405020304" charset="0"/>
                <a:cs typeface="Times New Roman" panose="02020603050405020304" charset="0"/>
                <a:sym typeface="Roboto" panose="02000000000000000000"/>
              </a:rPr>
              <a:t>AWS Identity and Access Management (IAM) is a service provided by AWS that enables secure management of access to resources on their platform.</a:t>
            </a:r>
          </a:p>
          <a:p>
            <a:pPr marL="285750" lvl="0" indent="-285750">
              <a:buClr>
                <a:srgbClr val="232F3E"/>
              </a:buClr>
              <a:buSzPts val="1800"/>
              <a:buFont typeface="Arial" panose="020B0604020202020204" pitchFamily="34" charset="0"/>
              <a:buChar char="•"/>
            </a:pPr>
            <a:endParaRPr lang="en-US" sz="1600" dirty="0">
              <a:latin typeface="Times New Roman" panose="02020603050405020304" charset="0"/>
              <a:cs typeface="Times New Roman" panose="02020603050405020304" charset="0"/>
              <a:sym typeface="Roboto" panose="02000000000000000000"/>
            </a:endParaRPr>
          </a:p>
          <a:p>
            <a:pPr marL="285750" lvl="0" indent="-285750">
              <a:buClr>
                <a:srgbClr val="232F3E"/>
              </a:buClr>
              <a:buSzPts val="1800"/>
              <a:buFont typeface="Arial" panose="020B0604020202020204" pitchFamily="34" charset="0"/>
              <a:buChar char="•"/>
            </a:pPr>
            <a:r>
              <a:rPr lang="en-US" sz="1600" dirty="0">
                <a:latin typeface="Times New Roman" panose="02020603050405020304" charset="0"/>
                <a:cs typeface="Times New Roman" panose="02020603050405020304" charset="0"/>
                <a:sym typeface="Roboto" panose="02000000000000000000"/>
              </a:rPr>
              <a:t>Using this service, we have tried to set restriction on different users with various roles and policies.</a:t>
            </a:r>
          </a:p>
          <a:p>
            <a:pPr marL="285750" lvl="0" indent="-285750">
              <a:buClr>
                <a:srgbClr val="232F3E"/>
              </a:buClr>
              <a:buSzPts val="1800"/>
              <a:buFont typeface="Arial" panose="020B0604020202020204" pitchFamily="34" charset="0"/>
              <a:buChar char="•"/>
            </a:pPr>
            <a:endParaRPr lang="en-US" sz="1600" dirty="0">
              <a:latin typeface="Times New Roman" panose="02020603050405020304" charset="0"/>
              <a:cs typeface="Times New Roman" panose="02020603050405020304" charset="0"/>
              <a:sym typeface="Roboto" panose="02000000000000000000"/>
            </a:endParaRPr>
          </a:p>
          <a:p>
            <a:pPr marL="285750" lvl="0" indent="-285750">
              <a:buClr>
                <a:srgbClr val="232F3E"/>
              </a:buClr>
              <a:buSzPts val="1800"/>
              <a:buFont typeface="Arial" panose="020B0604020202020204" pitchFamily="34" charset="0"/>
              <a:buChar char="•"/>
            </a:pPr>
            <a:r>
              <a:rPr lang="en-US" sz="1600" dirty="0">
                <a:latin typeface="Times New Roman" panose="02020603050405020304" charset="0"/>
                <a:cs typeface="Times New Roman" panose="02020603050405020304" charset="0"/>
                <a:sym typeface="Roboto" panose="02000000000000000000"/>
              </a:rPr>
              <a:t>Created IAM users with permissions to access an Amazon S3 bucket where visitor tracking data is stored, or an IAM role with permissions to access an Amazon RDS database where visitor information is stored.</a:t>
            </a:r>
          </a:p>
          <a:p>
            <a:pPr marL="285750" lvl="0" indent="-285750">
              <a:buClr>
                <a:srgbClr val="232F3E"/>
              </a:buClr>
              <a:buSzPts val="1800"/>
              <a:buFont typeface="Arial" panose="020B0604020202020204" pitchFamily="34" charset="0"/>
              <a:buChar char="•"/>
            </a:pPr>
            <a:endParaRPr lang="en-US" sz="1400" dirty="0">
              <a:effectLst>
                <a:outerShdw blurRad="38100" dist="19050" dir="2700000" algn="tl" rotWithShape="0">
                  <a:schemeClr val="dk1">
                    <a:alpha val="40000"/>
                  </a:schemeClr>
                </a:outerShdw>
              </a:effectLst>
              <a:latin typeface="Times New Roman" panose="02020603050405020304" charset="0"/>
              <a:ea typeface="Roboto" panose="02000000000000000000"/>
              <a:cs typeface="Times New Roman" panose="02020603050405020304" charset="0"/>
              <a:sym typeface="Roboto" panose="02000000000000000000"/>
            </a:endParaRPr>
          </a:p>
        </p:txBody>
      </p:sp>
      <p:pic>
        <p:nvPicPr>
          <p:cNvPr id="4" name="Picture 3">
            <a:extLst>
              <a:ext uri="{FF2B5EF4-FFF2-40B4-BE49-F238E27FC236}">
                <a16:creationId xmlns:a16="http://schemas.microsoft.com/office/drawing/2014/main" id="{B59C843C-F6E1-E00F-6C28-04703E4473C6}"/>
              </a:ext>
            </a:extLst>
          </p:cNvPr>
          <p:cNvPicPr>
            <a:picLocks noChangeAspect="1"/>
          </p:cNvPicPr>
          <p:nvPr/>
        </p:nvPicPr>
        <p:blipFill>
          <a:blip r:embed="rId2"/>
          <a:stretch>
            <a:fillRect/>
          </a:stretch>
        </p:blipFill>
        <p:spPr>
          <a:xfrm>
            <a:off x="1133967" y="3023810"/>
            <a:ext cx="6876066" cy="3456384"/>
          </a:xfrm>
          <a:prstGeom prst="rect">
            <a:avLst/>
          </a:prstGeom>
        </p:spPr>
      </p:pic>
      <p:sp>
        <p:nvSpPr>
          <p:cNvPr id="5" name="Slide Number Placeholder 4">
            <a:extLst>
              <a:ext uri="{FF2B5EF4-FFF2-40B4-BE49-F238E27FC236}">
                <a16:creationId xmlns:a16="http://schemas.microsoft.com/office/drawing/2014/main" id="{F596384D-A180-845A-8FED-AD770987AA7B}"/>
              </a:ext>
            </a:extLst>
          </p:cNvPr>
          <p:cNvSpPr>
            <a:spLocks noGrp="1"/>
          </p:cNvSpPr>
          <p:nvPr>
            <p:ph type="sldNum" sz="quarter" idx="12"/>
          </p:nvPr>
        </p:nvSpPr>
        <p:spPr/>
        <p:txBody>
          <a:bodyPr/>
          <a:lstStyle/>
          <a:p>
            <a:fld id="{9056D5AF-0D0D-4180-B983-F113BF98626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8442" y="548680"/>
            <a:ext cx="1204240" cy="369332"/>
          </a:xfrm>
          <a:prstGeom prst="rect">
            <a:avLst/>
          </a:prstGeom>
          <a:noFill/>
        </p:spPr>
        <p:txBody>
          <a:bodyPr wrap="none" rtlCol="0">
            <a:spAutoFit/>
          </a:bodyPr>
          <a:lstStyle/>
          <a:p>
            <a:r>
              <a:rPr lang="en-IN" b="1" dirty="0">
                <a:latin typeface="Times New Roman" panose="02020603050405020304" charset="0"/>
                <a:cs typeface="Times New Roman" panose="02020603050405020304" charset="0"/>
              </a:rPr>
              <a:t>AWS RDS</a:t>
            </a:r>
            <a:endParaRPr lang="en-US" b="1" dirty="0">
              <a:latin typeface="Times New Roman" panose="02020603050405020304" charset="0"/>
              <a:cs typeface="Times New Roman" panose="02020603050405020304" charset="0"/>
            </a:endParaRPr>
          </a:p>
        </p:txBody>
      </p:sp>
      <p:sp>
        <p:nvSpPr>
          <p:cNvPr id="3" name="Rectangle 2"/>
          <p:cNvSpPr/>
          <p:nvPr/>
        </p:nvSpPr>
        <p:spPr>
          <a:xfrm>
            <a:off x="214282" y="1150873"/>
            <a:ext cx="8572560" cy="2062103"/>
          </a:xfrm>
          <a:prstGeom prst="rect">
            <a:avLst/>
          </a:prstGeom>
        </p:spPr>
        <p:txBody>
          <a:bodyPr wrap="square">
            <a:spAutoFit/>
          </a:bodyPr>
          <a:lstStyle/>
          <a:p>
            <a:pPr marL="285750" indent="-285750">
              <a:buClr>
                <a:srgbClr val="333333"/>
              </a:buClr>
              <a:buSzPts val="1800"/>
              <a:buFont typeface="Arial" panose="020B0604020202020204" pitchFamily="34" charset="0"/>
              <a:buChar char="•"/>
            </a:pPr>
            <a:r>
              <a:rPr lang="en-IN" sz="1600" dirty="0">
                <a:solidFill>
                  <a:srgbClr val="333333"/>
                </a:solidFill>
                <a:latin typeface="Times New Roman" panose="02020603050405020304" charset="0"/>
                <a:cs typeface="Times New Roman" panose="02020603050405020304" charset="0"/>
              </a:rPr>
              <a:t>Amazon RDS is one of the web services provided by AWS that simplifies the setup, operation, and scaling of relational databases in the cloud. </a:t>
            </a:r>
          </a:p>
          <a:p>
            <a:pPr marL="285750" indent="-285750">
              <a:buClr>
                <a:srgbClr val="333333"/>
              </a:buClr>
              <a:buSzPts val="1800"/>
              <a:buFont typeface="Arial" panose="020B0604020202020204" pitchFamily="34" charset="0"/>
              <a:buChar char="•"/>
            </a:pPr>
            <a:endParaRPr lang="en-IN" sz="1600" dirty="0">
              <a:solidFill>
                <a:srgbClr val="333333"/>
              </a:solidFill>
              <a:latin typeface="Times New Roman" panose="02020603050405020304" charset="0"/>
              <a:cs typeface="Times New Roman" panose="02020603050405020304" charset="0"/>
            </a:endParaRPr>
          </a:p>
          <a:p>
            <a:pPr marL="285750" indent="-285750">
              <a:buClr>
                <a:srgbClr val="333333"/>
              </a:buClr>
              <a:buSzPts val="1800"/>
              <a:buFont typeface="Arial" panose="020B0604020202020204" pitchFamily="34" charset="0"/>
              <a:buChar char="•"/>
            </a:pPr>
            <a:r>
              <a:rPr lang="en-US" sz="1600" dirty="0">
                <a:latin typeface="Times New Roman" panose="02020603050405020304" charset="0"/>
                <a:cs typeface="Times New Roman" panose="02020603050405020304" charset="0"/>
              </a:rPr>
              <a:t>We used RDS in this project to store the data generated from the second webpage CONTACT. Rest API is invoked when the user tries to contact the ADMIN and then integrates with lambda to connect to the database which is MYSQL. The database connection/port details are mentioned in the lambda function using python.</a:t>
            </a:r>
          </a:p>
          <a:p>
            <a:pPr marL="285750" indent="-285750">
              <a:buClr>
                <a:srgbClr val="333333"/>
              </a:buClr>
              <a:buSzPts val="1800"/>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B6156FE6-66EC-0393-9A04-97D7B7AA4910}"/>
              </a:ext>
            </a:extLst>
          </p:cNvPr>
          <p:cNvPicPr>
            <a:picLocks noChangeAspect="1"/>
          </p:cNvPicPr>
          <p:nvPr/>
        </p:nvPicPr>
        <p:blipFill>
          <a:blip r:embed="rId2"/>
          <a:stretch>
            <a:fillRect/>
          </a:stretch>
        </p:blipFill>
        <p:spPr>
          <a:xfrm>
            <a:off x="1835696" y="3140968"/>
            <a:ext cx="6157348" cy="3039249"/>
          </a:xfrm>
          <a:prstGeom prst="rect">
            <a:avLst/>
          </a:prstGeom>
        </p:spPr>
      </p:pic>
      <p:sp>
        <p:nvSpPr>
          <p:cNvPr id="5" name="Slide Number Placeholder 4">
            <a:extLst>
              <a:ext uri="{FF2B5EF4-FFF2-40B4-BE49-F238E27FC236}">
                <a16:creationId xmlns:a16="http://schemas.microsoft.com/office/drawing/2014/main" id="{A1F33C12-BD0E-7E92-60C5-FB29785380B5}"/>
              </a:ext>
            </a:extLst>
          </p:cNvPr>
          <p:cNvSpPr>
            <a:spLocks noGrp="1"/>
          </p:cNvSpPr>
          <p:nvPr>
            <p:ph type="sldNum" sz="quarter" idx="12"/>
          </p:nvPr>
        </p:nvSpPr>
        <p:spPr/>
        <p:txBody>
          <a:bodyPr/>
          <a:lstStyle/>
          <a:p>
            <a:fld id="{9056D5AF-0D0D-4180-B983-F113BF98626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32C4B1-22A5-D6C5-924E-CCB3599C1936}"/>
              </a:ext>
            </a:extLst>
          </p:cNvPr>
          <p:cNvSpPr txBox="1"/>
          <p:nvPr/>
        </p:nvSpPr>
        <p:spPr>
          <a:xfrm>
            <a:off x="4143372" y="571480"/>
            <a:ext cx="986232" cy="369332"/>
          </a:xfrm>
          <a:prstGeom prst="rect">
            <a:avLst/>
          </a:prstGeom>
          <a:noFill/>
        </p:spPr>
        <p:txBody>
          <a:bodyPr wrap="none" rtlCol="0">
            <a:spAutoFit/>
          </a:bodyPr>
          <a:lstStyle/>
          <a:p>
            <a:r>
              <a:rPr lang="en-IN" b="1" dirty="0">
                <a:latin typeface="Times New Roman" panose="02020603050405020304" charset="0"/>
                <a:cs typeface="Times New Roman" panose="02020603050405020304" charset="0"/>
              </a:rPr>
              <a:t>AWS S3</a:t>
            </a:r>
            <a:endParaRPr lang="en-US" b="1" dirty="0">
              <a:latin typeface="Times New Roman" panose="02020603050405020304" charset="0"/>
              <a:cs typeface="Times New Roman" panose="02020603050405020304" charset="0"/>
            </a:endParaRPr>
          </a:p>
        </p:txBody>
      </p:sp>
      <p:sp>
        <p:nvSpPr>
          <p:cNvPr id="4" name="TextBox 3">
            <a:extLst>
              <a:ext uri="{FF2B5EF4-FFF2-40B4-BE49-F238E27FC236}">
                <a16:creationId xmlns:a16="http://schemas.microsoft.com/office/drawing/2014/main" id="{35037CFA-351E-0317-C0DE-4EEB29B18495}"/>
              </a:ext>
            </a:extLst>
          </p:cNvPr>
          <p:cNvSpPr txBox="1"/>
          <p:nvPr/>
        </p:nvSpPr>
        <p:spPr>
          <a:xfrm>
            <a:off x="251520" y="1124744"/>
            <a:ext cx="8640960" cy="2862322"/>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sz="1800" b="0" i="0" u="none" strike="noStrike" cap="none" normalizeH="0" baseline="0" dirty="0">
                <a:ln>
                  <a:noFill/>
                </a:ln>
                <a:solidFill>
                  <a:schemeClr val="tx1"/>
                </a:solidFill>
                <a:effectLst/>
                <a:latin typeface="Times New Roman" panose="02020603050405020304" charset="0"/>
                <a:cs typeface="Times New Roman" panose="02020603050405020304" charset="0"/>
              </a:rPr>
              <a:t>Simple storage service is an object storage service that provides highly secured and scalable storage which can be accessed from anywhere over the internet. In this project, the application is hosted on an S3 bucket.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lang="en-US" dirty="0">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sz="1800" b="0" i="0" u="none" strike="noStrike" cap="none" normalizeH="0" baseline="0" dirty="0">
                <a:ln>
                  <a:noFill/>
                </a:ln>
                <a:solidFill>
                  <a:schemeClr val="tx1"/>
                </a:solidFill>
                <a:effectLst/>
                <a:latin typeface="Times New Roman" panose="02020603050405020304" charset="0"/>
                <a:cs typeface="Times New Roman" panose="02020603050405020304" charset="0"/>
              </a:rPr>
              <a:t>With the help of kinesis data firehose, which transforms and delivers the streaming data to the destination i.e., user data is pushed into this S3 bucket. In the S3 bucket, Where the data is classified into object files, </a:t>
            </a:r>
            <a:r>
              <a:rPr lang="en-US" dirty="0">
                <a:latin typeface="Times New Roman" panose="02020603050405020304" charset="0"/>
                <a:cs typeface="Times New Roman" panose="02020603050405020304" charset="0"/>
              </a:rPr>
              <a:t>can be downloaded to view the user data. Details such as type of browser, IP address, page visited can be seen.</a:t>
            </a:r>
          </a:p>
          <a:p>
            <a:pPr marR="0" lvl="0" algn="just" defTabSz="914400" rtl="0" eaLnBrk="0" fontAlgn="base" latinLnBrk="0" hangingPunct="0">
              <a:lnSpc>
                <a:spcPct val="100000"/>
              </a:lnSpc>
              <a:spcBef>
                <a:spcPct val="0"/>
              </a:spcBef>
              <a:spcAft>
                <a:spcPct val="0"/>
              </a:spcAft>
              <a:buClrTx/>
              <a:buSzTx/>
            </a:pPr>
            <a:endParaRPr lang="en-US" dirty="0">
              <a:latin typeface="Times New Roman" panose="02020603050405020304" charset="0"/>
              <a:cs typeface="Times New Roman" panose="02020603050405020304"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pPr>
            <a:endParaRPr kumimoji="0" lang="en-US" sz="18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pic>
        <p:nvPicPr>
          <p:cNvPr id="5" name="Picture 4">
            <a:extLst>
              <a:ext uri="{FF2B5EF4-FFF2-40B4-BE49-F238E27FC236}">
                <a16:creationId xmlns:a16="http://schemas.microsoft.com/office/drawing/2014/main" id="{EEC3976E-722B-BC49-9396-5FEDE65260F2}"/>
              </a:ext>
            </a:extLst>
          </p:cNvPr>
          <p:cNvPicPr>
            <a:picLocks noChangeAspect="1"/>
          </p:cNvPicPr>
          <p:nvPr/>
        </p:nvPicPr>
        <p:blipFill>
          <a:blip r:embed="rId2"/>
          <a:stretch>
            <a:fillRect/>
          </a:stretch>
        </p:blipFill>
        <p:spPr>
          <a:xfrm>
            <a:off x="1706245" y="3645024"/>
            <a:ext cx="5731510" cy="2815590"/>
          </a:xfrm>
          <a:prstGeom prst="rect">
            <a:avLst/>
          </a:prstGeom>
        </p:spPr>
      </p:pic>
      <p:sp>
        <p:nvSpPr>
          <p:cNvPr id="6" name="Slide Number Placeholder 5">
            <a:extLst>
              <a:ext uri="{FF2B5EF4-FFF2-40B4-BE49-F238E27FC236}">
                <a16:creationId xmlns:a16="http://schemas.microsoft.com/office/drawing/2014/main" id="{AE0E2D8F-79A2-2CD0-23F3-65544347E3AF}"/>
              </a:ext>
            </a:extLst>
          </p:cNvPr>
          <p:cNvSpPr>
            <a:spLocks noGrp="1"/>
          </p:cNvSpPr>
          <p:nvPr>
            <p:ph type="sldNum" sz="quarter" idx="12"/>
          </p:nvPr>
        </p:nvSpPr>
        <p:spPr/>
        <p:txBody>
          <a:bodyPr/>
          <a:lstStyle/>
          <a:p>
            <a:fld id="{9056D5AF-0D0D-4180-B983-F113BF98626B}" type="slidenum">
              <a:rPr lang="en-US" smtClean="0"/>
              <a:pPr/>
              <a:t>13</a:t>
            </a:fld>
            <a:endParaRPr lang="en-US"/>
          </a:p>
        </p:txBody>
      </p:sp>
    </p:spTree>
    <p:extLst>
      <p:ext uri="{BB962C8B-B14F-4D97-AF65-F5344CB8AC3E}">
        <p14:creationId xmlns:p14="http://schemas.microsoft.com/office/powerpoint/2010/main" val="997022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93418" y="476672"/>
            <a:ext cx="1742849" cy="369332"/>
          </a:xfrm>
          <a:prstGeom prst="rect">
            <a:avLst/>
          </a:prstGeom>
          <a:noFill/>
        </p:spPr>
        <p:txBody>
          <a:bodyPr wrap="none" rtlCol="0">
            <a:spAutoFit/>
          </a:bodyPr>
          <a:lstStyle/>
          <a:p>
            <a:r>
              <a:rPr lang="en-IN" b="1" dirty="0">
                <a:latin typeface="Times New Roman" panose="02020603050405020304" charset="0"/>
                <a:cs typeface="Times New Roman" panose="02020603050405020304" charset="0"/>
              </a:rPr>
              <a:t>AWS KENESIS</a:t>
            </a:r>
            <a:endParaRPr lang="en-US" b="1" dirty="0">
              <a:latin typeface="Times New Roman" panose="02020603050405020304" charset="0"/>
              <a:cs typeface="Times New Roman" panose="02020603050405020304" charset="0"/>
            </a:endParaRPr>
          </a:p>
        </p:txBody>
      </p:sp>
      <p:sp>
        <p:nvSpPr>
          <p:cNvPr id="3" name="Rectangle 2"/>
          <p:cNvSpPr/>
          <p:nvPr/>
        </p:nvSpPr>
        <p:spPr>
          <a:xfrm>
            <a:off x="357157" y="980728"/>
            <a:ext cx="8215370" cy="2308324"/>
          </a:xfrm>
          <a:prstGeom prst="rect">
            <a:avLst/>
          </a:prstGeom>
        </p:spPr>
        <p:txBody>
          <a:bodyPr wrap="square">
            <a:spAutoFit/>
          </a:bodyPr>
          <a:lstStyle/>
          <a:p>
            <a:pPr algn="just"/>
            <a:r>
              <a:rPr lang="en-US" sz="1600" dirty="0">
                <a:solidFill>
                  <a:srgbClr val="000000"/>
                </a:solidFill>
                <a:latin typeface="Times New Roman" panose="02020603050405020304" charset="0"/>
                <a:cs typeface="Times New Roman" panose="02020603050405020304" charset="0"/>
              </a:rPr>
              <a:t>Kinesis can record, save, and analyze data from distributed streams, such as activity logs i.e., event logs and online feeds. Once processed, Kinesis can distribute the data to multiple consumers simultaneously, making it a highly efficient tool for real-time data processing and analysis.</a:t>
            </a:r>
          </a:p>
          <a:p>
            <a:pPr algn="just"/>
            <a:endParaRPr lang="en-IN" sz="1600" dirty="0">
              <a:solidFill>
                <a:srgbClr val="000000"/>
              </a:solidFill>
              <a:latin typeface="Times New Roman" panose="02020603050405020304" charset="0"/>
              <a:cs typeface="Times New Roman" panose="02020603050405020304" charset="0"/>
            </a:endParaRPr>
          </a:p>
          <a:p>
            <a:pPr algn="just"/>
            <a:r>
              <a:rPr lang="en-US" sz="1600" dirty="0">
                <a:latin typeface="Times New Roman" panose="02020603050405020304" charset="0"/>
                <a:cs typeface="Times New Roman" panose="02020603050405020304" charset="0"/>
              </a:rPr>
              <a:t>Here when the user visits the webpage it triggers the HTTP API which then connects to the lambda. Lambda then sends the information to kinesis for data processing. Kinesis now pushes the data to the S3 bucket. Lambda is configured in the Delivery streams and the destination for data storage is specified as an S3 bucket.</a:t>
            </a:r>
          </a:p>
          <a:p>
            <a:pPr algn="just"/>
            <a:endParaRPr lang="en-US" sz="1600" dirty="0"/>
          </a:p>
        </p:txBody>
      </p:sp>
      <p:pic>
        <p:nvPicPr>
          <p:cNvPr id="4" name="Picture 3">
            <a:extLst>
              <a:ext uri="{FF2B5EF4-FFF2-40B4-BE49-F238E27FC236}">
                <a16:creationId xmlns:a16="http://schemas.microsoft.com/office/drawing/2014/main" id="{DA4C181B-1A27-EB6A-C101-6052D4225655}"/>
              </a:ext>
            </a:extLst>
          </p:cNvPr>
          <p:cNvPicPr>
            <a:picLocks noChangeAspect="1"/>
          </p:cNvPicPr>
          <p:nvPr/>
        </p:nvPicPr>
        <p:blipFill>
          <a:blip r:embed="rId2"/>
          <a:stretch>
            <a:fillRect/>
          </a:stretch>
        </p:blipFill>
        <p:spPr>
          <a:xfrm>
            <a:off x="516590" y="2996952"/>
            <a:ext cx="8526317" cy="2960940"/>
          </a:xfrm>
          <a:prstGeom prst="rect">
            <a:avLst/>
          </a:prstGeom>
        </p:spPr>
      </p:pic>
      <p:sp>
        <p:nvSpPr>
          <p:cNvPr id="5" name="Slide Number Placeholder 4">
            <a:extLst>
              <a:ext uri="{FF2B5EF4-FFF2-40B4-BE49-F238E27FC236}">
                <a16:creationId xmlns:a16="http://schemas.microsoft.com/office/drawing/2014/main" id="{51A0DAFF-197D-85CA-8FEB-6DB5137B86CB}"/>
              </a:ext>
            </a:extLst>
          </p:cNvPr>
          <p:cNvSpPr>
            <a:spLocks noGrp="1"/>
          </p:cNvSpPr>
          <p:nvPr>
            <p:ph type="sldNum" sz="quarter" idx="12"/>
          </p:nvPr>
        </p:nvSpPr>
        <p:spPr/>
        <p:txBody>
          <a:bodyPr/>
          <a:lstStyle/>
          <a:p>
            <a:fld id="{9056D5AF-0D0D-4180-B983-F113BF98626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71934" y="285728"/>
            <a:ext cx="1597553" cy="369332"/>
          </a:xfrm>
          <a:prstGeom prst="rect">
            <a:avLst/>
          </a:prstGeom>
          <a:noFill/>
        </p:spPr>
        <p:txBody>
          <a:bodyPr wrap="none" rtlCol="0">
            <a:spAutoFit/>
          </a:bodyPr>
          <a:lstStyle/>
          <a:p>
            <a:r>
              <a:rPr lang="en-IN" b="1" dirty="0">
                <a:latin typeface="Times New Roman" panose="02020603050405020304" charset="0"/>
                <a:cs typeface="Times New Roman" panose="02020603050405020304" charset="0"/>
              </a:rPr>
              <a:t>User Interface</a:t>
            </a:r>
            <a:endParaRPr lang="en-US" b="1"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142844" y="785794"/>
            <a:ext cx="8852208" cy="4673699"/>
          </a:xfrm>
          <a:prstGeom prst="rect">
            <a:avLst/>
          </a:prstGeom>
        </p:spPr>
      </p:pic>
      <p:sp>
        <p:nvSpPr>
          <p:cNvPr id="4" name="Slide Number Placeholder 3">
            <a:extLst>
              <a:ext uri="{FF2B5EF4-FFF2-40B4-BE49-F238E27FC236}">
                <a16:creationId xmlns:a16="http://schemas.microsoft.com/office/drawing/2014/main" id="{806ABD16-AC7D-338D-21F9-1438104C3BEB}"/>
              </a:ext>
            </a:extLst>
          </p:cNvPr>
          <p:cNvSpPr>
            <a:spLocks noGrp="1"/>
          </p:cNvSpPr>
          <p:nvPr>
            <p:ph type="sldNum" sz="quarter" idx="12"/>
          </p:nvPr>
        </p:nvSpPr>
        <p:spPr/>
        <p:txBody>
          <a:bodyPr/>
          <a:lstStyle/>
          <a:p>
            <a:fld id="{9056D5AF-0D0D-4180-B983-F113BF98626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1472" y="743091"/>
            <a:ext cx="8070438" cy="4486109"/>
          </a:xfrm>
          <a:prstGeom prst="rect">
            <a:avLst/>
          </a:prstGeom>
        </p:spPr>
      </p:pic>
      <p:sp>
        <p:nvSpPr>
          <p:cNvPr id="3" name="TextBox 2">
            <a:extLst>
              <a:ext uri="{FF2B5EF4-FFF2-40B4-BE49-F238E27FC236}">
                <a16:creationId xmlns:a16="http://schemas.microsoft.com/office/drawing/2014/main" id="{0A028240-D624-5DDD-23FC-AA7EF4D13073}"/>
              </a:ext>
            </a:extLst>
          </p:cNvPr>
          <p:cNvSpPr txBox="1"/>
          <p:nvPr/>
        </p:nvSpPr>
        <p:spPr>
          <a:xfrm>
            <a:off x="683568" y="5229200"/>
            <a:ext cx="7416824"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THANK</a:t>
            </a:r>
            <a:r>
              <a:rPr lang="en-US" sz="3600" b="1" i="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YOU</a:t>
            </a:r>
          </a:p>
        </p:txBody>
      </p:sp>
      <p:sp>
        <p:nvSpPr>
          <p:cNvPr id="4" name="Slide Number Placeholder 3">
            <a:extLst>
              <a:ext uri="{FF2B5EF4-FFF2-40B4-BE49-F238E27FC236}">
                <a16:creationId xmlns:a16="http://schemas.microsoft.com/office/drawing/2014/main" id="{D2059628-CAAA-60DF-109B-2F2F2F8C9DFF}"/>
              </a:ext>
            </a:extLst>
          </p:cNvPr>
          <p:cNvSpPr>
            <a:spLocks noGrp="1"/>
          </p:cNvSpPr>
          <p:nvPr>
            <p:ph type="sldNum" sz="quarter" idx="12"/>
          </p:nvPr>
        </p:nvSpPr>
        <p:spPr/>
        <p:txBody>
          <a:bodyPr/>
          <a:lstStyle/>
          <a:p>
            <a:fld id="{9056D5AF-0D0D-4180-B983-F113BF98626B}" type="slidenum">
              <a:rPr lang="en-US" smtClean="0"/>
              <a:pPr/>
              <a:t>16</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451974"/>
            <a:ext cx="9001156" cy="5929354"/>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7879816F-9CC2-842F-F0FC-87C2EC661E63}"/>
              </a:ext>
            </a:extLst>
          </p:cNvPr>
          <p:cNvSpPr txBox="1"/>
          <p:nvPr/>
        </p:nvSpPr>
        <p:spPr>
          <a:xfrm>
            <a:off x="1979712" y="2132856"/>
            <a:ext cx="648072" cy="369332"/>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F2FDC695-187A-2838-4627-67649DA8345A}"/>
              </a:ext>
            </a:extLst>
          </p:cNvPr>
          <p:cNvSpPr txBox="1"/>
          <p:nvPr/>
        </p:nvSpPr>
        <p:spPr>
          <a:xfrm>
            <a:off x="1907704" y="2204864"/>
            <a:ext cx="1008112" cy="261610"/>
          </a:xfrm>
          <a:prstGeom prst="rect">
            <a:avLst/>
          </a:prstGeom>
          <a:noFill/>
        </p:spPr>
        <p:txBody>
          <a:bodyPr wrap="square" rtlCol="0">
            <a:spAutoFit/>
          </a:bodyPr>
          <a:lstStyle/>
          <a:p>
            <a:r>
              <a:rPr lang="en-US" sz="1050" b="1" dirty="0">
                <a:solidFill>
                  <a:schemeClr val="accent4">
                    <a:lumMod val="60000"/>
                    <a:lumOff val="40000"/>
                  </a:schemeClr>
                </a:solidFill>
              </a:rPr>
              <a:t>Website</a:t>
            </a:r>
          </a:p>
        </p:txBody>
      </p:sp>
      <p:sp>
        <p:nvSpPr>
          <p:cNvPr id="5" name="Slide Number Placeholder 4">
            <a:extLst>
              <a:ext uri="{FF2B5EF4-FFF2-40B4-BE49-F238E27FC236}">
                <a16:creationId xmlns:a16="http://schemas.microsoft.com/office/drawing/2014/main" id="{C66C5647-A575-85C5-C7DB-F05F0D1D878A}"/>
              </a:ext>
            </a:extLst>
          </p:cNvPr>
          <p:cNvSpPr>
            <a:spLocks noGrp="1"/>
          </p:cNvSpPr>
          <p:nvPr>
            <p:ph type="sldNum" sz="quarter" idx="12"/>
          </p:nvPr>
        </p:nvSpPr>
        <p:spPr/>
        <p:txBody>
          <a:bodyPr/>
          <a:lstStyle/>
          <a:p>
            <a:fld id="{9056D5AF-0D0D-4180-B983-F113BF98626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012250"/>
            <a:ext cx="7929618" cy="5355312"/>
          </a:xfrm>
          <a:prstGeom prst="rect">
            <a:avLst/>
          </a:prstGeom>
        </p:spPr>
        <p:txBody>
          <a:bodyPr wrap="square">
            <a:spAutoFit/>
          </a:bodyPr>
          <a:lstStyle/>
          <a:p>
            <a:pPr marL="285750" lvl="0" indent="-285750">
              <a:buClr>
                <a:srgbClr val="232F3E"/>
              </a:buClr>
              <a:buSzPts val="1800"/>
              <a:buFont typeface="Arial" panose="020B0604020202020204"/>
              <a:buChar char="•"/>
            </a:pPr>
            <a:endParaRPr lang="en-US" dirty="0">
              <a:solidFill>
                <a:srgbClr val="333333"/>
              </a:solidFill>
              <a:latin typeface="Times New Roman" panose="02020603050405020304" charset="0"/>
              <a:cs typeface="Times New Roman" panose="02020603050405020304" charset="0"/>
            </a:endParaRPr>
          </a:p>
          <a:p>
            <a:pPr marL="285750" lvl="0" indent="-285750">
              <a:buClr>
                <a:srgbClr val="232F3E"/>
              </a:buClr>
              <a:buSzPts val="1800"/>
              <a:buFont typeface="Arial" panose="020B0604020202020204"/>
              <a:buChar char="•"/>
            </a:pPr>
            <a:r>
              <a:rPr lang="en-US" dirty="0">
                <a:solidFill>
                  <a:srgbClr val="333333"/>
                </a:solidFill>
                <a:latin typeface="Times New Roman" panose="02020603050405020304" charset="0"/>
                <a:cs typeface="Times New Roman" panose="02020603050405020304" charset="0"/>
              </a:rPr>
              <a:t>A live visitor tracking system for your website can be valuable in creating a cohesive and revenue-generating engine that accelerates sales growth. By collecting and analyzing data from the system, you can identify which content is attracting potential customers, how visitors are finding your website, and which of your marketing campaigns are generating the most attention. This information can then be used to diagnose any issues and make improvements to optimize your sales strategy.</a:t>
            </a:r>
          </a:p>
          <a:p>
            <a:pPr marL="285750" lvl="0" indent="-285750">
              <a:buClr>
                <a:srgbClr val="232F3E"/>
              </a:buClr>
              <a:buSzPts val="1800"/>
              <a:buFont typeface="Arial" panose="020B0604020202020204"/>
              <a:buChar char="•"/>
            </a:pPr>
            <a:endParaRPr lang="en-US" dirty="0">
              <a:solidFill>
                <a:srgbClr val="333333"/>
              </a:solidFill>
              <a:latin typeface="Times New Roman" panose="02020603050405020304" charset="0"/>
              <a:cs typeface="Times New Roman" panose="02020603050405020304" charset="0"/>
            </a:endParaRPr>
          </a:p>
          <a:p>
            <a:pPr marL="285750" lvl="0" indent="-285750">
              <a:buClr>
                <a:srgbClr val="232F3E"/>
              </a:buClr>
              <a:buSzPts val="1800"/>
              <a:buFont typeface="Arial" panose="020B0604020202020204"/>
              <a:buChar char="•"/>
            </a:pPr>
            <a:r>
              <a:rPr lang="en-US" dirty="0">
                <a:solidFill>
                  <a:srgbClr val="333333"/>
                </a:solidFill>
                <a:latin typeface="Times New Roman" panose="02020603050405020304" charset="0"/>
                <a:cs typeface="Times New Roman" panose="02020603050405020304" charset="0"/>
              </a:rPr>
              <a:t>To integrate with the backend system, the application will use an API that will be created and published using API Gateway. Requests to the API Gateway will then be forwarded to Lambda for processing.</a:t>
            </a:r>
          </a:p>
          <a:p>
            <a:pPr lvl="0">
              <a:buClr>
                <a:srgbClr val="232F3E"/>
              </a:buClr>
              <a:buSzPts val="1800"/>
            </a:pPr>
            <a:endParaRPr lang="en-US" dirty="0">
              <a:solidFill>
                <a:srgbClr val="333333"/>
              </a:solidFill>
              <a:latin typeface="Times New Roman" panose="02020603050405020304" charset="0"/>
              <a:cs typeface="Times New Roman" panose="02020603050405020304" charset="0"/>
            </a:endParaRPr>
          </a:p>
          <a:p>
            <a:pPr marL="285750" lvl="0" indent="-285750">
              <a:buClr>
                <a:srgbClr val="232F3E"/>
              </a:buClr>
              <a:buSzPts val="1800"/>
              <a:buFont typeface="Arial" panose="020B0604020202020204"/>
              <a:buChar char="•"/>
            </a:pPr>
            <a:r>
              <a:rPr lang="en-US" dirty="0">
                <a:solidFill>
                  <a:srgbClr val="333333"/>
                </a:solidFill>
                <a:latin typeface="Times New Roman" panose="02020603050405020304" charset="0"/>
                <a:cs typeface="Times New Roman" panose="02020603050405020304" charset="0"/>
              </a:rPr>
              <a:t>The application has been built using HTML, CSS &amp; JS and it is being hosted on S3.</a:t>
            </a:r>
          </a:p>
          <a:p>
            <a:pPr marL="285750" lvl="0" indent="-285750">
              <a:buClr>
                <a:srgbClr val="232F3E"/>
              </a:buClr>
              <a:buSzPts val="1800"/>
              <a:buFont typeface="Arial" panose="020B0604020202020204"/>
              <a:buChar char="•"/>
            </a:pPr>
            <a:r>
              <a:rPr lang="en-US" dirty="0">
                <a:solidFill>
                  <a:srgbClr val="333333"/>
                </a:solidFill>
                <a:latin typeface="Times New Roman" panose="02020603050405020304" charset="0"/>
                <a:cs typeface="Times New Roman" panose="02020603050405020304" charset="0"/>
              </a:rPr>
              <a:t>When comes to Database we are using MySQL to store all the generated data.</a:t>
            </a:r>
          </a:p>
          <a:p>
            <a:pPr marL="285750" lvl="0" indent="-285750">
              <a:buClr>
                <a:srgbClr val="232F3E"/>
              </a:buClr>
              <a:buSzPts val="1800"/>
              <a:buFont typeface="Arial" panose="020B0604020202020204"/>
              <a:buChar char="•"/>
            </a:pPr>
            <a:endParaRPr lang="en-US" dirty="0">
              <a:solidFill>
                <a:srgbClr val="333333"/>
              </a:solidFill>
              <a:latin typeface="Times New Roman" panose="02020603050405020304" charset="0"/>
              <a:cs typeface="Times New Roman" panose="02020603050405020304" charset="0"/>
            </a:endParaRPr>
          </a:p>
          <a:p>
            <a:pPr lvl="0">
              <a:buClr>
                <a:srgbClr val="232F3E"/>
              </a:buClr>
              <a:buSzPts val="1800"/>
            </a:pPr>
            <a:endParaRPr lang="en-US" dirty="0">
              <a:solidFill>
                <a:srgbClr val="333333"/>
              </a:solidFill>
              <a:latin typeface="Times New Roman" panose="02020603050405020304" charset="0"/>
              <a:cs typeface="Times New Roman" panose="02020603050405020304" charset="0"/>
            </a:endParaRPr>
          </a:p>
          <a:p>
            <a:pPr marL="285750" lvl="0" indent="-285750">
              <a:buClr>
                <a:srgbClr val="232F3E"/>
              </a:buClr>
              <a:buSzPts val="1800"/>
              <a:buFont typeface="Arial" panose="020B0604020202020204"/>
              <a:buChar char="•"/>
            </a:pPr>
            <a:endParaRPr lang="en-US" dirty="0"/>
          </a:p>
        </p:txBody>
      </p:sp>
      <p:sp>
        <p:nvSpPr>
          <p:cNvPr id="3" name="TextBox 2"/>
          <p:cNvSpPr txBox="1"/>
          <p:nvPr/>
        </p:nvSpPr>
        <p:spPr>
          <a:xfrm>
            <a:off x="642910" y="642918"/>
            <a:ext cx="3137002" cy="369332"/>
          </a:xfrm>
          <a:prstGeom prst="rect">
            <a:avLst/>
          </a:prstGeom>
          <a:noFill/>
        </p:spPr>
        <p:txBody>
          <a:bodyPr wrap="square" rtlCol="0">
            <a:spAutoFit/>
          </a:bodyPr>
          <a:lstStyle/>
          <a:p>
            <a:r>
              <a:rPr lang="en-IN" b="1" dirty="0"/>
              <a:t>Project Overview :</a:t>
            </a:r>
            <a:endParaRPr lang="en-US" b="1" dirty="0"/>
          </a:p>
        </p:txBody>
      </p:sp>
      <p:sp>
        <p:nvSpPr>
          <p:cNvPr id="4" name="Slide Number Placeholder 3">
            <a:extLst>
              <a:ext uri="{FF2B5EF4-FFF2-40B4-BE49-F238E27FC236}">
                <a16:creationId xmlns:a16="http://schemas.microsoft.com/office/drawing/2014/main" id="{1EE5B777-0B71-C9DB-1DC0-E41BE3DF5535}"/>
              </a:ext>
            </a:extLst>
          </p:cNvPr>
          <p:cNvSpPr>
            <a:spLocks noGrp="1"/>
          </p:cNvSpPr>
          <p:nvPr>
            <p:ph type="sldNum" sz="quarter" idx="12"/>
          </p:nvPr>
        </p:nvSpPr>
        <p:spPr/>
        <p:txBody>
          <a:bodyPr/>
          <a:lstStyle/>
          <a:p>
            <a:fld id="{9056D5AF-0D0D-4180-B983-F113BF98626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672566"/>
            <a:ext cx="2304256" cy="461665"/>
          </a:xfrm>
          <a:prstGeom prst="rect">
            <a:avLst/>
          </a:prstGeom>
          <a:noFill/>
        </p:spPr>
        <p:txBody>
          <a:bodyPr wrap="square" rtlCol="0">
            <a:spAutoFit/>
          </a:bodyPr>
          <a:lstStyle/>
          <a:p>
            <a:r>
              <a:rPr lang="en-IN" sz="2400" b="1" dirty="0"/>
              <a:t>Services Used:</a:t>
            </a:r>
            <a:endParaRPr lang="en-US" sz="2400" b="1" dirty="0"/>
          </a:p>
        </p:txBody>
      </p:sp>
      <p:sp>
        <p:nvSpPr>
          <p:cNvPr id="4" name="Oval Callout 3"/>
          <p:cNvSpPr/>
          <p:nvPr/>
        </p:nvSpPr>
        <p:spPr>
          <a:xfrm>
            <a:off x="1214414" y="1428736"/>
            <a:ext cx="2928958" cy="142876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32F3E"/>
                </a:solidFill>
                <a:latin typeface="Times New Roman" panose="02020603050405020304" charset="0"/>
                <a:cs typeface="Times New Roman" panose="02020603050405020304" charset="0"/>
              </a:rPr>
              <a:t>AWS API GW</a:t>
            </a:r>
            <a:endParaRPr lang="en-US" dirty="0"/>
          </a:p>
        </p:txBody>
      </p:sp>
      <p:sp>
        <p:nvSpPr>
          <p:cNvPr id="5" name="Oval Callout 4"/>
          <p:cNvSpPr/>
          <p:nvPr/>
        </p:nvSpPr>
        <p:spPr>
          <a:xfrm>
            <a:off x="1357290" y="3143248"/>
            <a:ext cx="2643206" cy="12858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32F3E"/>
                </a:solidFill>
                <a:latin typeface="Times New Roman" panose="02020603050405020304" charset="0"/>
                <a:cs typeface="Times New Roman" panose="02020603050405020304" charset="0"/>
              </a:rPr>
              <a:t>AWS Lambda</a:t>
            </a:r>
            <a:endParaRPr lang="en-US" dirty="0"/>
          </a:p>
        </p:txBody>
      </p:sp>
      <p:sp>
        <p:nvSpPr>
          <p:cNvPr id="6" name="Oval Callout 5"/>
          <p:cNvSpPr/>
          <p:nvPr/>
        </p:nvSpPr>
        <p:spPr>
          <a:xfrm>
            <a:off x="1428728" y="4714884"/>
            <a:ext cx="2500330" cy="1285884"/>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32F3E"/>
                </a:solidFill>
                <a:latin typeface="Times New Roman" panose="02020603050405020304" charset="0"/>
                <a:cs typeface="Times New Roman" panose="02020603050405020304" charset="0"/>
              </a:rPr>
              <a:t>AWS Cloud Watch</a:t>
            </a:r>
            <a:endParaRPr lang="en-US" dirty="0"/>
          </a:p>
        </p:txBody>
      </p:sp>
      <p:sp>
        <p:nvSpPr>
          <p:cNvPr id="7" name="Oval Callout 6"/>
          <p:cNvSpPr/>
          <p:nvPr/>
        </p:nvSpPr>
        <p:spPr>
          <a:xfrm>
            <a:off x="5500694" y="1428736"/>
            <a:ext cx="2857520" cy="142876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32F3E"/>
                </a:solidFill>
                <a:latin typeface="Times New Roman" panose="02020603050405020304" charset="0"/>
                <a:cs typeface="Times New Roman" panose="02020603050405020304" charset="0"/>
              </a:rPr>
              <a:t>AWS SES</a:t>
            </a:r>
            <a:endParaRPr lang="en-US" dirty="0"/>
          </a:p>
        </p:txBody>
      </p:sp>
      <p:sp>
        <p:nvSpPr>
          <p:cNvPr id="8" name="Oval Callout 7"/>
          <p:cNvSpPr/>
          <p:nvPr/>
        </p:nvSpPr>
        <p:spPr>
          <a:xfrm>
            <a:off x="5643570" y="3286124"/>
            <a:ext cx="2628912" cy="114300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32F3E"/>
                </a:solidFill>
                <a:latin typeface="Times New Roman" panose="02020603050405020304" charset="0"/>
                <a:cs typeface="Times New Roman" panose="02020603050405020304" charset="0"/>
              </a:rPr>
              <a:t>AWS IAM</a:t>
            </a:r>
            <a:endParaRPr lang="en-US" dirty="0"/>
          </a:p>
        </p:txBody>
      </p:sp>
      <p:sp>
        <p:nvSpPr>
          <p:cNvPr id="9" name="Oval Callout 8"/>
          <p:cNvSpPr/>
          <p:nvPr/>
        </p:nvSpPr>
        <p:spPr>
          <a:xfrm>
            <a:off x="5715008" y="4929198"/>
            <a:ext cx="2414598" cy="1184152"/>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32F3E"/>
                </a:solidFill>
                <a:latin typeface="Times New Roman" panose="02020603050405020304" charset="0"/>
                <a:cs typeface="Times New Roman" panose="02020603050405020304" charset="0"/>
              </a:rPr>
              <a:t>AWS RDS</a:t>
            </a:r>
            <a:endParaRPr lang="en-US" dirty="0"/>
          </a:p>
        </p:txBody>
      </p:sp>
      <p:sp>
        <p:nvSpPr>
          <p:cNvPr id="10" name="Oval Callout 9"/>
          <p:cNvSpPr/>
          <p:nvPr/>
        </p:nvSpPr>
        <p:spPr>
          <a:xfrm>
            <a:off x="3786182" y="2500306"/>
            <a:ext cx="2000264" cy="1041276"/>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232F3E"/>
                </a:solidFill>
                <a:latin typeface="Times New Roman" panose="02020603050405020304" charset="0"/>
                <a:cs typeface="Times New Roman" panose="02020603050405020304" charset="0"/>
              </a:rPr>
              <a:t>AWS S3</a:t>
            </a:r>
            <a:endParaRPr lang="en-US" dirty="0"/>
          </a:p>
        </p:txBody>
      </p:sp>
      <p:sp>
        <p:nvSpPr>
          <p:cNvPr id="11" name="Oval Callout 10"/>
          <p:cNvSpPr/>
          <p:nvPr/>
        </p:nvSpPr>
        <p:spPr>
          <a:xfrm>
            <a:off x="3929058" y="4071942"/>
            <a:ext cx="1714512" cy="969838"/>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232F3E"/>
                </a:solidFill>
                <a:latin typeface="Times New Roman" panose="02020603050405020304" charset="0"/>
                <a:cs typeface="Times New Roman" panose="02020603050405020304" charset="0"/>
              </a:rPr>
              <a:t>AWS </a:t>
            </a:r>
            <a:r>
              <a:rPr lang="en-IN" b="1" dirty="0" err="1">
                <a:solidFill>
                  <a:srgbClr val="232F3E"/>
                </a:solidFill>
                <a:latin typeface="Times New Roman" panose="02020603050405020304" charset="0"/>
                <a:cs typeface="Times New Roman" panose="02020603050405020304" charset="0"/>
              </a:rPr>
              <a:t>Kenesis</a:t>
            </a:r>
            <a:endParaRPr lang="en-US" dirty="0"/>
          </a:p>
        </p:txBody>
      </p:sp>
      <p:sp>
        <p:nvSpPr>
          <p:cNvPr id="3" name="Slide Number Placeholder 2">
            <a:extLst>
              <a:ext uri="{FF2B5EF4-FFF2-40B4-BE49-F238E27FC236}">
                <a16:creationId xmlns:a16="http://schemas.microsoft.com/office/drawing/2014/main" id="{2BB3E8D0-4334-EE77-8C31-B77BBA5DDB9F}"/>
              </a:ext>
            </a:extLst>
          </p:cNvPr>
          <p:cNvSpPr>
            <a:spLocks noGrp="1"/>
          </p:cNvSpPr>
          <p:nvPr>
            <p:ph type="sldNum" sz="quarter" idx="12"/>
          </p:nvPr>
        </p:nvSpPr>
        <p:spPr/>
        <p:txBody>
          <a:bodyPr/>
          <a:lstStyle/>
          <a:p>
            <a:fld id="{9056D5AF-0D0D-4180-B983-F113BF98626B}"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28"/>
            <a:ext cx="9144000" cy="5693866"/>
          </a:xfrm>
          <a:prstGeom prst="rect">
            <a:avLst/>
          </a:prstGeom>
        </p:spPr>
        <p:txBody>
          <a:bodyPr wrap="square">
            <a:spAutoFit/>
          </a:bodyPr>
          <a:lstStyle/>
          <a:p>
            <a:pPr marL="285750" lvl="0" indent="-285750">
              <a:buClr>
                <a:srgbClr val="000000"/>
              </a:buClr>
              <a:buSzPts val="1800"/>
              <a:buFont typeface="Arial" panose="020B0604020202020204"/>
              <a:buChar char="•"/>
            </a:pPr>
            <a:r>
              <a:rPr lang="en-US" sz="1400" b="1" dirty="0">
                <a:solidFill>
                  <a:srgbClr val="232F3E"/>
                </a:solidFill>
                <a:latin typeface="Times New Roman" panose="02020603050405020304" charset="0"/>
                <a:cs typeface="Times New Roman" panose="02020603050405020304" charset="0"/>
              </a:rPr>
              <a:t>AWS API GW</a:t>
            </a:r>
            <a:r>
              <a:rPr lang="en-US" sz="1400" dirty="0">
                <a:solidFill>
                  <a:srgbClr val="232F3E"/>
                </a:solidFill>
                <a:latin typeface="Times New Roman" panose="02020603050405020304" charset="0"/>
                <a:cs typeface="Times New Roman" panose="02020603050405020304" charset="0"/>
              </a:rPr>
              <a:t> – Through APIs, applications can gain access to data from backend services. It acts as an intermediate for these requests, allowing for secure and efficient communication between the application and backend systems.</a:t>
            </a:r>
          </a:p>
          <a:p>
            <a:pPr marL="285750" lvl="0" indent="-285750">
              <a:buClr>
                <a:srgbClr val="000000"/>
              </a:buClr>
              <a:buSzPts val="1800"/>
              <a:buFont typeface="Arial" panose="020B0604020202020204"/>
              <a:buChar char="•"/>
            </a:pPr>
            <a:endParaRPr lang="en-US" sz="1400" dirty="0">
              <a:solidFill>
                <a:srgbClr val="232F3E"/>
              </a:solidFill>
              <a:latin typeface="Times New Roman" panose="02020603050405020304" charset="0"/>
              <a:cs typeface="Times New Roman" panose="02020603050405020304" charset="0"/>
            </a:endParaRPr>
          </a:p>
          <a:p>
            <a:pPr marL="285750" lvl="0" indent="-285750">
              <a:buClr>
                <a:srgbClr val="000000"/>
              </a:buClr>
              <a:buSzPts val="1800"/>
              <a:buFont typeface="Arial" panose="020B0604020202020204"/>
              <a:buChar char="•"/>
            </a:pPr>
            <a:r>
              <a:rPr lang="en-US" sz="1400" b="1" dirty="0">
                <a:solidFill>
                  <a:srgbClr val="232F3E"/>
                </a:solidFill>
                <a:latin typeface="Times New Roman" panose="02020603050405020304" charset="0"/>
                <a:cs typeface="Times New Roman" panose="02020603050405020304" charset="0"/>
              </a:rPr>
              <a:t>AWS Lambda</a:t>
            </a:r>
            <a:r>
              <a:rPr lang="en-US" sz="1400" dirty="0">
                <a:solidFill>
                  <a:srgbClr val="232F3E"/>
                </a:solidFill>
                <a:latin typeface="Times New Roman" panose="02020603050405020304" charset="0"/>
                <a:cs typeface="Times New Roman" panose="02020603050405020304" charset="0"/>
              </a:rPr>
              <a:t> - AWS Lambda is a service that enables you to run code for various types of applications or backend services without the need to manage servers, making it a </a:t>
            </a:r>
            <a:r>
              <a:rPr lang="en-US" sz="1400" dirty="0" err="1">
                <a:solidFill>
                  <a:srgbClr val="232F3E"/>
                </a:solidFill>
                <a:latin typeface="Times New Roman" panose="02020603050405020304" charset="0"/>
                <a:cs typeface="Times New Roman" panose="02020603050405020304" charset="0"/>
              </a:rPr>
              <a:t>serverless</a:t>
            </a:r>
            <a:r>
              <a:rPr lang="en-US" sz="1400" dirty="0">
                <a:solidFill>
                  <a:srgbClr val="232F3E"/>
                </a:solidFill>
                <a:latin typeface="Times New Roman" panose="02020603050405020304" charset="0"/>
                <a:cs typeface="Times New Roman" panose="02020603050405020304" charset="0"/>
              </a:rPr>
              <a:t> and event-driven computing solution. It provides a flexible and scalable way to execute code based on events and requests, allowing you to focus on writing and deploying your code, rather than managing infrastructure.</a:t>
            </a:r>
          </a:p>
          <a:p>
            <a:pPr marL="285750" lvl="0" indent="-285750">
              <a:buClr>
                <a:srgbClr val="000000"/>
              </a:buClr>
              <a:buSzPts val="1800"/>
              <a:buFont typeface="Arial" panose="020B0604020202020204"/>
              <a:buChar char="•"/>
            </a:pPr>
            <a:endParaRPr lang="en-US" sz="1400" dirty="0">
              <a:solidFill>
                <a:srgbClr val="232F3E"/>
              </a:solidFill>
              <a:latin typeface="Times New Roman" panose="02020603050405020304" charset="0"/>
              <a:cs typeface="Times New Roman" panose="02020603050405020304" charset="0"/>
            </a:endParaRPr>
          </a:p>
          <a:p>
            <a:pPr marL="285750" lvl="0" indent="-285750">
              <a:buClr>
                <a:srgbClr val="000000"/>
              </a:buClr>
              <a:buSzPts val="1800"/>
              <a:buFont typeface="Arial" panose="020B0604020202020204"/>
              <a:buChar char="•"/>
            </a:pPr>
            <a:r>
              <a:rPr lang="en-US" sz="1400" b="1" dirty="0">
                <a:solidFill>
                  <a:srgbClr val="232F3E"/>
                </a:solidFill>
                <a:latin typeface="Times New Roman" panose="02020603050405020304" charset="0"/>
                <a:cs typeface="Times New Roman" panose="02020603050405020304" charset="0"/>
              </a:rPr>
              <a:t>AWS </a:t>
            </a:r>
            <a:r>
              <a:rPr lang="en-US" sz="1400" b="1" dirty="0" err="1">
                <a:solidFill>
                  <a:srgbClr val="232F3E"/>
                </a:solidFill>
                <a:latin typeface="Times New Roman" panose="02020603050405020304" charset="0"/>
                <a:cs typeface="Times New Roman" panose="02020603050405020304" charset="0"/>
              </a:rPr>
              <a:t>CloudWatch</a:t>
            </a:r>
            <a:r>
              <a:rPr lang="en-US" sz="1400" dirty="0">
                <a:solidFill>
                  <a:srgbClr val="232F3E"/>
                </a:solidFill>
                <a:latin typeface="Times New Roman" panose="02020603050405020304" charset="0"/>
                <a:cs typeface="Times New Roman" panose="02020603050405020304" charset="0"/>
              </a:rPr>
              <a:t> - </a:t>
            </a:r>
            <a:r>
              <a:rPr lang="en-US" sz="1400" dirty="0" err="1">
                <a:solidFill>
                  <a:srgbClr val="232F3E"/>
                </a:solidFill>
                <a:latin typeface="Times New Roman" panose="02020603050405020304" charset="0"/>
                <a:cs typeface="Times New Roman" panose="02020603050405020304" charset="0"/>
              </a:rPr>
              <a:t>CloudWatch</a:t>
            </a:r>
            <a:r>
              <a:rPr lang="en-US" sz="1400" dirty="0">
                <a:solidFill>
                  <a:srgbClr val="232F3E"/>
                </a:solidFill>
                <a:latin typeface="Times New Roman" panose="02020603050405020304" charset="0"/>
                <a:cs typeface="Times New Roman" panose="02020603050405020304" charset="0"/>
              </a:rPr>
              <a:t> is an Amazon Web Services (AWS) service that collects and stores monitoring and operational data in various forms such as logs, metrics, and events.</a:t>
            </a:r>
          </a:p>
          <a:p>
            <a:pPr marL="285750" lvl="0" indent="-285750">
              <a:buClr>
                <a:srgbClr val="000000"/>
              </a:buClr>
              <a:buSzPts val="1800"/>
              <a:buFont typeface="Arial" panose="020B0604020202020204"/>
              <a:buChar char="•"/>
            </a:pPr>
            <a:endParaRPr lang="en-US" sz="1400" dirty="0">
              <a:solidFill>
                <a:srgbClr val="232F3E"/>
              </a:solidFill>
              <a:latin typeface="Times New Roman" panose="02020603050405020304" charset="0"/>
              <a:cs typeface="Times New Roman" panose="02020603050405020304" charset="0"/>
            </a:endParaRPr>
          </a:p>
          <a:p>
            <a:pPr marL="285750" lvl="0" indent="-285750">
              <a:buClr>
                <a:srgbClr val="000000"/>
              </a:buClr>
              <a:buSzPts val="1800"/>
              <a:buFont typeface="Arial" panose="020B0604020202020204"/>
              <a:buChar char="•"/>
            </a:pPr>
            <a:r>
              <a:rPr lang="en-US" sz="1400" b="1" dirty="0">
                <a:solidFill>
                  <a:srgbClr val="232F3E"/>
                </a:solidFill>
                <a:latin typeface="Times New Roman" panose="02020603050405020304" charset="0"/>
                <a:cs typeface="Times New Roman" panose="02020603050405020304" charset="0"/>
              </a:rPr>
              <a:t>AWS SES </a:t>
            </a:r>
            <a:r>
              <a:rPr lang="en-US" sz="1400" dirty="0">
                <a:solidFill>
                  <a:srgbClr val="232F3E"/>
                </a:solidFill>
                <a:latin typeface="Times New Roman" panose="02020603050405020304" charset="0"/>
                <a:cs typeface="Times New Roman" panose="02020603050405020304" charset="0"/>
              </a:rPr>
              <a:t>- Amazon Simple Email Service (SES) is a versatile and cost-effective email service that provides the capability to send emails from within any application in a scalable and flexible manner.</a:t>
            </a:r>
          </a:p>
          <a:p>
            <a:pPr marL="285750" lvl="0" indent="-285750">
              <a:buClr>
                <a:srgbClr val="000000"/>
              </a:buClr>
              <a:buSzPts val="1800"/>
              <a:buFont typeface="Arial" panose="020B0604020202020204"/>
              <a:buChar char="•"/>
            </a:pPr>
            <a:endParaRPr lang="en-US" sz="1400" dirty="0">
              <a:solidFill>
                <a:srgbClr val="232F3E"/>
              </a:solidFill>
              <a:latin typeface="Times New Roman" panose="02020603050405020304" charset="0"/>
              <a:cs typeface="Times New Roman" panose="02020603050405020304" charset="0"/>
            </a:endParaRPr>
          </a:p>
          <a:p>
            <a:pPr marL="285750" lvl="0" indent="-285750">
              <a:buClr>
                <a:srgbClr val="000000"/>
              </a:buClr>
              <a:buSzPts val="1800"/>
              <a:buFont typeface="Arial" panose="020B0604020202020204"/>
              <a:buChar char="•"/>
            </a:pPr>
            <a:r>
              <a:rPr lang="en-US" sz="1400" b="1" dirty="0">
                <a:solidFill>
                  <a:srgbClr val="232F3E"/>
                </a:solidFill>
                <a:latin typeface="Times New Roman" panose="02020603050405020304" charset="0"/>
                <a:cs typeface="Times New Roman" panose="02020603050405020304" charset="0"/>
              </a:rPr>
              <a:t>AWS IAM</a:t>
            </a:r>
            <a:r>
              <a:rPr lang="en-US" sz="1400" dirty="0">
                <a:solidFill>
                  <a:srgbClr val="232F3E"/>
                </a:solidFill>
                <a:latin typeface="Times New Roman" panose="02020603050405020304" charset="0"/>
                <a:cs typeface="Times New Roman" panose="02020603050405020304" charset="0"/>
              </a:rPr>
              <a:t> - AWS Identity and Access Management (IAM) is a powerful web service that allows you to manage access to your AWS resources in a secure and scalable way.</a:t>
            </a:r>
          </a:p>
          <a:p>
            <a:pPr marL="285750" lvl="0" indent="-285750">
              <a:buClr>
                <a:srgbClr val="000000"/>
              </a:buClr>
              <a:buSzPts val="1800"/>
              <a:buFont typeface="Arial" panose="020B0604020202020204"/>
              <a:buChar char="•"/>
            </a:pPr>
            <a:endParaRPr lang="en-US" sz="1400" dirty="0">
              <a:solidFill>
                <a:srgbClr val="232F3E"/>
              </a:solidFill>
              <a:latin typeface="Times New Roman" panose="02020603050405020304" charset="0"/>
              <a:cs typeface="Times New Roman" panose="02020603050405020304" charset="0"/>
            </a:endParaRPr>
          </a:p>
          <a:p>
            <a:pPr marL="285750" lvl="0" indent="-285750">
              <a:buClr>
                <a:srgbClr val="000000"/>
              </a:buClr>
              <a:buSzPts val="1800"/>
              <a:buFont typeface="Arial" panose="020B0604020202020204"/>
              <a:buChar char="•"/>
            </a:pPr>
            <a:r>
              <a:rPr lang="en-US" sz="1400" b="1" dirty="0">
                <a:solidFill>
                  <a:srgbClr val="232F3E"/>
                </a:solidFill>
                <a:latin typeface="Times New Roman" panose="02020603050405020304" charset="0"/>
                <a:cs typeface="Times New Roman" panose="02020603050405020304" charset="0"/>
              </a:rPr>
              <a:t>AWS RDS</a:t>
            </a:r>
            <a:r>
              <a:rPr lang="en-US" sz="1400" dirty="0">
                <a:solidFill>
                  <a:srgbClr val="232F3E"/>
                </a:solidFill>
                <a:latin typeface="Times New Roman" panose="02020603050405020304" charset="0"/>
                <a:cs typeface="Times New Roman" panose="02020603050405020304" charset="0"/>
              </a:rPr>
              <a:t> - Amazon RDS is a comprehensive suite of managed services that simplifies the process of setting up, managing, and scaling databases in the cloud.</a:t>
            </a:r>
          </a:p>
          <a:p>
            <a:pPr marL="285750" lvl="0" indent="-285750">
              <a:buClr>
                <a:srgbClr val="000000"/>
              </a:buClr>
              <a:buSzPts val="1800"/>
              <a:buFont typeface="Arial" panose="020B0604020202020204"/>
              <a:buChar char="•"/>
            </a:pPr>
            <a:endParaRPr lang="en-US" sz="1400" dirty="0">
              <a:solidFill>
                <a:srgbClr val="232F3E"/>
              </a:solidFill>
              <a:latin typeface="Times New Roman" panose="02020603050405020304" charset="0"/>
              <a:cs typeface="Times New Roman" panose="02020603050405020304" charset="0"/>
            </a:endParaRPr>
          </a:p>
          <a:p>
            <a:pPr marL="285750" lvl="0" indent="-285750">
              <a:buClr>
                <a:srgbClr val="000000"/>
              </a:buClr>
              <a:buSzPts val="1800"/>
              <a:buFont typeface="Arial" panose="020B0604020202020204"/>
              <a:buChar char="•"/>
            </a:pPr>
            <a:r>
              <a:rPr lang="en-US" sz="1400" b="1" dirty="0">
                <a:solidFill>
                  <a:srgbClr val="232F3E"/>
                </a:solidFill>
                <a:latin typeface="Times New Roman" panose="02020603050405020304" charset="0"/>
                <a:cs typeface="Times New Roman" panose="02020603050405020304" charset="0"/>
              </a:rPr>
              <a:t>AWS S3</a:t>
            </a:r>
            <a:r>
              <a:rPr lang="en-US" sz="1400" dirty="0">
                <a:solidFill>
                  <a:srgbClr val="232F3E"/>
                </a:solidFill>
                <a:latin typeface="Times New Roman" panose="02020603050405020304" charset="0"/>
                <a:cs typeface="Times New Roman" panose="02020603050405020304" charset="0"/>
              </a:rPr>
              <a:t> - A object storage solution with remarkable scalability, dependability, data availability, security, and performance is Amazon Simple Storage Solution (Amazon S3).</a:t>
            </a:r>
          </a:p>
          <a:p>
            <a:pPr marL="285750" lvl="0" indent="-285750">
              <a:buClr>
                <a:srgbClr val="000000"/>
              </a:buClr>
              <a:buSzPts val="1800"/>
              <a:buFont typeface="Arial" panose="020B0604020202020204"/>
              <a:buChar char="•"/>
            </a:pPr>
            <a:endParaRPr lang="en-US" sz="1400" dirty="0">
              <a:solidFill>
                <a:srgbClr val="232F3E"/>
              </a:solidFill>
              <a:latin typeface="Times New Roman" panose="02020603050405020304" charset="0"/>
              <a:cs typeface="Times New Roman" panose="02020603050405020304" charset="0"/>
            </a:endParaRPr>
          </a:p>
          <a:p>
            <a:pPr marL="285750" lvl="0" indent="-285750">
              <a:buClr>
                <a:srgbClr val="000000"/>
              </a:buClr>
              <a:buSzPts val="1800"/>
              <a:buFont typeface="Arial" panose="020B0604020202020204"/>
              <a:buChar char="•"/>
            </a:pPr>
            <a:r>
              <a:rPr lang="en-IN" sz="1400" b="1" dirty="0">
                <a:solidFill>
                  <a:srgbClr val="232F3E"/>
                </a:solidFill>
                <a:latin typeface="Times New Roman" panose="02020603050405020304" charset="0"/>
                <a:cs typeface="Times New Roman" panose="02020603050405020304" charset="0"/>
              </a:rPr>
              <a:t>AWS </a:t>
            </a:r>
            <a:r>
              <a:rPr lang="en-IN" sz="1400" b="1" dirty="0" err="1">
                <a:solidFill>
                  <a:srgbClr val="232F3E"/>
                </a:solidFill>
                <a:latin typeface="Times New Roman" panose="02020603050405020304" charset="0"/>
                <a:cs typeface="Times New Roman" panose="02020603050405020304" charset="0"/>
              </a:rPr>
              <a:t>Kenesis</a:t>
            </a:r>
            <a:r>
              <a:rPr lang="en-IN" sz="1400" b="1" dirty="0">
                <a:solidFill>
                  <a:srgbClr val="232F3E"/>
                </a:solidFill>
                <a:latin typeface="Times New Roman" panose="02020603050405020304" charset="0"/>
                <a:cs typeface="Times New Roman" panose="02020603050405020304" charset="0"/>
              </a:rPr>
              <a:t>-</a:t>
            </a:r>
            <a:r>
              <a:rPr lang="en-US" sz="1400" dirty="0">
                <a:solidFill>
                  <a:srgbClr val="000000"/>
                </a:solidFill>
                <a:latin typeface="Times New Roman" panose="02020603050405020304" charset="0"/>
                <a:cs typeface="Times New Roman" panose="02020603050405020304" charset="0"/>
              </a:rPr>
              <a:t> is a highly scalable, cloud-based service that enables real-time processing of large volumes of streaming data per second. It is specifically designed for real-time applications and provides developers with the ability to ingest any amount of data from multiple sources while scaling up or down as needed.</a:t>
            </a:r>
            <a:endParaRPr lang="en-US" sz="1400" b="1" dirty="0">
              <a:solidFill>
                <a:srgbClr val="232F3E"/>
              </a:solidFill>
              <a:latin typeface="Times New Roman" panose="02020603050405020304" charset="0"/>
              <a:cs typeface="Times New Roman" panose="02020603050405020304" charset="0"/>
            </a:endParaRPr>
          </a:p>
        </p:txBody>
      </p:sp>
      <p:sp>
        <p:nvSpPr>
          <p:cNvPr id="3" name="Slide Number Placeholder 2">
            <a:extLst>
              <a:ext uri="{FF2B5EF4-FFF2-40B4-BE49-F238E27FC236}">
                <a16:creationId xmlns:a16="http://schemas.microsoft.com/office/drawing/2014/main" id="{C4AB9C2D-C0EF-17E5-06EA-051B2E288949}"/>
              </a:ext>
            </a:extLst>
          </p:cNvPr>
          <p:cNvSpPr>
            <a:spLocks noGrp="1"/>
          </p:cNvSpPr>
          <p:nvPr>
            <p:ph type="sldNum" sz="quarter" idx="12"/>
          </p:nvPr>
        </p:nvSpPr>
        <p:spPr/>
        <p:txBody>
          <a:bodyPr/>
          <a:lstStyle/>
          <a:p>
            <a:fld id="{9056D5AF-0D0D-4180-B983-F113BF98626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5896" y="404664"/>
            <a:ext cx="1595437" cy="369332"/>
          </a:xfrm>
          <a:prstGeom prst="rect">
            <a:avLst/>
          </a:prstGeom>
          <a:noFill/>
        </p:spPr>
        <p:txBody>
          <a:bodyPr wrap="none" rtlCol="0">
            <a:spAutoFit/>
          </a:bodyPr>
          <a:lstStyle/>
          <a:p>
            <a:r>
              <a:rPr lang="en-IN" b="1" dirty="0">
                <a:latin typeface="Times New Roman" panose="02020603050405020304" charset="0"/>
                <a:cs typeface="Times New Roman" panose="02020603050405020304" charset="0"/>
              </a:rPr>
              <a:t>AWS API GW</a:t>
            </a:r>
            <a:endParaRPr lang="en-US" b="1" dirty="0">
              <a:latin typeface="Times New Roman" panose="02020603050405020304" charset="0"/>
              <a:cs typeface="Times New Roman" panose="02020603050405020304" charset="0"/>
            </a:endParaRPr>
          </a:p>
        </p:txBody>
      </p:sp>
      <p:sp>
        <p:nvSpPr>
          <p:cNvPr id="4" name="Rectangle 3"/>
          <p:cNvSpPr/>
          <p:nvPr/>
        </p:nvSpPr>
        <p:spPr>
          <a:xfrm>
            <a:off x="214282" y="980728"/>
            <a:ext cx="8929718" cy="1846659"/>
          </a:xfrm>
          <a:prstGeom prst="rect">
            <a:avLst/>
          </a:prstGeom>
        </p:spPr>
        <p:txBody>
          <a:bodyPr wrap="square">
            <a:spAutoFit/>
          </a:bodyPr>
          <a:lstStyle/>
          <a:p>
            <a:pPr marL="285750" indent="-285750">
              <a:buClr>
                <a:srgbClr val="232F3E"/>
              </a:buClr>
              <a:buSzPts val="1800"/>
              <a:buFont typeface="Arial" panose="020B0604020202020204" pitchFamily="34" charset="0"/>
              <a:buChar char="•"/>
            </a:pPr>
            <a:r>
              <a:rPr lang="en-US" sz="1600" dirty="0">
                <a:latin typeface="Times New Roman" panose="02020603050405020304" charset="0"/>
                <a:cs typeface="Times New Roman" panose="02020603050405020304" charset="0"/>
              </a:rPr>
              <a:t>In our website live tracking system, we are hosting a static server less webpage over S3. </a:t>
            </a:r>
          </a:p>
          <a:p>
            <a:pPr marL="285750" indent="-285750">
              <a:buClr>
                <a:srgbClr val="232F3E"/>
              </a:buClr>
              <a:buSzPts val="1800"/>
              <a:buFont typeface="Arial" panose="020B0604020202020204" pitchFamily="34" charset="0"/>
              <a:buChar char="•"/>
            </a:pPr>
            <a:r>
              <a:rPr lang="en-US" sz="1600" dirty="0">
                <a:latin typeface="Times New Roman" panose="02020603050405020304" charset="0"/>
                <a:cs typeface="Times New Roman" panose="02020603050405020304" charset="0"/>
              </a:rPr>
              <a:t>There are two web pages on our website i.e., the </a:t>
            </a:r>
            <a:r>
              <a:rPr lang="en-US" sz="1600" b="1" dirty="0">
                <a:latin typeface="Times New Roman" panose="02020603050405020304" charset="0"/>
                <a:cs typeface="Times New Roman" panose="02020603050405020304" charset="0"/>
              </a:rPr>
              <a:t>Home</a:t>
            </a:r>
            <a:r>
              <a:rPr lang="en-US" sz="1600" dirty="0">
                <a:latin typeface="Times New Roman" panose="02020603050405020304" charset="0"/>
                <a:cs typeface="Times New Roman" panose="02020603050405020304" charset="0"/>
              </a:rPr>
              <a:t> and </a:t>
            </a:r>
            <a:r>
              <a:rPr lang="en-US" sz="1600" b="1" dirty="0">
                <a:latin typeface="Times New Roman" panose="02020603050405020304" charset="0"/>
                <a:cs typeface="Times New Roman" panose="02020603050405020304" charset="0"/>
              </a:rPr>
              <a:t>Contact Us </a:t>
            </a:r>
            <a:r>
              <a:rPr lang="en-US" sz="1600" dirty="0">
                <a:latin typeface="Times New Roman" panose="02020603050405020304" charset="0"/>
                <a:cs typeface="Times New Roman" panose="02020603050405020304" charset="0"/>
              </a:rPr>
              <a:t>pages. </a:t>
            </a:r>
          </a:p>
          <a:p>
            <a:pPr marL="285750" indent="-285750">
              <a:buClr>
                <a:srgbClr val="232F3E"/>
              </a:buClr>
              <a:buSzPts val="1800"/>
              <a:buFont typeface="Arial" panose="020B0604020202020204" pitchFamily="34" charset="0"/>
              <a:buChar char="•"/>
            </a:pPr>
            <a:r>
              <a:rPr lang="en-US" sz="1600" dirty="0">
                <a:latin typeface="Times New Roman" panose="02020603050405020304" charset="0"/>
                <a:cs typeface="Times New Roman" panose="02020603050405020304" charset="0"/>
              </a:rPr>
              <a:t>When user clicks on Home Page, HTTP API is invoked and integrates with the corresponding Lambda function.</a:t>
            </a:r>
          </a:p>
          <a:p>
            <a:pPr marL="285750" indent="-285750">
              <a:buClr>
                <a:srgbClr val="232F3E"/>
              </a:buClr>
              <a:buSzPts val="1800"/>
              <a:buFont typeface="Arial" panose="020B0604020202020204" pitchFamily="34" charset="0"/>
              <a:buChar char="•"/>
            </a:pPr>
            <a:r>
              <a:rPr lang="en-US" sz="1600" dirty="0">
                <a:latin typeface="Times New Roman" panose="02020603050405020304" charset="0"/>
                <a:cs typeface="Times New Roman" panose="02020603050405020304" charset="0"/>
              </a:rPr>
              <a:t>When user clicks on Contact Us Page, REST API is invoked and integrates with the corresponding Lambda function.</a:t>
            </a:r>
          </a:p>
          <a:p>
            <a:pPr lvl="0">
              <a:buClr>
                <a:srgbClr val="232F3E"/>
              </a:buClr>
              <a:buSzPts val="1800"/>
            </a:pPr>
            <a:endParaRPr lang="en-US" dirty="0">
              <a:solidFill>
                <a:srgbClr val="232F3E"/>
              </a:solidFill>
              <a:latin typeface="Times New Roman" panose="02020603050405020304" charset="0"/>
              <a:ea typeface="Arial" panose="020B0604020202020204"/>
              <a:cs typeface="Times New Roman" panose="02020603050405020304" charset="0"/>
              <a:sym typeface="Arial" panose="020B0604020202020204"/>
            </a:endParaRPr>
          </a:p>
        </p:txBody>
      </p:sp>
      <p:pic>
        <p:nvPicPr>
          <p:cNvPr id="2" name="Picture 1">
            <a:extLst>
              <a:ext uri="{FF2B5EF4-FFF2-40B4-BE49-F238E27FC236}">
                <a16:creationId xmlns:a16="http://schemas.microsoft.com/office/drawing/2014/main" id="{64191681-60C4-FD5B-3D29-2A2CAAB63E03}"/>
              </a:ext>
            </a:extLst>
          </p:cNvPr>
          <p:cNvPicPr>
            <a:picLocks noChangeAspect="1"/>
          </p:cNvPicPr>
          <p:nvPr/>
        </p:nvPicPr>
        <p:blipFill>
          <a:blip r:embed="rId2"/>
          <a:stretch>
            <a:fillRect/>
          </a:stretch>
        </p:blipFill>
        <p:spPr>
          <a:xfrm>
            <a:off x="1331640" y="2708920"/>
            <a:ext cx="6806561" cy="3361196"/>
          </a:xfrm>
          <a:prstGeom prst="rect">
            <a:avLst/>
          </a:prstGeom>
        </p:spPr>
      </p:pic>
      <p:sp>
        <p:nvSpPr>
          <p:cNvPr id="5" name="Slide Number Placeholder 4">
            <a:extLst>
              <a:ext uri="{FF2B5EF4-FFF2-40B4-BE49-F238E27FC236}">
                <a16:creationId xmlns:a16="http://schemas.microsoft.com/office/drawing/2014/main" id="{6078B0E3-CC5A-3000-C958-5C41036A40DD}"/>
              </a:ext>
            </a:extLst>
          </p:cNvPr>
          <p:cNvSpPr>
            <a:spLocks noGrp="1"/>
          </p:cNvSpPr>
          <p:nvPr>
            <p:ph type="sldNum" sz="quarter" idx="12"/>
          </p:nvPr>
        </p:nvSpPr>
        <p:spPr/>
        <p:txBody>
          <a:bodyPr/>
          <a:lstStyle/>
          <a:p>
            <a:fld id="{9056D5AF-0D0D-4180-B983-F113BF98626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29058" y="285728"/>
            <a:ext cx="1576137" cy="369332"/>
          </a:xfrm>
          <a:prstGeom prst="rect">
            <a:avLst/>
          </a:prstGeom>
          <a:noFill/>
        </p:spPr>
        <p:txBody>
          <a:bodyPr wrap="none" rtlCol="0">
            <a:spAutoFit/>
          </a:bodyPr>
          <a:lstStyle/>
          <a:p>
            <a:r>
              <a:rPr lang="en-IN" b="1" dirty="0">
                <a:latin typeface="Times New Roman" panose="02020603050405020304" charset="0"/>
                <a:cs typeface="Times New Roman" panose="02020603050405020304" charset="0"/>
              </a:rPr>
              <a:t>AWS Lambda</a:t>
            </a:r>
            <a:endParaRPr lang="en-US" b="1" dirty="0">
              <a:latin typeface="Times New Roman" panose="02020603050405020304" charset="0"/>
              <a:cs typeface="Times New Roman" panose="02020603050405020304" charset="0"/>
            </a:endParaRPr>
          </a:p>
        </p:txBody>
      </p:sp>
      <p:sp>
        <p:nvSpPr>
          <p:cNvPr id="3" name="Rectangle 2"/>
          <p:cNvSpPr/>
          <p:nvPr/>
        </p:nvSpPr>
        <p:spPr>
          <a:xfrm>
            <a:off x="0" y="785794"/>
            <a:ext cx="9144000" cy="4524315"/>
          </a:xfrm>
          <a:prstGeom prst="rect">
            <a:avLst/>
          </a:prstGeom>
        </p:spPr>
        <p:txBody>
          <a:bodyPr wrap="square">
            <a:spAutoFit/>
          </a:bodyPr>
          <a:lstStyle/>
          <a:p>
            <a:pPr marL="285750" lvl="0" indent="-285750">
              <a:buClr>
                <a:srgbClr val="333333"/>
              </a:buClr>
              <a:buSzPts val="1800"/>
              <a:buFont typeface="Arial" panose="020B0604020202020204" pitchFamily="34" charset="0"/>
              <a:buChar char="•"/>
            </a:pPr>
            <a:r>
              <a:rPr lang="en-US" sz="1600" dirty="0">
                <a:solidFill>
                  <a:srgbClr val="333333"/>
                </a:solidFill>
                <a:latin typeface="Times New Roman" panose="02020603050405020304" charset="0"/>
                <a:cs typeface="Times New Roman" panose="02020603050405020304" charset="0"/>
              </a:rPr>
              <a:t>AWS Lambda is a compute service that operates on an event-driven, serverless architecture, enabling you to execute code for a wide range of applications or backend services without the need for server provisioning or management. </a:t>
            </a:r>
          </a:p>
          <a:p>
            <a:pPr marL="285750" lvl="0" indent="-285750">
              <a:buClr>
                <a:srgbClr val="333333"/>
              </a:buClr>
              <a:buSzPts val="1800"/>
              <a:buFont typeface="Arial" panose="020B0604020202020204" pitchFamily="34" charset="0"/>
              <a:buChar char="•"/>
            </a:pPr>
            <a:endParaRPr lang="en-US" sz="1600" dirty="0">
              <a:solidFill>
                <a:srgbClr val="333333"/>
              </a:solidFill>
              <a:latin typeface="Times New Roman" panose="02020603050405020304" charset="0"/>
              <a:cs typeface="Times New Roman" panose="02020603050405020304" charset="0"/>
            </a:endParaRPr>
          </a:p>
          <a:p>
            <a:pPr marL="285750" lvl="0" indent="-285750">
              <a:buClr>
                <a:srgbClr val="333333"/>
              </a:buClr>
              <a:buSzPts val="1800"/>
              <a:buFont typeface="Arial" panose="020B0604020202020204" pitchFamily="34" charset="0"/>
              <a:buChar char="•"/>
            </a:pPr>
            <a:endParaRPr lang="en-US" sz="1600" dirty="0">
              <a:solidFill>
                <a:srgbClr val="333333"/>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dirty="0">
                <a:latin typeface="Times New Roman" panose="02020603050405020304" charset="0"/>
                <a:cs typeface="Times New Roman" panose="02020603050405020304" charset="0"/>
              </a:rPr>
              <a:t>We have created two lambda functions i.e., </a:t>
            </a:r>
            <a:r>
              <a:rPr lang="en-US" sz="1600" dirty="0" err="1">
                <a:latin typeface="Times New Roman" panose="02020603050405020304" charset="0"/>
                <a:cs typeface="Times New Roman" panose="02020603050405020304" charset="0"/>
              </a:rPr>
              <a:t>trackingpixel</a:t>
            </a:r>
            <a:r>
              <a:rPr lang="en-US" sz="1600" dirty="0">
                <a:latin typeface="Times New Roman" panose="02020603050405020304" charset="0"/>
                <a:cs typeface="Times New Roman" panose="02020603050405020304" charset="0"/>
              </a:rPr>
              <a:t> and trackingpixel-1. In AWS Lambda, code runs in response to some events i.e., HTTP/REST requests from the API gateway these events trigger the lambda function to execute the code. </a:t>
            </a:r>
          </a:p>
          <a:p>
            <a:endParaRPr lang="en-US"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dirty="0">
                <a:latin typeface="Times New Roman" panose="02020603050405020304" charset="0"/>
                <a:cs typeface="Times New Roman" panose="02020603050405020304" charset="0"/>
              </a:rPr>
              <a:t>Whenever the user visits the home page, this event invokes the HTTP API gateway which is integrated with the lambda function(pixel1) with the help of kinesis transfers the client requests i.e., streaming data, and dumps the data into the S3 bucket. </a:t>
            </a:r>
          </a:p>
          <a:p>
            <a:endParaRPr lang="en-US" sz="1600" dirty="0">
              <a:latin typeface="Times New Roman" panose="02020603050405020304" charset="0"/>
              <a:cs typeface="Times New Roman" panose="02020603050405020304" charset="0"/>
            </a:endParaRPr>
          </a:p>
          <a:p>
            <a:endParaRPr lang="en-US" sz="16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1600" dirty="0">
                <a:latin typeface="Times New Roman" panose="02020603050405020304" charset="0"/>
                <a:cs typeface="Times New Roman" panose="02020603050405020304" charset="0"/>
              </a:rPr>
              <a:t>Correspondingly, Whenever the user contacts the client through the Contact Us page to enquire/resolve their queries, this event invokes the REST API gateway which is integrated with the other lambda functions (pixel), It transfers the client requests i.e., the data to store in the SQL database i.e., AWS RDS</a:t>
            </a:r>
          </a:p>
          <a:p>
            <a:pPr marL="285750" lvl="0" indent="-285750">
              <a:buClr>
                <a:srgbClr val="333333"/>
              </a:buClr>
              <a:buSzPts val="1800"/>
              <a:buFont typeface="Arial" panose="020B0604020202020204" pitchFamily="34" charset="0"/>
              <a:buChar char="•"/>
            </a:pPr>
            <a:endParaRPr lang="en-US" sz="1600" dirty="0">
              <a:solidFill>
                <a:srgbClr val="333333"/>
              </a:solidFill>
              <a:latin typeface="Times New Roman" panose="02020603050405020304" charset="0"/>
              <a:cs typeface="Times New Roman" panose="02020603050405020304" charset="0"/>
            </a:endParaRPr>
          </a:p>
        </p:txBody>
      </p:sp>
      <p:sp>
        <p:nvSpPr>
          <p:cNvPr id="4" name="Slide Number Placeholder 3">
            <a:extLst>
              <a:ext uri="{FF2B5EF4-FFF2-40B4-BE49-F238E27FC236}">
                <a16:creationId xmlns:a16="http://schemas.microsoft.com/office/drawing/2014/main" id="{EE0B67EA-86BB-5CF2-4A7E-A0BF6E0CFB4F}"/>
              </a:ext>
            </a:extLst>
          </p:cNvPr>
          <p:cNvSpPr>
            <a:spLocks noGrp="1"/>
          </p:cNvSpPr>
          <p:nvPr>
            <p:ph type="sldNum" sz="quarter" idx="12"/>
          </p:nvPr>
        </p:nvSpPr>
        <p:spPr/>
        <p:txBody>
          <a:bodyPr/>
          <a:lstStyle/>
          <a:p>
            <a:fld id="{9056D5AF-0D0D-4180-B983-F113BF98626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6943" y="1782938"/>
            <a:ext cx="8721337" cy="2789070"/>
          </a:xfrm>
          <a:prstGeom prst="rect">
            <a:avLst/>
          </a:prstGeom>
        </p:spPr>
      </p:pic>
      <p:sp>
        <p:nvSpPr>
          <p:cNvPr id="3" name="Slide Number Placeholder 2">
            <a:extLst>
              <a:ext uri="{FF2B5EF4-FFF2-40B4-BE49-F238E27FC236}">
                <a16:creationId xmlns:a16="http://schemas.microsoft.com/office/drawing/2014/main" id="{AB406B44-5394-2176-38CA-8DD1F7DFF4DA}"/>
              </a:ext>
            </a:extLst>
          </p:cNvPr>
          <p:cNvSpPr>
            <a:spLocks noGrp="1"/>
          </p:cNvSpPr>
          <p:nvPr>
            <p:ph type="sldNum" sz="quarter" idx="12"/>
          </p:nvPr>
        </p:nvSpPr>
        <p:spPr/>
        <p:txBody>
          <a:bodyPr/>
          <a:lstStyle/>
          <a:p>
            <a:fld id="{9056D5AF-0D0D-4180-B983-F113BF98626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08242" y="404664"/>
            <a:ext cx="2040110" cy="369332"/>
          </a:xfrm>
          <a:prstGeom prst="rect">
            <a:avLst/>
          </a:prstGeom>
          <a:noFill/>
        </p:spPr>
        <p:txBody>
          <a:bodyPr wrap="none" rtlCol="0">
            <a:spAutoFit/>
          </a:bodyPr>
          <a:lstStyle/>
          <a:p>
            <a:r>
              <a:rPr lang="en-IN" b="1" dirty="0">
                <a:latin typeface="Times New Roman" panose="02020603050405020304" charset="0"/>
                <a:cs typeface="Times New Roman" panose="02020603050405020304" charset="0"/>
              </a:rPr>
              <a:t>AWS Cloud Watch</a:t>
            </a:r>
            <a:endParaRPr lang="en-US" b="1" dirty="0">
              <a:latin typeface="Times New Roman" panose="02020603050405020304" charset="0"/>
              <a:cs typeface="Times New Roman" panose="02020603050405020304" charset="0"/>
            </a:endParaRPr>
          </a:p>
        </p:txBody>
      </p:sp>
      <p:sp>
        <p:nvSpPr>
          <p:cNvPr id="3" name="Rectangle 2"/>
          <p:cNvSpPr/>
          <p:nvPr/>
        </p:nvSpPr>
        <p:spPr>
          <a:xfrm>
            <a:off x="107504" y="1052736"/>
            <a:ext cx="8496944" cy="1569660"/>
          </a:xfrm>
          <a:prstGeom prst="rect">
            <a:avLst/>
          </a:prstGeom>
        </p:spPr>
        <p:txBody>
          <a:bodyPr wrap="square">
            <a:spAutoFit/>
          </a:bodyPr>
          <a:lstStyle/>
          <a:p>
            <a:pPr marL="285750" indent="-285750">
              <a:buClr>
                <a:srgbClr val="232F3E"/>
              </a:buClr>
              <a:buSzPts val="1800"/>
              <a:buFont typeface="Arial" panose="020B0604020202020204" pitchFamily="34" charset="0"/>
              <a:buChar char="•"/>
            </a:pPr>
            <a:r>
              <a:rPr lang="en-US" sz="1600" dirty="0">
                <a:latin typeface="Times New Roman" panose="02020603050405020304" charset="0"/>
                <a:cs typeface="Times New Roman" panose="02020603050405020304" charset="0"/>
              </a:rPr>
              <a:t>AWS Cloud Watch is used in order to detect the anomalies in the website if it persists or to extract the data insights from the user to track, improve and smooth the functioning of the website.</a:t>
            </a:r>
          </a:p>
          <a:p>
            <a:pPr marL="285750" indent="-285750">
              <a:buClr>
                <a:srgbClr val="232F3E"/>
              </a:buClr>
              <a:buSzPts val="1800"/>
              <a:buFont typeface="Arial" panose="020B0604020202020204" pitchFamily="34" charset="0"/>
              <a:buChar char="•"/>
            </a:pPr>
            <a:endParaRPr lang="en-US" sz="1600" dirty="0">
              <a:latin typeface="Times New Roman" panose="02020603050405020304" charset="0"/>
              <a:cs typeface="Times New Roman" panose="02020603050405020304" charset="0"/>
            </a:endParaRPr>
          </a:p>
          <a:p>
            <a:pPr marL="285750" indent="-285750">
              <a:buClr>
                <a:srgbClr val="232F3E"/>
              </a:buClr>
              <a:buSzPts val="1800"/>
              <a:buFont typeface="Arial" panose="020B0604020202020204" pitchFamily="34" charset="0"/>
              <a:buChar char="•"/>
            </a:pPr>
            <a:r>
              <a:rPr lang="en-US" sz="1600" dirty="0">
                <a:latin typeface="Times New Roman" panose="02020603050405020304" charset="0"/>
                <a:cs typeface="Times New Roman" panose="02020603050405020304" charset="0"/>
              </a:rPr>
              <a:t>All the logs which have been generated from Lambda &amp; Kinesis is stored in the Cloud Watch</a:t>
            </a:r>
          </a:p>
          <a:p>
            <a:pPr marL="285750" indent="-285750">
              <a:buClr>
                <a:srgbClr val="232F3E"/>
              </a:buClr>
              <a:buSzPts val="1800"/>
              <a:buFont typeface="Arial" panose="020B0604020202020204" pitchFamily="34" charset="0"/>
              <a:buChar char="•"/>
            </a:pPr>
            <a:endParaRPr lang="en-US" sz="1600" dirty="0">
              <a:latin typeface="Times New Roman" panose="02020603050405020304" charset="0"/>
              <a:cs typeface="Times New Roman" panose="02020603050405020304" charset="0"/>
            </a:endParaRPr>
          </a:p>
          <a:p>
            <a:pPr marL="285750" lvl="0" indent="-285750">
              <a:buClr>
                <a:srgbClr val="232F3E"/>
              </a:buClr>
              <a:buSzPts val="1800"/>
              <a:buFont typeface="Arial" panose="020B0604020202020204" pitchFamily="34" charset="0"/>
              <a:buChar char="•"/>
            </a:pPr>
            <a:endParaRPr lang="en-US" sz="1600" dirty="0">
              <a:solidFill>
                <a:srgbClr val="232F3E"/>
              </a:solidFill>
              <a:latin typeface="Times New Roman" panose="02020603050405020304" charset="0"/>
              <a:ea typeface="Arial" panose="020B0604020202020204"/>
              <a:cs typeface="Times New Roman" panose="02020603050405020304" charset="0"/>
              <a:sym typeface="Arial" panose="020B0604020202020204"/>
            </a:endParaRPr>
          </a:p>
        </p:txBody>
      </p:sp>
      <p:pic>
        <p:nvPicPr>
          <p:cNvPr id="4" name="Picture 3">
            <a:extLst>
              <a:ext uri="{FF2B5EF4-FFF2-40B4-BE49-F238E27FC236}">
                <a16:creationId xmlns:a16="http://schemas.microsoft.com/office/drawing/2014/main" id="{808B18B4-0ADB-8832-11D4-12996097AACD}"/>
              </a:ext>
            </a:extLst>
          </p:cNvPr>
          <p:cNvPicPr>
            <a:picLocks noChangeAspect="1"/>
          </p:cNvPicPr>
          <p:nvPr/>
        </p:nvPicPr>
        <p:blipFill>
          <a:blip r:embed="rId2"/>
          <a:stretch>
            <a:fillRect/>
          </a:stretch>
        </p:blipFill>
        <p:spPr>
          <a:xfrm>
            <a:off x="107504" y="2201763"/>
            <a:ext cx="8641587" cy="3603501"/>
          </a:xfrm>
          <a:prstGeom prst="rect">
            <a:avLst/>
          </a:prstGeom>
        </p:spPr>
      </p:pic>
      <p:sp>
        <p:nvSpPr>
          <p:cNvPr id="5" name="Slide Number Placeholder 4">
            <a:extLst>
              <a:ext uri="{FF2B5EF4-FFF2-40B4-BE49-F238E27FC236}">
                <a16:creationId xmlns:a16="http://schemas.microsoft.com/office/drawing/2014/main" id="{446A2105-97AA-CB96-2BF3-133FE9506595}"/>
              </a:ext>
            </a:extLst>
          </p:cNvPr>
          <p:cNvSpPr>
            <a:spLocks noGrp="1"/>
          </p:cNvSpPr>
          <p:nvPr>
            <p:ph type="sldNum" sz="quarter" idx="12"/>
          </p:nvPr>
        </p:nvSpPr>
        <p:spPr/>
        <p:txBody>
          <a:bodyPr/>
          <a:lstStyle/>
          <a:p>
            <a:fld id="{9056D5AF-0D0D-4180-B983-F113BF98626B}"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59</TotalTime>
  <Words>1398</Words>
  <Application>Microsoft Office PowerPoint</Application>
  <PresentationFormat>On-screen Show (4:3)</PresentationFormat>
  <Paragraphs>104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Lucida Sans Unicode</vt:lpstr>
      <vt:lpstr>Times New Roman</vt:lpstr>
      <vt:lpstr>Verdana</vt:lpstr>
      <vt:lpstr>Wingdings 2</vt:lpstr>
      <vt:lpstr>Wingdings 3</vt:lpstr>
      <vt:lpstr>Concourse</vt:lpstr>
      <vt:lpstr>Website Live Visitor Tracking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Live Visitor Tracking System</dc:title>
  <dc:creator>ADMIN</dc:creator>
  <cp:lastModifiedBy>Naveen Kumar</cp:lastModifiedBy>
  <cp:revision>14</cp:revision>
  <dcterms:created xsi:type="dcterms:W3CDTF">2023-04-19T02:08:00Z</dcterms:created>
  <dcterms:modified xsi:type="dcterms:W3CDTF">2023-04-19T04:35:11Z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6DA3159F0F93439993C89C682519F5CA</vt:lpwstr>
  </property>
  <property fmtid="{D5CDD505-2E9C-101B-9397-08002B2CF9AE}" pid="3" name="KSOProductBuildVer">
    <vt:lpwstr>1033-11.2.0.11516</vt:lpwstr>
  </property>
</Properties>
</file>