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67" r:id="rId5"/>
    <p:sldId id="268" r:id="rId6"/>
    <p:sldId id="261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92E7B-2191-4E72-A7F8-FF5CCA7971B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29831-2DE8-47E3-97FE-7B6F8008D2A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665E-5E1D-4466-8D8F-F046656147EA}" type="slidenum">
              <a:rPr lang="en-IN" smtClean="0"/>
            </a:fld>
            <a:endParaRPr lang="en-IN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200625" y="6356350"/>
            <a:ext cx="4114800" cy="3651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Department of Information Science and Engg</a:t>
            </a:r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665E-5E1D-4466-8D8F-F046656147EA}" type="slidenum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Department of Information Science and </a:t>
            </a:r>
            <a:r>
              <a:rPr lang="en-US" dirty="0" err="1" smtClean="0"/>
              <a:t>Engg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665E-5E1D-4466-8D8F-F046656147EA}" type="slidenum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Department of Information Science and </a:t>
            </a:r>
            <a:r>
              <a:rPr lang="en-US" dirty="0" err="1" smtClean="0"/>
              <a:t>Engg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FFFF00"/>
                </a:solidFill>
              </a:defRPr>
            </a:lvl1pPr>
          </a:lstStyle>
          <a:p>
            <a:r>
              <a:rPr lang="en-US" dirty="0" smtClean="0"/>
              <a:t>Department of Information Science and </a:t>
            </a:r>
            <a:r>
              <a:rPr lang="en-US" dirty="0" err="1" smtClean="0"/>
              <a:t>Engg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665E-5E1D-4466-8D8F-F046656147E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jpeg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Information Science and Engg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665E-5E1D-4466-8D8F-F046656147EA}" type="slidenum">
              <a:rPr lang="en-IN" smtClean="0"/>
            </a:fld>
            <a:endParaRPr lang="en-IN"/>
          </a:p>
        </p:txBody>
      </p:sp>
      <p:sp>
        <p:nvSpPr>
          <p:cNvPr id="7" name="bg object 16"/>
          <p:cNvSpPr/>
          <p:nvPr userDrawn="1"/>
        </p:nvSpPr>
        <p:spPr>
          <a:xfrm>
            <a:off x="0" y="0"/>
            <a:ext cx="12192000" cy="731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Holder 4"/>
          <p:cNvSpPr txBox="1"/>
          <p:nvPr userDrawn="1"/>
        </p:nvSpPr>
        <p:spPr>
          <a:xfrm>
            <a:off x="4521470" y="6453487"/>
            <a:ext cx="3246628" cy="228599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bg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405"/>
              </a:lnSpc>
            </a:pPr>
            <a:r>
              <a:rPr lang="en-US" b="1" spc="-25" dirty="0" smtClean="0">
                <a:solidFill>
                  <a:srgbClr val="FFFF00"/>
                </a:solidFill>
              </a:rPr>
              <a:t>Department of Information Science and  </a:t>
            </a:r>
            <a:r>
              <a:rPr lang="en-US" b="1" spc="-25" dirty="0" err="1" smtClean="0">
                <a:solidFill>
                  <a:srgbClr val="FFFF00"/>
                </a:solidFill>
              </a:rPr>
              <a:t>Engg</a:t>
            </a:r>
            <a:r>
              <a:rPr lang="en-US" b="1" spc="-25" dirty="0" smtClean="0">
                <a:solidFill>
                  <a:srgbClr val="FFFF00"/>
                </a:solidFill>
              </a:rPr>
              <a:t>.</a:t>
            </a:r>
            <a:endParaRPr lang="en-US" sz="950" b="1" dirty="0">
              <a:solidFill>
                <a:srgbClr val="FFFF00"/>
              </a:solidFill>
            </a:endParaRPr>
          </a:p>
        </p:txBody>
      </p:sp>
      <p:sp>
        <p:nvSpPr>
          <p:cNvPr id="10" name="bg object 18"/>
          <p:cNvSpPr/>
          <p:nvPr userDrawn="1"/>
        </p:nvSpPr>
        <p:spPr>
          <a:xfrm>
            <a:off x="11353800" y="113363"/>
            <a:ext cx="460248" cy="490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bg object 17"/>
          <p:cNvSpPr/>
          <p:nvPr userDrawn="1"/>
        </p:nvSpPr>
        <p:spPr>
          <a:xfrm>
            <a:off x="284587" y="16764"/>
            <a:ext cx="697992" cy="587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600" b="1" dirty="0" smtClean="0">
                <a:solidFill>
                  <a:srgbClr val="FFFF00"/>
                </a:solidFill>
              </a:rPr>
              <a:t>Department of Information Science and </a:t>
            </a:r>
            <a:r>
              <a:rPr lang="en-US" sz="1600" b="1" dirty="0" err="1" smtClean="0">
                <a:solidFill>
                  <a:srgbClr val="FFFF00"/>
                </a:solidFill>
              </a:rPr>
              <a:t>Engg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665E-5E1D-4466-8D8F-F046656147EA}" type="slidenum">
              <a:rPr lang="en-IN" smtClean="0"/>
            </a:fld>
            <a:endParaRPr lang="en-IN"/>
          </a:p>
        </p:txBody>
      </p:sp>
      <p:sp>
        <p:nvSpPr>
          <p:cNvPr id="6" name="Text Box 13"/>
          <p:cNvSpPr txBox="1"/>
          <p:nvPr/>
        </p:nvSpPr>
        <p:spPr>
          <a:xfrm>
            <a:off x="1394679" y="4007276"/>
            <a:ext cx="4422009" cy="2059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Name-USN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Name-USN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Name-USN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Name-USN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14"/>
          <p:cNvSpPr txBox="1"/>
          <p:nvPr/>
        </p:nvSpPr>
        <p:spPr>
          <a:xfrm>
            <a:off x="2725420" y="1170313"/>
            <a:ext cx="674116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</a:t>
            </a:r>
            <a:r>
              <a:rPr lang="en-US" sz="4400" dirty="0">
                <a:sym typeface="+mn-ea"/>
              </a:rPr>
              <a:t> </a:t>
            </a:r>
            <a:r>
              <a:rPr lang="en-US" sz="4400" dirty="0" smtClean="0">
                <a:sym typeface="+mn-ea"/>
              </a:rPr>
              <a:t>Title</a:t>
            </a:r>
            <a:endParaRPr lang="en-US" sz="4400" dirty="0"/>
          </a:p>
        </p:txBody>
      </p:sp>
      <p:sp>
        <p:nvSpPr>
          <p:cNvPr id="8" name="Text Box 13"/>
          <p:cNvSpPr txBox="1"/>
          <p:nvPr/>
        </p:nvSpPr>
        <p:spPr>
          <a:xfrm>
            <a:off x="6943223" y="4236452"/>
            <a:ext cx="45720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 the Guidance of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[GUIDE NAME]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[DESIGNATION]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29782" y="2283862"/>
            <a:ext cx="66498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Subject: Major Project Phase-I, Review-2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Semester: 6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Semester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212090" y="916305"/>
            <a:ext cx="12192000" cy="51663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200" b="1"/>
              <a:t> </a:t>
            </a:r>
            <a:r>
              <a:rPr lang="en-US" altLang="en-US" sz="2200" b="1"/>
              <a:t>Expected </a:t>
            </a:r>
            <a:r>
              <a:rPr sz="2200" b="1"/>
              <a:t>Outcomes</a:t>
            </a:r>
            <a:endParaRPr sz="2200" b="1"/>
          </a:p>
          <a:p>
            <a:pPr>
              <a:lnSpc>
                <a:spcPct val="90000"/>
              </a:lnSpc>
            </a:pP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Real-Time Gesture Recognition:</a:t>
            </a:r>
            <a:endParaRPr sz="1600"/>
          </a:p>
          <a:p>
            <a:r>
              <a:rPr sz="1600"/>
              <a:t> Enabled smooth, real-time robot control using hand gestures captured through an accelerometer-based glove.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Wireless Command Transmission:</a:t>
            </a:r>
            <a:endParaRPr sz="1600"/>
          </a:p>
          <a:p>
            <a:r>
              <a:rPr sz="1600"/>
              <a:t> Achieved reliable Bluetooth/RF-based communication between the glove unit and robot module with minimal latency.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Accurate Movement Execution:</a:t>
            </a:r>
            <a:endParaRPr sz="1600"/>
          </a:p>
          <a:p>
            <a:r>
              <a:rPr sz="1600"/>
              <a:t> Mapped hand gestures to robot functions like forward, backward, turning, and stopping with high accuracy.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Obstacle Detection and Safety:</a:t>
            </a:r>
            <a:endParaRPr sz="1600"/>
          </a:p>
          <a:p>
            <a:r>
              <a:rPr sz="1600"/>
              <a:t> Integrated ultrasonic sensor successfully stopped or redirected the robot within 0.5 seconds of obstacle detection (&lt;10 cm range).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User-Friendly Interface:</a:t>
            </a:r>
            <a:endParaRPr sz="1600"/>
          </a:p>
          <a:p>
            <a:r>
              <a:rPr sz="1600"/>
              <a:t> Designed an intuitive, wearable glove controller that requires no advanced training to operate.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Low-Cost &amp; Scalable Solution:</a:t>
            </a:r>
            <a:endParaRPr sz="1600"/>
          </a:p>
          <a:p>
            <a:r>
              <a:rPr sz="1600"/>
              <a:t> Built using affordable components with scope for expanding to advanced robotic operations (e.g., robotic arms).</a:t>
            </a:r>
            <a:endParaRPr sz="1600"/>
          </a:p>
          <a:p>
            <a:r>
              <a:rPr sz="1600"/>
              <a:t>Let me know if you’d like a visual summary slide, a shortened version for a busy audience, or Hindi/vernacular translation for any specific use!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0" y="841375"/>
            <a:ext cx="11800205" cy="552958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SDG Alignment</a:t>
            </a:r>
            <a:endParaRPr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roject contributes to the following United Nations Sustainable Development Goals (SDGs):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SDG 4: Quality Education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hands-on learning platform for students in STEM, robotics, and embedded systems.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SDG 8: Decent Work and Economic Growth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Encourages the development of low-cost automation solutions, potentially boosting productivity in small industries.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sz="16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SDG 9: Industry, Innovation and Infrastructure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Promotes innovation by integrating gesture-based technology with robotics, encouraging smart automation.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SDG 10: Reduced Inequalities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 Can be adapted for use by differently-abled individuals, offering alternative control interfaces in assistive robotics.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️ 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-635" y="901065"/>
            <a:ext cx="11758295" cy="4431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Ethics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User Safety: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includes obstacle detection to prevent harm or collisions during operation, especially in public or educational spaces.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Designed with simplicity in mind — the gesture glove can be used by people with limited technical knowledge or mobility constraints.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Privacy &amp; Data Use: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No sensitive personal data is collected or stored; the system only processes gesture data locally on the microcontroller.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Affordability: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Prioritized low-cost components to ensure that the solution remains accessible to schools, universities, and low-resource communities.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The design minimizes electronic waste and supports modular upgrades instead of full replacements.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- Free Download on Freepi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446" y="777958"/>
            <a:ext cx="7869354" cy="557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smtClean="0"/>
              <a:t>Department of Information Science and </a:t>
            </a:r>
            <a:r>
              <a:rPr lang="en-US" dirty="0" err="1" smtClean="0"/>
              <a:t>Engg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Department of Information Science and </a:t>
            </a:r>
            <a:r>
              <a:rPr lang="en-US" dirty="0" err="1" smtClean="0"/>
              <a:t>Engg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665E-5E1D-4466-8D8F-F046656147EA}" type="slidenum">
              <a:rPr lang="en-IN" smtClean="0"/>
            </a:fld>
            <a:endParaRPr lang="en-IN"/>
          </a:p>
        </p:txBody>
      </p:sp>
      <p:sp>
        <p:nvSpPr>
          <p:cNvPr id="6" name="Text Box 5"/>
          <p:cNvSpPr txBox="1"/>
          <p:nvPr/>
        </p:nvSpPr>
        <p:spPr>
          <a:xfrm>
            <a:off x="779646" y="946150"/>
            <a:ext cx="7162800" cy="5410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Literature Survey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SDG,Ethics.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Table 9"/>
          <p:cNvGraphicFramePr/>
          <p:nvPr>
            <p:custDataLst>
              <p:tags r:id="rId1"/>
            </p:custDataLst>
          </p:nvPr>
        </p:nvGraphicFramePr>
        <p:xfrm>
          <a:off x="214630" y="772160"/>
          <a:ext cx="11850370" cy="604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10"/>
                <a:gridCol w="1692910"/>
                <a:gridCol w="1692910"/>
                <a:gridCol w="1692910"/>
                <a:gridCol w="1692910"/>
                <a:gridCol w="1692910"/>
                <a:gridCol w="1692910"/>
              </a:tblGrid>
              <a:tr h="1413510">
                <a:tc>
                  <a:txBody>
                    <a:bodyPr/>
                    <a:p>
                      <a:r>
                        <a:rPr sz="1600"/>
                        <a:t>Sl. No.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Title of Paper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Author(s)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Year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Methodology &amp; Technology Used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Key Outcome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Limitations</a:t>
                      </a:r>
                      <a:endParaRPr sz="1600"/>
                    </a:p>
                  </a:txBody>
                  <a:tcPr marL="0" marR="0" marT="0" marB="0" anchor="ctr" anchorCtr="0"/>
                </a:tc>
              </a:tr>
              <a:tr h="1463040">
                <a:tc>
                  <a:txBody>
                    <a:bodyPr/>
                    <a:p>
                      <a:r>
                        <a:rPr sz="1600"/>
                        <a:t>1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Hand Gesture Controlled Robot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Rishabh et al.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2018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Accelerometer-based hand tilt detection using ATmega328P microcontroller and L298N motor driver.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Achieved efficient, responsive motion using simple tilt gestures.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No safety features like collision avoidance or feedback mechanisms.</a:t>
                      </a:r>
                      <a:endParaRPr sz="1600"/>
                    </a:p>
                  </a:txBody>
                  <a:tcPr marL="0" marR="0" marT="0" marB="0" anchor="ctr" anchorCtr="0"/>
                </a:tc>
              </a:tr>
              <a:tr h="1463040">
                <a:tc>
                  <a:txBody>
                    <a:bodyPr/>
                    <a:p>
                      <a:r>
                        <a:rPr sz="1600"/>
                        <a:t>2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Hand Gesture Controlled Robot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Vikas Singh et al.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2019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Accelerometer + Arduino with RF module and L293D motor driver for basic robotic movement.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Demonstrated basic gesture control for robotic movement.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Limited range due to RF module; lacks obstacle avoidance.</a:t>
                      </a:r>
                      <a:endParaRPr sz="1600"/>
                    </a:p>
                  </a:txBody>
                  <a:tcPr marL="0" marR="0" marT="0" marB="0" anchor="ctr" anchorCtr="0"/>
                </a:tc>
              </a:tr>
              <a:tr h="1706880">
                <a:tc>
                  <a:txBody>
                    <a:bodyPr/>
                    <a:p>
                      <a:r>
                        <a:rPr sz="1600"/>
                        <a:t>3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Gesture Controlled Robot Using Flex Sensors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Hidayat et al.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2021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Flex sensors interfaced with Arduino and Bluetooth module, driving servo motors for movement.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Improved accuracy in gesture detection using flex sensors.</a:t>
                      </a:r>
                      <a:endParaRPr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600"/>
                        <a:t>More expensive components; flex sensors prone to wear and tear.</a:t>
                      </a:r>
                      <a:endParaRPr sz="16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Table 9"/>
          <p:cNvGraphicFramePr/>
          <p:nvPr/>
        </p:nvGraphicFramePr>
        <p:xfrm>
          <a:off x="214630" y="1461770"/>
          <a:ext cx="11850370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10"/>
                <a:gridCol w="1692910"/>
                <a:gridCol w="1692910"/>
                <a:gridCol w="1692910"/>
                <a:gridCol w="1692910"/>
                <a:gridCol w="1692910"/>
                <a:gridCol w="1692910"/>
              </a:tblGrid>
              <a:tr h="886460">
                <a:tc>
                  <a:txBody>
                    <a:bodyPr/>
                    <a:p>
                      <a:r>
                        <a:rPr sz="11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r>
                        <a:rPr sz="1100" b="0">
                          <a:solidFill>
                            <a:schemeClr val="tx1"/>
                          </a:solidFill>
                        </a:rPr>
                        <a:t>Smart Glove for Gesture Controlled Robotics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r>
                        <a:rPr sz="1100" b="0">
                          <a:solidFill>
                            <a:schemeClr val="tx1"/>
                          </a:solidFill>
                        </a:rPr>
                        <a:t>A. Permana et al.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r>
                        <a:rPr sz="1100" b="0">
                          <a:solidFill>
                            <a:schemeClr val="tx1"/>
                          </a:solidFill>
                        </a:rPr>
                        <a:t>2022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r>
                        <a:rPr sz="1100" b="0">
                          <a:solidFill>
                            <a:schemeClr val="tx1"/>
                          </a:solidFill>
                        </a:rPr>
                        <a:t>MPU6050 + ESP32 for motion tracking with Wi-Fi for real-time gesture transmission.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r>
                        <a:rPr sz="1100" b="0">
                          <a:solidFill>
                            <a:schemeClr val="tx1"/>
                          </a:solidFill>
                        </a:rPr>
                        <a:t>Enabled remote control with real-time data transmission.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solidFill>
                      <a:srgbClr val="D2DEEF"/>
                    </a:solidFill>
                  </a:tcPr>
                </a:tc>
                <a:tc>
                  <a:txBody>
                    <a:bodyPr/>
                    <a:p>
                      <a:r>
                        <a:rPr sz="1100" b="0">
                          <a:solidFill>
                            <a:schemeClr val="tx1"/>
                          </a:solidFill>
                        </a:rPr>
                        <a:t>Complex setup; high power consumption for wearable use.</a:t>
                      </a:r>
                      <a:endParaRPr sz="11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solidFill>
                      <a:srgbClr val="D2DEEF"/>
                    </a:solidFill>
                  </a:tcPr>
                </a:tc>
              </a:tr>
              <a:tr h="886460">
                <a:tc>
                  <a:txBody>
                    <a:bodyPr/>
                    <a:p>
                      <a:r>
                        <a:rPr sz="1100"/>
                        <a:t>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A Review on Wearable Sensors for Gesture Control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Multiple (MDPI Journal)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2023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Comprehensive review of IMUs, flex sensors, and wireless communication in wearable gloves.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Summarized strengths of modern wearable gesture-sensing techniques.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Lacks real-world implementation and performance validation.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D665E-5E1D-4466-8D8F-F046656147EA}" type="slidenum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 smtClean="0"/>
              <a:t>Department of Information Science and </a:t>
            </a:r>
            <a:r>
              <a:rPr lang="en-US" dirty="0" err="1" smtClean="0"/>
              <a:t>Engg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970" y="1268730"/>
            <a:ext cx="8444230" cy="46551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6520" y="855980"/>
            <a:ext cx="6096000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70000"/>
              </a:lnSpc>
              <a:spcAft>
                <a:spcPct val="60000"/>
              </a:spcAft>
            </a:pP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Methodology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665E-5E1D-4466-8D8F-F046656147EA}" type="slidenum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Science and Engg</a:t>
            </a:r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0" y="883920"/>
            <a:ext cx="12192000" cy="597408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70000"/>
              </a:lnSpc>
            </a:pPr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Requirement Analysis</a:t>
            </a:r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Identify hardware components: Accelerometer (e.g., MPU6050), Arduino Uno, Motor Driver (L298N), DC motors, RF/Bluetooth modules (e.g., HC-05), obstacle sensors (e.g., Ultrasonic Sensor), and robotic gripper (optional).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Define functional requirements: gesture recognition, movement control (forward, backward, left, right, stop), object handling (pick/drop), and obstacle detection.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70000"/>
              </a:lnSpc>
              <a:buFont typeface="Arial" panose="020B0604020202020204"/>
              <a:buChar char="•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  <a:spcAft>
                <a:spcPct val="60000"/>
              </a:spcAft>
            </a:pPr>
            <a:r>
              <a:rPr sz="1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System Design</a:t>
            </a:r>
            <a:endParaRPr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Gesture Module: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Mount an accelerometer on a glove or hand-band to detect hand tilt/gesture.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Program the Arduino to convert tilt angles into directional commands.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+mj-lt"/>
              <a:buAutoNum type="arabicPeriod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Control Module (Transmitter):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Arduino reads accelerometer data and interprets gestures.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Sends the corresponding command wirelessly via Bluetooth or RF.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+mj-lt"/>
              <a:buAutoNum type="arabicPeriod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70000"/>
              </a:lnSpc>
              <a:buFont typeface="+mj-lt"/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  </a:t>
            </a: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Robot Module (Receiver):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Receives signals using a Bluetooth/RF module.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Arduino on the robot decodes signals and drives the motors accordingly.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Includes a robotic arm (servo-controlled) for pick/drop actions.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+mj-lt"/>
              <a:buAutoNum type="arabicPeriod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70000"/>
              </a:lnSpc>
              <a:buFont typeface="+mj-lt"/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  </a:t>
            </a: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Obstacle Avoidance: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70000"/>
              </a:lnSpc>
              <a:buFont typeface="+mj-lt"/>
              <a:buAutoNum type="arabicPeriod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Integrate ultrasonic sensors on the robot.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70000"/>
              </a:lnSpc>
              <a:buFont typeface="Arial" panose="020B0604020202020204" pitchFamily="34" charset="0"/>
              <a:buChar char="•"/>
            </a:pPr>
            <a:endParaRPr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an object is detected ≤10 cm ahead, the robot either stops or reroutes.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665E-5E1D-4466-8D8F-F046656147EA}" type="slidenum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Information Science and Engg</a:t>
            </a:r>
            <a:endParaRPr lang="en-IN" dirty="0"/>
          </a:p>
        </p:txBody>
      </p:sp>
      <p:sp>
        <p:nvSpPr>
          <p:cNvPr id="6" name="Text Box 5"/>
          <p:cNvSpPr txBox="1"/>
          <p:nvPr/>
        </p:nvSpPr>
        <p:spPr>
          <a:xfrm>
            <a:off x="0" y="723265"/>
            <a:ext cx="12192635" cy="5998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Implementation</a:t>
            </a:r>
            <a:endParaRPr lang="en-US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accelerometer with Arduino and calibrate for different gestures.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Use conditional statements to map gesture angles to actions: e.g., Tilt forward = move forward, tilt left = turn left, etc.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Establish wireless communication using HC-05 Bluetooth or RF module.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Mount components on a chassis and test robotic arm stability.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4. Testing and Calibration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Test gesture detection accuracy.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Fine-tune angles and thresholds to improve gesture recognition.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Measure communication range and signal latency.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Calibrate ultrasonic sensors for reliable obstacle detection.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5. Optimization</a:t>
            </a:r>
            <a:endParaRPr lang="en-US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Reduce response time between gesture and robot action.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Improve gesture stability and false gesture rejection.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Minimize power consumption and increase wireless range.</a:t>
            </a:r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9CD665E-5E1D-4466-8D8F-F046656147EA}" type="slidenum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 smtClean="0"/>
              <a:t>Department of Information Science and </a:t>
            </a:r>
            <a:r>
              <a:rPr lang="en-US" dirty="0" err="1" smtClean="0"/>
              <a:t>Engg</a:t>
            </a:r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0" y="752475"/>
            <a:ext cx="12056110" cy="6470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Code:( Transmitter Side Code (Glove with Accelerometer))</a:t>
            </a:r>
            <a:endParaRPr lang="en-US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&lt;Wire.h&gt;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&lt;MPU6050.h&gt;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MPU6050 accel;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void setup() {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Serial.begin(9600);        // Bluetooth uses Serial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Wire.begin();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accel.initialize();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if (!accel.testConnection()) {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Serial.println("MPU6050 connection failed");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(1);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Serial.println("MPU6050 connected");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 {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int16_t ax, ay, az;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accel.getAcceleration(&amp;ax, &amp;ay, &amp;az);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// Simple gesture mapping based on Y-axis tilt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if (ay &gt; 10000) {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Serial.println("F"); // Forward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} else if (ay &lt; -10000) {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Serial.println("B"); // Backward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} else if (ax &gt; 10000) {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Serial.println("R"); // Right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} else if (ax &lt; -10000) {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Serial.println("L"); // Left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} else {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  Serial.println("S"); // Stop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  delay(200);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93345" y="77184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Receiver Side Code (Robot)</a:t>
            </a:r>
            <a:r>
              <a:rPr lang="en-US" sz="1600"/>
              <a:t>:</a:t>
            </a:r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93345" y="1109345"/>
            <a:ext cx="9050655" cy="5579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char command;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void setup() {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Serial.begin(9600);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pinMode(8, OUTPUT);  // Motor A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pinMode(9, OUTPUT);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pinMode(10, OUTPUT); // Motor B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pinMode(11, OUTPUT);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void loop() {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if (Serial.available()) {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command = Serial.read();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switch (command) {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case 'F': // Forward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digitalWrite(8, HIGH);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digitalWrite(9, LOW);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digitalWrite(10, HIGH);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digitalWrite(11, LOW);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case 'B': // Backward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digitalWrite(8, LOW);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digitalWrite(9, HIGH);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digitalWrite(10, LOW);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digitalWrite(11, HIGH);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606800" y="1273810"/>
            <a:ext cx="44754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case 'R': // Right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digitalWrite(8, HIGH);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digitalWrite(9, LOW);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digitalWrite(10, LOW);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digitalWrite(11, HIGH);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break;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case 'L': // Left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digitalWrite(8, LOW);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digitalWrite(9, HIGH);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digitalWrite(10, HIGH);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digitalWrite(11, LOW);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break;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case 'S': // Stop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digitalWrite(8, LOW);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digitalWrite(9, LOW);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digitalWrite(10, LOW);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digitalWrite(11, LOW);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break;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}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}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33*464"/>
  <p:tag name="TABLE_ENDDRAG_RECT" val="16*70*933*46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8120</Words>
  <Application>WPS Presentation</Application>
  <PresentationFormat>Widescreen</PresentationFormat>
  <Paragraphs>361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</vt:lpstr>
      <vt:lpstr>Times New Roman</vt:lpstr>
      <vt:lpstr>Calibri</vt:lpstr>
      <vt:lpstr>Microsoft YaHei</vt:lpstr>
      <vt:lpstr>Arial Unicode MS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B A</dc:creator>
  <cp:lastModifiedBy>Pavani A M</cp:lastModifiedBy>
  <cp:revision>6</cp:revision>
  <dcterms:created xsi:type="dcterms:W3CDTF">2025-05-29T11:02:00Z</dcterms:created>
  <dcterms:modified xsi:type="dcterms:W3CDTF">2025-05-29T13:29:24Z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F5141C650C2D47F3B278C1596CFEA88F_12</vt:lpwstr>
  </property>
  <property fmtid="{D5CDD505-2E9C-101B-9397-08002B2CF9AE}" pid="3" name="KSOProductBuildVer">
    <vt:lpwstr>1033-12.2.0.21179</vt:lpwstr>
  </property>
</Properties>
</file>