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6" r:id="rId3"/>
    <p:sldId id="259" r:id="rId4"/>
    <p:sldId id="260" r:id="rId5"/>
    <p:sldId id="261" r:id="rId6"/>
    <p:sldId id="266" r:id="rId7"/>
    <p:sldId id="267" r:id="rId8"/>
    <p:sldId id="269" r:id="rId9"/>
    <p:sldId id="270" r:id="rId10"/>
    <p:sldId id="272" r:id="rId11"/>
    <p:sldId id="273" r:id="rId12"/>
    <p:sldId id="274" r:id="rId13"/>
    <p:sldId id="275" r:id="rId14"/>
    <p:sldId id="276" r:id="rId15"/>
    <p:sldId id="277" r:id="rId16"/>
    <p:sldId id="278" r:id="rId17"/>
    <p:sldId id="283" r:id="rId18"/>
    <p:sldId id="284" r:id="rId19"/>
    <p:sldId id="279" r:id="rId20"/>
    <p:sldId id="281" r:id="rId21"/>
    <p:sldId id="282" r:id="rId22"/>
    <p:sldId id="271" r:id="rId23"/>
    <p:sldId id="280" r:id="rId24"/>
    <p:sldId id="285"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i edipelly" initials="pe" lastIdx="1" clrIdx="0">
    <p:extLst>
      <p:ext uri="{19B8F6BF-5375-455C-9EA6-DF929625EA0E}">
        <p15:presenceInfo xmlns:p15="http://schemas.microsoft.com/office/powerpoint/2012/main" userId="4c49081bc7f0c0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60"/>
  </p:normalViewPr>
  <p:slideViewPr>
    <p:cSldViewPr snapToGrid="0" showGuides="1">
      <p:cViewPr varScale="1">
        <p:scale>
          <a:sx n="68" d="100"/>
          <a:sy n="68" d="100"/>
        </p:scale>
        <p:origin x="1014"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1498-512D-2F14-E3D3-BCB48C610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AB75B65-67CE-496C-B0AB-306F43C68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3208C6A-B676-E357-0434-904DA5BA8991}"/>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5" name="Footer Placeholder 4">
            <a:extLst>
              <a:ext uri="{FF2B5EF4-FFF2-40B4-BE49-F238E27FC236}">
                <a16:creationId xmlns:a16="http://schemas.microsoft.com/office/drawing/2014/main" id="{0413ADCD-8664-5D95-35E7-01D0ACD0A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C7C6E-D41C-2060-9EED-ECF5C3AE29AF}"/>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16023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A9E0-A5D5-D177-5D9B-2A3CF1FF7F1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C36C920-583C-5510-3061-9224899F9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9EECE6-10A7-33AD-6D8B-A8C44125D710}"/>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5" name="Footer Placeholder 4">
            <a:extLst>
              <a:ext uri="{FF2B5EF4-FFF2-40B4-BE49-F238E27FC236}">
                <a16:creationId xmlns:a16="http://schemas.microsoft.com/office/drawing/2014/main" id="{A76E1487-815A-0E2B-F2C8-412FB89FE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14C96-9E86-7FAA-7D9D-223D9AE7B4D0}"/>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67313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361348-4A09-A7ED-E14C-3B91E2ABFC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0104834-CBF2-2830-E578-95A84C94B0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D4E9BEC-1936-9538-6444-F6BDBD8E4B5F}"/>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5" name="Footer Placeholder 4">
            <a:extLst>
              <a:ext uri="{FF2B5EF4-FFF2-40B4-BE49-F238E27FC236}">
                <a16:creationId xmlns:a16="http://schemas.microsoft.com/office/drawing/2014/main" id="{03378FEC-0569-B23C-7557-4C9580056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BE0BF-24F0-AF5B-BE4C-92A795CE7C62}"/>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90255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5631-A93C-5F3A-98F6-9077E4D8765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CD6EE96-A711-636B-288A-2F2D85C0A4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88F9C1C-F6B6-770A-18AF-670D5C3C6297}"/>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5" name="Footer Placeholder 4">
            <a:extLst>
              <a:ext uri="{FF2B5EF4-FFF2-40B4-BE49-F238E27FC236}">
                <a16:creationId xmlns:a16="http://schemas.microsoft.com/office/drawing/2014/main" id="{15164844-7DFA-B1A3-689D-B1EC4A4C5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C4D9C-1AB8-5798-57D9-8059EEA50B5E}"/>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69118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14C8-8972-542C-8D5C-72138E83E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87F5926-90D6-199F-210D-15224670C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EFB65-6093-3AD9-B436-BF4BD199D69B}"/>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5" name="Footer Placeholder 4">
            <a:extLst>
              <a:ext uri="{FF2B5EF4-FFF2-40B4-BE49-F238E27FC236}">
                <a16:creationId xmlns:a16="http://schemas.microsoft.com/office/drawing/2014/main" id="{D0B70E63-3BC1-E046-1E79-E13E612F25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BC18D-0B77-21BF-7249-8DA88D72FE75}"/>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204575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0525-2210-79CC-FC07-70BEFB2DD42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FE6DBA8-6B5D-1FDF-30D4-184E457D8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4EDA20A-FD88-F33F-4B08-864BC64C5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9984D9-C86F-3F6F-C601-CAE1B0661E79}"/>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6" name="Footer Placeholder 5">
            <a:extLst>
              <a:ext uri="{FF2B5EF4-FFF2-40B4-BE49-F238E27FC236}">
                <a16:creationId xmlns:a16="http://schemas.microsoft.com/office/drawing/2014/main" id="{B9698811-2797-4C5C-31F7-42D2A26F7F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25565-8CCC-4BBB-FA12-C790A2952F53}"/>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64386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9B93-9A2B-4F31-D16B-050F27F86E0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B62FE84-F8C6-2C4F-E352-065EF12CCE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C3EAA-2AAE-7C57-632C-70407B58A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243C2FB-C14D-4138-8D2E-5115FC2E9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2B065D-B734-2875-79F5-C04FE9151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7B46A34-381C-86F5-9CED-B890403A945A}"/>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8" name="Footer Placeholder 7">
            <a:extLst>
              <a:ext uri="{FF2B5EF4-FFF2-40B4-BE49-F238E27FC236}">
                <a16:creationId xmlns:a16="http://schemas.microsoft.com/office/drawing/2014/main" id="{24D5B3E8-62F9-50A4-5DB6-B469C6DA2A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805EE9-84BB-5095-FCBC-7E8DE0E4C51F}"/>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22498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3026-D3D3-7AC4-808C-7010F7DBC64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5EB0D8A-F1CA-D5E0-632E-FDE76253A887}"/>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4" name="Footer Placeholder 3">
            <a:extLst>
              <a:ext uri="{FF2B5EF4-FFF2-40B4-BE49-F238E27FC236}">
                <a16:creationId xmlns:a16="http://schemas.microsoft.com/office/drawing/2014/main" id="{6E5C0A41-CF9A-F662-CE0C-36AAA13647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B7EC77-5BC9-5C27-A205-BDAE82EB28A2}"/>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277929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CB2C2-4DDE-9821-6011-BD6FF880F9CB}"/>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3" name="Footer Placeholder 2">
            <a:extLst>
              <a:ext uri="{FF2B5EF4-FFF2-40B4-BE49-F238E27FC236}">
                <a16:creationId xmlns:a16="http://schemas.microsoft.com/office/drawing/2014/main" id="{63519CE0-C270-B8D8-5A97-DDD2B5BB8E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3F82B6-3617-C1F6-7F0E-17268EDEC42B}"/>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42876763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C3D0-13EA-8799-2C2B-1CB47575C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B5FE4BB-C235-933B-5B78-5F6E7A5C55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A044F05-A722-5043-A66C-66AF0210C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1EFD4-257D-7C4B-35C7-D37923B40FDE}"/>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6" name="Footer Placeholder 5">
            <a:extLst>
              <a:ext uri="{FF2B5EF4-FFF2-40B4-BE49-F238E27FC236}">
                <a16:creationId xmlns:a16="http://schemas.microsoft.com/office/drawing/2014/main" id="{8028B3BD-70BE-2262-B77F-59C4BA538E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F2AFB1-5D1C-8802-C92F-4082C763506D}"/>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66652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772F-7C08-4C4B-4D8D-0BF0EDB47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7ABA3FB-7D7C-A16A-610F-10D1268F8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B5ABCF8-E4ED-CEF5-EBB0-2F504975E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7EC11-48F9-8FEB-1C51-50F0E27269E1}"/>
              </a:ext>
            </a:extLst>
          </p:cNvPr>
          <p:cNvSpPr>
            <a:spLocks noGrp="1"/>
          </p:cNvSpPr>
          <p:nvPr>
            <p:ph type="dt" sz="half" idx="10"/>
          </p:nvPr>
        </p:nvSpPr>
        <p:spPr/>
        <p:txBody>
          <a:bodyPr/>
          <a:lstStyle/>
          <a:p>
            <a:fld id="{914D1090-DA3D-4BD4-B053-739F2E231385}" type="datetimeFigureOut">
              <a:rPr lang="en-IN" smtClean="0"/>
              <a:pPr/>
              <a:t>02-03-2025</a:t>
            </a:fld>
            <a:endParaRPr lang="en-IN"/>
          </a:p>
        </p:txBody>
      </p:sp>
      <p:sp>
        <p:nvSpPr>
          <p:cNvPr id="6" name="Footer Placeholder 5">
            <a:extLst>
              <a:ext uri="{FF2B5EF4-FFF2-40B4-BE49-F238E27FC236}">
                <a16:creationId xmlns:a16="http://schemas.microsoft.com/office/drawing/2014/main" id="{0901C1C2-1255-BAC5-ED94-8C0BC459E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E4897-3FFB-9527-7453-D28FDFFAF8F6}"/>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8756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99CE18-08CE-A99F-B692-9DC1A564A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1945261-4623-B7ED-E30D-26AFC0F97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E75915E-1166-FD1B-9913-D3BA0EE0C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D1090-DA3D-4BD4-B053-739F2E231385}" type="datetimeFigureOut">
              <a:rPr lang="en-IN" smtClean="0"/>
              <a:pPr/>
              <a:t>02-03-2025</a:t>
            </a:fld>
            <a:endParaRPr lang="en-IN"/>
          </a:p>
        </p:txBody>
      </p:sp>
      <p:sp>
        <p:nvSpPr>
          <p:cNvPr id="5" name="Footer Placeholder 4">
            <a:extLst>
              <a:ext uri="{FF2B5EF4-FFF2-40B4-BE49-F238E27FC236}">
                <a16:creationId xmlns:a16="http://schemas.microsoft.com/office/drawing/2014/main" id="{2017BAC5-EE1F-6F34-3D78-C1D70A01A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14785F-8AA2-8951-A8B5-2E1D22300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54C6-A41F-4AC7-A557-D08B7B22EE91}" type="slidenum">
              <a:rPr lang="en-IN" smtClean="0"/>
              <a:pPr/>
              <a:t>‹#›</a:t>
            </a:fld>
            <a:endParaRPr lang="en-IN"/>
          </a:p>
        </p:txBody>
      </p:sp>
      <p:sp>
        <p:nvSpPr>
          <p:cNvPr id="7" name="Rectangle 6">
            <a:extLst>
              <a:ext uri="{FF2B5EF4-FFF2-40B4-BE49-F238E27FC236}">
                <a16:creationId xmlns:a16="http://schemas.microsoft.com/office/drawing/2014/main" id="{97D69ACA-48DA-6434-983D-18C67AC74AEA}"/>
              </a:ext>
            </a:extLst>
          </p:cNvPr>
          <p:cNvSpPr/>
          <p:nvPr/>
        </p:nvSpPr>
        <p:spPr>
          <a:xfrm>
            <a:off x="344129" y="383458"/>
            <a:ext cx="11484078" cy="6125497"/>
          </a:xfrm>
          <a:prstGeom prst="rect">
            <a:avLst/>
          </a:prstGeom>
          <a:noFill/>
          <a:ln w="254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2507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14D4F-5CF5-CE96-332F-43A034425BBC}"/>
              </a:ext>
            </a:extLst>
          </p:cNvPr>
          <p:cNvSpPr txBox="1"/>
          <p:nvPr/>
        </p:nvSpPr>
        <p:spPr>
          <a:xfrm>
            <a:off x="784114" y="2584661"/>
            <a:ext cx="10614212" cy="1051122"/>
          </a:xfrm>
          <a:prstGeom prst="rect">
            <a:avLst/>
          </a:prstGeom>
          <a:noFill/>
        </p:spPr>
        <p:txBody>
          <a:bodyPr wrap="square">
            <a:spAutoFit/>
          </a:bodyPr>
          <a:lstStyle/>
          <a:p>
            <a:pPr algn="ctr">
              <a:lnSpc>
                <a:spcPct val="107000"/>
              </a:lnSpc>
              <a:spcAft>
                <a:spcPts val="800"/>
              </a:spcAft>
            </a:pPr>
            <a:r>
              <a:rPr lang="en-US" sz="2800" b="1" dirty="0">
                <a:effectLst>
                  <a:outerShdw blurRad="38100" dist="38100" dir="2700000" algn="tl">
                    <a:srgbClr val="000000">
                      <a:alpha val="43137"/>
                    </a:srgbClr>
                  </a:outerShdw>
                </a:effectLst>
                <a:latin typeface="Times New Roman" pitchFamily="18" charset="0"/>
                <a:cs typeface="Times New Roman" pitchFamily="18" charset="0"/>
              </a:rPr>
              <a:t>Lung Cancer Prediction Using Deep Learning(DL)</a:t>
            </a:r>
          </a:p>
          <a:p>
            <a:pPr algn="ctr">
              <a:lnSpc>
                <a:spcPct val="107000"/>
              </a:lnSpc>
              <a:spcAft>
                <a:spcPts val="800"/>
              </a:spcAft>
            </a:pP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Batch no.11</a:t>
            </a:r>
            <a:endParaRPr lang="en-US" sz="2400" dirty="0"/>
          </a:p>
        </p:txBody>
      </p:sp>
      <p:sp>
        <p:nvSpPr>
          <p:cNvPr id="4" name="TextBox 3">
            <a:extLst>
              <a:ext uri="{FF2B5EF4-FFF2-40B4-BE49-F238E27FC236}">
                <a16:creationId xmlns:a16="http://schemas.microsoft.com/office/drawing/2014/main" id="{C8663148-51F0-D98F-8D62-38F7FB980613}"/>
              </a:ext>
            </a:extLst>
          </p:cNvPr>
          <p:cNvSpPr txBox="1"/>
          <p:nvPr/>
        </p:nvSpPr>
        <p:spPr>
          <a:xfrm>
            <a:off x="791881" y="4605229"/>
            <a:ext cx="5253319" cy="160043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G. </a:t>
            </a:r>
            <a:r>
              <a:rPr lang="en-US" sz="2000" b="1" dirty="0" err="1">
                <a:latin typeface="Times New Roman" panose="02020603050405020304" pitchFamily="18" charset="0"/>
                <a:cs typeface="Times New Roman" panose="02020603050405020304" pitchFamily="18" charset="0"/>
              </a:rPr>
              <a:t>Sruthi</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(217R1A05M8)</a:t>
            </a:r>
          </a:p>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Pavani</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217R1A05M5</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Nagalaxmi</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217R1A05R0</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p:txBody>
      </p:sp>
      <p:sp>
        <p:nvSpPr>
          <p:cNvPr id="5" name="TextBox 4">
            <a:extLst>
              <a:ext uri="{FF2B5EF4-FFF2-40B4-BE49-F238E27FC236}">
                <a16:creationId xmlns:a16="http://schemas.microsoft.com/office/drawing/2014/main" id="{84BE115A-EEE5-1816-4626-EAF8C7772C17}"/>
              </a:ext>
            </a:extLst>
          </p:cNvPr>
          <p:cNvSpPr txBox="1"/>
          <p:nvPr/>
        </p:nvSpPr>
        <p:spPr>
          <a:xfrm>
            <a:off x="8407542" y="3879670"/>
            <a:ext cx="2981663"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Project Coordinator:</a:t>
            </a:r>
          </a:p>
          <a:p>
            <a:r>
              <a:rPr lang="en-US" b="1" dirty="0">
                <a:latin typeface="Times New Roman" panose="02020603050405020304" pitchFamily="18" charset="0"/>
                <a:cs typeface="Times New Roman" panose="02020603050405020304" pitchFamily="18" charset="0"/>
              </a:rPr>
              <a:t>Dr J. Narasimha Rao</a:t>
            </a:r>
          </a:p>
          <a:p>
            <a:r>
              <a:rPr lang="en-US" dirty="0">
                <a:latin typeface="Times New Roman" panose="02020603050405020304" pitchFamily="18" charset="0"/>
                <a:cs typeface="Times New Roman" panose="02020603050405020304" pitchFamily="18" charset="0"/>
              </a:rPr>
              <a:t>Associate Professor, CSE Department</a:t>
            </a:r>
            <a:endParaRPr lang="en-IN" dirty="0"/>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Project Guide:</a:t>
            </a:r>
          </a:p>
          <a:p>
            <a:r>
              <a:rPr lang="en-IN" b="1" dirty="0">
                <a:latin typeface="Times New Roman" pitchFamily="18" charset="0"/>
                <a:cs typeface="Times New Roman" pitchFamily="18" charset="0"/>
              </a:rPr>
              <a:t>G. </a:t>
            </a:r>
            <a:r>
              <a:rPr lang="en-IN" b="1" dirty="0" err="1">
                <a:latin typeface="Times New Roman" pitchFamily="18" charset="0"/>
                <a:cs typeface="Times New Roman" pitchFamily="18" charset="0"/>
              </a:rPr>
              <a:t>Lavanya</a:t>
            </a:r>
            <a:endParaRPr lang="en-IN" b="1" dirty="0">
              <a:latin typeface="Times New Roman" pitchFamily="18" charset="0"/>
              <a:cs typeface="Times New Roman" pitchFamily="18" charset="0"/>
            </a:endParaRPr>
          </a:p>
          <a:p>
            <a:r>
              <a:rPr lang="en-IN" dirty="0"/>
              <a:t>(</a:t>
            </a:r>
            <a:r>
              <a:rPr lang="en-IN" dirty="0">
                <a:latin typeface="Times New Roman" pitchFamily="18" charset="0"/>
                <a:cs typeface="Times New Roman" pitchFamily="18" charset="0"/>
              </a:rPr>
              <a:t>Assistant Professor, CSE Department)</a:t>
            </a:r>
          </a:p>
        </p:txBody>
      </p:sp>
      <p:pic>
        <p:nvPicPr>
          <p:cNvPr id="6" name="Picture 5" descr="CMRGI Logo New2">
            <a:extLst>
              <a:ext uri="{FF2B5EF4-FFF2-40B4-BE49-F238E27FC236}">
                <a16:creationId xmlns:a16="http://schemas.microsoft.com/office/drawing/2014/main" id="{FA8951B5-9937-FC98-B872-FDC555193C3D}"/>
              </a:ext>
            </a:extLst>
          </p:cNvPr>
          <p:cNvPicPr>
            <a:picLocks noChangeAspect="1"/>
          </p:cNvPicPr>
          <p:nvPr/>
        </p:nvPicPr>
        <p:blipFill>
          <a:blip r:embed="rId2" cstate="print"/>
          <a:srcRect/>
          <a:stretch>
            <a:fillRect/>
          </a:stretch>
        </p:blipFill>
        <p:spPr bwMode="auto">
          <a:xfrm>
            <a:off x="967104" y="866298"/>
            <a:ext cx="1425133" cy="992823"/>
          </a:xfrm>
          <a:prstGeom prst="rect">
            <a:avLst/>
          </a:prstGeom>
          <a:noFill/>
          <a:ln w="9525">
            <a:noFill/>
            <a:miter lim="800000"/>
            <a:headEnd/>
            <a:tailEnd/>
          </a:ln>
        </p:spPr>
      </p:pic>
      <p:pic>
        <p:nvPicPr>
          <p:cNvPr id="7" name="Picture 6">
            <a:extLst>
              <a:ext uri="{FF2B5EF4-FFF2-40B4-BE49-F238E27FC236}">
                <a16:creationId xmlns:a16="http://schemas.microsoft.com/office/drawing/2014/main" id="{EC1B1A14-CADF-BFEC-2785-1B6110DD0856}"/>
              </a:ext>
            </a:extLst>
          </p:cNvPr>
          <p:cNvPicPr>
            <a:picLocks noChangeAspect="1"/>
          </p:cNvPicPr>
          <p:nvPr/>
        </p:nvPicPr>
        <p:blipFill>
          <a:blip r:embed="rId3" cstate="print"/>
          <a:srcRect/>
          <a:stretch>
            <a:fillRect/>
          </a:stretch>
        </p:blipFill>
        <p:spPr bwMode="auto">
          <a:xfrm>
            <a:off x="9799763" y="993267"/>
            <a:ext cx="1425133" cy="957689"/>
          </a:xfrm>
          <a:prstGeom prst="rect">
            <a:avLst/>
          </a:prstGeom>
          <a:noFill/>
          <a:ln w="9525">
            <a:noFill/>
            <a:miter lim="800000"/>
            <a:headEnd/>
            <a:tailEnd/>
          </a:ln>
        </p:spPr>
      </p:pic>
      <p:sp>
        <p:nvSpPr>
          <p:cNvPr id="8" name="Rounded Rectangle 4">
            <a:extLst>
              <a:ext uri="{FF2B5EF4-FFF2-40B4-BE49-F238E27FC236}">
                <a16:creationId xmlns:a16="http://schemas.microsoft.com/office/drawing/2014/main" id="{AD7266EE-D8B2-27C1-D633-14302D3468E5}"/>
              </a:ext>
            </a:extLst>
          </p:cNvPr>
          <p:cNvSpPr>
            <a:spLocks noChangeArrowheads="1"/>
          </p:cNvSpPr>
          <p:nvPr/>
        </p:nvSpPr>
        <p:spPr bwMode="auto">
          <a:xfrm>
            <a:off x="10055129" y="713052"/>
            <a:ext cx="914400" cy="257175"/>
          </a:xfrm>
          <a:prstGeom prst="roundRect">
            <a:avLst>
              <a:gd name="adj" fmla="val 16667"/>
            </a:avLst>
          </a:prstGeom>
          <a:solidFill>
            <a:schemeClr val="bg2">
              <a:lumMod val="100000"/>
              <a:lumOff val="0"/>
            </a:schemeClr>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IN" sz="900">
                <a:effectLst/>
                <a:latin typeface="Bookman Old Style" panose="02050604050505020204" pitchFamily="18" charset="0"/>
                <a:ea typeface="Calibri" panose="020F0502020204030204" pitchFamily="34" charset="0"/>
                <a:cs typeface="Times New Roman" panose="02020603050405020304" pitchFamily="18" charset="0"/>
              </a:rPr>
              <a:t>ESTD: 2009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Box 8">
            <a:extLst>
              <a:ext uri="{FF2B5EF4-FFF2-40B4-BE49-F238E27FC236}">
                <a16:creationId xmlns:a16="http://schemas.microsoft.com/office/drawing/2014/main" id="{47721055-98CC-9DBF-101F-9E9796E0ED60}"/>
              </a:ext>
            </a:extLst>
          </p:cNvPr>
          <p:cNvSpPr txBox="1"/>
          <p:nvPr/>
        </p:nvSpPr>
        <p:spPr>
          <a:xfrm>
            <a:off x="2987040" y="743983"/>
            <a:ext cx="6116320" cy="1145314"/>
          </a:xfrm>
          <a:prstGeom prst="rect">
            <a:avLst/>
          </a:prstGeom>
          <a:noFill/>
        </p:spPr>
        <p:txBody>
          <a:bodyPr wrap="square">
            <a:spAutoFit/>
          </a:bodyPr>
          <a:lstStyle/>
          <a:p>
            <a:pPr algn="ct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CMR TECHNICAL CAMPUS</a:t>
            </a:r>
          </a:p>
          <a:p>
            <a:pPr algn="ctr"/>
            <a:r>
              <a:rPr lang="en-IN" sz="800" dirty="0">
                <a:effectLst/>
                <a:latin typeface="Times New Roman" panose="02020603050405020304" pitchFamily="18" charset="0"/>
                <a:ea typeface="Calibri" panose="020F0502020204030204" pitchFamily="34" charset="0"/>
                <a:cs typeface="Times New Roman" panose="02020603050405020304" pitchFamily="18" charset="0"/>
              </a:rPr>
              <a:t>(UGC AUTONOMOUS)</a:t>
            </a:r>
          </a:p>
          <a:p>
            <a:pPr algn="ctr">
              <a:lnSpc>
                <a:spcPct val="107000"/>
              </a:lnSpc>
              <a:spcAft>
                <a:spcPts val="800"/>
              </a:spcAft>
              <a:tabLst>
                <a:tab pos="3977005"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Accredited by NBA &amp; NAAC with ‘A’ Grade</a:t>
            </a:r>
            <a:endParaRPr lang="en-IN" sz="8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tabLst>
                <a:tab pos="3977005"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Approved by AICTE, New Delhi and JNTU, Hyderabad</a:t>
            </a:r>
          </a:p>
          <a:p>
            <a:pPr algn="ctr">
              <a:lnSpc>
                <a:spcPct val="107000"/>
              </a:lnSpc>
              <a:spcAft>
                <a:spcPts val="800"/>
              </a:spcAft>
              <a:tabLst>
                <a:tab pos="3977005" algn="l"/>
              </a:tabLst>
            </a:pP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Kandlakoya</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Medchal</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Road, Hyderabad- 501 401, Telangana</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E045945-DF38-FAE6-6EE8-3183E80DCDE0}"/>
              </a:ext>
            </a:extLst>
          </p:cNvPr>
          <p:cNvSpPr txBox="1"/>
          <p:nvPr/>
        </p:nvSpPr>
        <p:spPr>
          <a:xfrm>
            <a:off x="3033060" y="2154953"/>
            <a:ext cx="6116320" cy="388696"/>
          </a:xfrm>
          <a:prstGeom prst="rect">
            <a:avLst/>
          </a:prstGeom>
          <a:noFill/>
        </p:spPr>
        <p:txBody>
          <a:bodyPr wrap="square">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Department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of CSE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408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dirty="0">
                <a:latin typeface="Times New Roman" pitchFamily="18" charset="0"/>
                <a:cs typeface="Times New Roman" pitchFamily="18" charset="0"/>
              </a:rPr>
              <a:t>Modules</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itchFamily="18" charset="0"/>
                <a:cs typeface="Times New Roman" pitchFamily="18" charset="0"/>
              </a:rPr>
              <a:t>Data Preprocessing Module</a:t>
            </a:r>
          </a:p>
          <a:p>
            <a:pPr>
              <a:lnSpc>
                <a:spcPct val="150000"/>
              </a:lnSpc>
            </a:pPr>
            <a:r>
              <a:rPr lang="en-US" sz="2400" dirty="0">
                <a:latin typeface="Times New Roman" pitchFamily="18" charset="0"/>
                <a:cs typeface="Times New Roman" pitchFamily="18" charset="0"/>
              </a:rPr>
              <a:t>Feature Extraction with CNN Module</a:t>
            </a:r>
          </a:p>
          <a:p>
            <a:pPr>
              <a:lnSpc>
                <a:spcPct val="150000"/>
              </a:lnSpc>
            </a:pPr>
            <a:r>
              <a:rPr lang="en-US" sz="2400" dirty="0">
                <a:latin typeface="Times New Roman" pitchFamily="18" charset="0"/>
                <a:cs typeface="Times New Roman" pitchFamily="18" charset="0"/>
              </a:rPr>
              <a:t>Sequence Learning with RNN Module</a:t>
            </a:r>
          </a:p>
          <a:p>
            <a:pPr>
              <a:lnSpc>
                <a:spcPct val="150000"/>
              </a:lnSpc>
            </a:pPr>
            <a:r>
              <a:rPr lang="en-US" sz="2400" dirty="0">
                <a:latin typeface="Times New Roman" pitchFamily="18" charset="0"/>
                <a:cs typeface="Times New Roman" pitchFamily="18" charset="0"/>
              </a:rPr>
              <a:t>Classification Module</a:t>
            </a:r>
          </a:p>
          <a:p>
            <a:pPr>
              <a:lnSpc>
                <a:spcPct val="150000"/>
              </a:lnSpc>
            </a:pPr>
            <a:r>
              <a:rPr lang="en-US" sz="2400" dirty="0">
                <a:latin typeface="Times New Roman" pitchFamily="18" charset="0"/>
                <a:cs typeface="Times New Roman" pitchFamily="18" charset="0"/>
              </a:rPr>
              <a:t>Evaluation Module</a:t>
            </a:r>
          </a:p>
          <a:p>
            <a:pPr>
              <a:lnSpc>
                <a:spcPct val="150000"/>
              </a:lnSpc>
            </a:pPr>
            <a:r>
              <a:rPr lang="en-US" sz="2400" dirty="0">
                <a:latin typeface="Times New Roman" pitchFamily="18" charset="0"/>
                <a:cs typeface="Times New Roman" pitchFamily="18" charset="0"/>
              </a:rPr>
              <a:t>Deployment Module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794" y="365125"/>
            <a:ext cx="10484005" cy="1325563"/>
          </a:xfrm>
        </p:spPr>
        <p:txBody>
          <a:bodyPr/>
          <a:lstStyle/>
          <a:p>
            <a:r>
              <a:rPr lang="en-US" b="1" dirty="0">
                <a:latin typeface="Times New Roman" pitchFamily="18" charset="0"/>
                <a:cs typeface="Times New Roman" pitchFamily="18" charset="0"/>
              </a:rPr>
              <a:t>           Architecture Diagram</a:t>
            </a:r>
            <a:endParaRPr lang="en-US" dirty="0"/>
          </a:p>
        </p:txBody>
      </p:sp>
      <p:pic>
        <p:nvPicPr>
          <p:cNvPr id="4" name="Content Placeholder 3" descr="Frontiers | A Neural Network and Optimization Based Lung Cancer Detection  System in CT Images"/>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030514" y="1825625"/>
            <a:ext cx="9247091" cy="435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004" y="365125"/>
            <a:ext cx="10394795" cy="1325563"/>
          </a:xfrm>
        </p:spPr>
        <p:txBody>
          <a:bodyPr/>
          <a:lstStyle/>
          <a:p>
            <a:r>
              <a:rPr lang="en-IN" b="1" dirty="0" err="1">
                <a:latin typeface="Times New Roman" pitchFamily="18" charset="0"/>
                <a:cs typeface="Times New Roman" pitchFamily="18" charset="0"/>
              </a:rPr>
              <a:t>Usecase</a:t>
            </a:r>
            <a:r>
              <a:rPr lang="en-IN" b="1" dirty="0">
                <a:latin typeface="Times New Roman" pitchFamily="18" charset="0"/>
                <a:cs typeface="Times New Roman" pitchFamily="18" charset="0"/>
              </a:rPr>
              <a:t> Diagram</a:t>
            </a:r>
            <a:endParaRPr lang="en-US" dirty="0"/>
          </a:p>
        </p:txBody>
      </p:sp>
      <p:pic>
        <p:nvPicPr>
          <p:cNvPr id="4" name="Content Placeholder 3" descr="C:\Users\WELCOME\AppData\Local\Packages\5319275A.WhatsAppDesktop_cv1g1gvanyjgm\TempState\B67FB3360AE5597D85A005153451DD4E\WhatsApp Image 2024-12-02 at 23.08.03_a2110a27.jpg"/>
          <p:cNvPicPr>
            <a:picLocks noGrp="1"/>
          </p:cNvPicPr>
          <p:nvPr>
            <p:ph idx="1"/>
          </p:nvPr>
        </p:nvPicPr>
        <p:blipFill>
          <a:blip r:embed="rId2" cstate="print"/>
          <a:srcRect/>
          <a:stretch>
            <a:fillRect/>
          </a:stretch>
        </p:blipFill>
        <p:spPr bwMode="auto">
          <a:xfrm>
            <a:off x="595086" y="1596571"/>
            <a:ext cx="8795656" cy="456587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Class Diagram</a:t>
            </a:r>
            <a:endParaRPr lang="en-US" dirty="0"/>
          </a:p>
        </p:txBody>
      </p:sp>
      <p:sp>
        <p:nvSpPr>
          <p:cNvPr id="3" name="Content Placeholder 2"/>
          <p:cNvSpPr>
            <a:spLocks noGrp="1"/>
          </p:cNvSpPr>
          <p:nvPr>
            <p:ph idx="1"/>
          </p:nvPr>
        </p:nvSpPr>
        <p:spPr>
          <a:xfrm>
            <a:off x="838201" y="1825626"/>
            <a:ext cx="7405913" cy="3805918"/>
          </a:xfrm>
        </p:spPr>
        <p:txBody>
          <a:bodyPr/>
          <a:lstStyle/>
          <a:p>
            <a:endParaRPr lang="en-US" dirty="0"/>
          </a:p>
        </p:txBody>
      </p:sp>
      <p:pic>
        <p:nvPicPr>
          <p:cNvPr id="4" name="Picture 3" descr="C:\Users\WELCOME\AppData\Local\Packages\5319275A.WhatsAppDesktop_cv1g1gvanyjgm\TempState\6915849303A3FE93657587CB9C469F00\WhatsApp Image 2024-12-02 at 23.08.03_c1e9e0be.jpg"/>
          <p:cNvPicPr/>
          <p:nvPr/>
        </p:nvPicPr>
        <p:blipFill>
          <a:blip r:embed="rId2" cstate="print"/>
          <a:srcRect/>
          <a:stretch>
            <a:fillRect/>
          </a:stretch>
        </p:blipFill>
        <p:spPr bwMode="auto">
          <a:xfrm>
            <a:off x="696686" y="1659853"/>
            <a:ext cx="8189504" cy="405877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Sequence Diagram</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4743" y="2167731"/>
            <a:ext cx="8084457" cy="366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Activity Diagram</a:t>
            </a:r>
            <a:endParaRPr lang="en-US" dirty="0"/>
          </a:p>
        </p:txBody>
      </p:sp>
      <p:pic>
        <p:nvPicPr>
          <p:cNvPr id="4" name="Content Placeholder 3" descr="C:\Users\WELCOME\AppData\Local\Packages\5319275A.WhatsAppDesktop_cv1g1gvanyjgm\TempState\3D017BA05931017B15345E3AE2C73CD0\WhatsApp Image 2025-02-20 at 12.39.45_89d366a5.jpg"/>
          <p:cNvPicPr>
            <a:picLocks noGrp="1"/>
          </p:cNvPicPr>
          <p:nvPr>
            <p:ph idx="1"/>
          </p:nvPr>
        </p:nvPicPr>
        <p:blipFill>
          <a:blip r:embed="rId2" cstate="print"/>
          <a:srcRect/>
          <a:stretch>
            <a:fillRect/>
          </a:stretch>
        </p:blipFill>
        <p:spPr bwMode="auto">
          <a:xfrm>
            <a:off x="1001484" y="1538514"/>
            <a:ext cx="6400801" cy="46155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Output</a:t>
            </a:r>
            <a:endParaRPr lang="en-US" dirty="0"/>
          </a:p>
        </p:txBody>
      </p:sp>
      <p:pic>
        <p:nvPicPr>
          <p:cNvPr id="5" name="Content Placeholder 4">
            <a:extLst>
              <a:ext uri="{FF2B5EF4-FFF2-40B4-BE49-F238E27FC236}">
                <a16:creationId xmlns:a16="http://schemas.microsoft.com/office/drawing/2014/main" id="{F9EB81D5-E22A-1D05-C091-33D2EE81D418}"/>
              </a:ext>
            </a:extLst>
          </p:cNvPr>
          <p:cNvPicPr>
            <a:picLocks noGrp="1" noChangeAspect="1"/>
          </p:cNvPicPr>
          <p:nvPr>
            <p:ph idx="1"/>
          </p:nvPr>
        </p:nvPicPr>
        <p:blipFill>
          <a:blip r:embed="rId2"/>
          <a:stretch>
            <a:fillRect/>
          </a:stretch>
        </p:blipFill>
        <p:spPr>
          <a:xfrm>
            <a:off x="1509486" y="1825625"/>
            <a:ext cx="9143999" cy="43513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9EBC4B-07D4-CCA0-8F5B-289FD144F8F2}"/>
              </a:ext>
            </a:extLst>
          </p:cNvPr>
          <p:cNvPicPr>
            <a:picLocks noChangeAspect="1"/>
          </p:cNvPicPr>
          <p:nvPr/>
        </p:nvPicPr>
        <p:blipFill>
          <a:blip r:embed="rId2"/>
          <a:stretch>
            <a:fillRect/>
          </a:stretch>
        </p:blipFill>
        <p:spPr>
          <a:xfrm>
            <a:off x="1277256" y="769257"/>
            <a:ext cx="9753601" cy="5138057"/>
          </a:xfrm>
          <a:prstGeom prst="rect">
            <a:avLst/>
          </a:prstGeom>
        </p:spPr>
      </p:pic>
    </p:spTree>
    <p:extLst>
      <p:ext uri="{BB962C8B-B14F-4D97-AF65-F5344CB8AC3E}">
        <p14:creationId xmlns:p14="http://schemas.microsoft.com/office/powerpoint/2010/main" val="50289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9AAA66-FAEF-7AB9-7FC5-029DBC30EB41}"/>
              </a:ext>
            </a:extLst>
          </p:cNvPr>
          <p:cNvPicPr>
            <a:picLocks noChangeAspect="1"/>
          </p:cNvPicPr>
          <p:nvPr/>
        </p:nvPicPr>
        <p:blipFill>
          <a:blip r:embed="rId2"/>
          <a:stretch>
            <a:fillRect/>
          </a:stretch>
        </p:blipFill>
        <p:spPr>
          <a:xfrm>
            <a:off x="1030514" y="1059543"/>
            <a:ext cx="9927772" cy="4615543"/>
          </a:xfrm>
          <a:prstGeom prst="rect">
            <a:avLst/>
          </a:prstGeom>
        </p:spPr>
      </p:pic>
    </p:spTree>
    <p:extLst>
      <p:ext uri="{BB962C8B-B14F-4D97-AF65-F5344CB8AC3E}">
        <p14:creationId xmlns:p14="http://schemas.microsoft.com/office/powerpoint/2010/main" val="8246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SG" b="1" dirty="0"/>
            </a:br>
            <a:r>
              <a:rPr lang="en-SG" sz="4900" b="1" dirty="0">
                <a:latin typeface="Times New Roman" pitchFamily="18" charset="0"/>
                <a:cs typeface="Times New Roman" pitchFamily="18" charset="0"/>
              </a:rPr>
              <a:t>Sample Code</a:t>
            </a:r>
            <a:br>
              <a:rPr lang="en-SG" b="1" dirty="0"/>
            </a:br>
            <a:endParaRPr lang="en-US" dirty="0"/>
          </a:p>
        </p:txBody>
      </p:sp>
      <p:sp>
        <p:nvSpPr>
          <p:cNvPr id="3" name="Content Placeholder 2"/>
          <p:cNvSpPr>
            <a:spLocks noGrp="1"/>
          </p:cNvSpPr>
          <p:nvPr>
            <p:ph idx="1"/>
          </p:nvPr>
        </p:nvSpPr>
        <p:spPr/>
        <p:txBody>
          <a:bodyPr>
            <a:normAutofit/>
          </a:bodyPr>
          <a:lstStyle/>
          <a:p>
            <a:pPr marL="0" indent="0">
              <a:buNone/>
            </a:pPr>
            <a:r>
              <a:rPr lang="en-US" sz="2000" dirty="0"/>
              <a:t>from </a:t>
            </a:r>
            <a:r>
              <a:rPr lang="en-US" sz="2000" dirty="0" err="1"/>
              <a:t>tkinter</a:t>
            </a:r>
            <a:r>
              <a:rPr lang="en-US" sz="2000" dirty="0"/>
              <a:t> import *</a:t>
            </a:r>
          </a:p>
          <a:p>
            <a:pPr marL="0" indent="0">
              <a:buNone/>
            </a:pPr>
            <a:r>
              <a:rPr lang="en-US" sz="2000" dirty="0"/>
              <a:t>import </a:t>
            </a:r>
            <a:r>
              <a:rPr lang="en-US" sz="2000" dirty="0" err="1"/>
              <a:t>tkinter</a:t>
            </a:r>
            <a:endParaRPr lang="en-US" sz="2000" dirty="0"/>
          </a:p>
          <a:p>
            <a:pPr marL="0" indent="0">
              <a:buNone/>
            </a:pPr>
            <a:r>
              <a:rPr lang="en-US" sz="2000" dirty="0"/>
              <a:t>from </a:t>
            </a:r>
            <a:r>
              <a:rPr lang="en-US" sz="2000" dirty="0" err="1"/>
              <a:t>tkinter</a:t>
            </a:r>
            <a:r>
              <a:rPr lang="en-US" sz="2000" dirty="0"/>
              <a:t> import </a:t>
            </a:r>
            <a:r>
              <a:rPr lang="en-US" sz="2000" dirty="0" err="1"/>
              <a:t>filedialog</a:t>
            </a:r>
            <a:endParaRPr lang="en-US" sz="2000" dirty="0"/>
          </a:p>
          <a:p>
            <a:pPr marL="0" indent="0">
              <a:buNone/>
            </a:pPr>
            <a:r>
              <a:rPr lang="en-US" sz="2000" dirty="0"/>
              <a:t>import </a:t>
            </a:r>
            <a:r>
              <a:rPr lang="en-US" sz="2000" dirty="0" err="1"/>
              <a:t>numpy</a:t>
            </a:r>
            <a:r>
              <a:rPr lang="en-US" sz="2000" dirty="0"/>
              <a:t> as np</a:t>
            </a:r>
          </a:p>
          <a:p>
            <a:pPr marL="0" indent="0">
              <a:buNone/>
            </a:pPr>
            <a:r>
              <a:rPr lang="en-US" sz="2000" dirty="0"/>
              <a:t>from </a:t>
            </a:r>
            <a:r>
              <a:rPr lang="en-US" sz="2000" dirty="0" err="1"/>
              <a:t>tkinter</a:t>
            </a:r>
            <a:r>
              <a:rPr lang="en-US" sz="2000" dirty="0"/>
              <a:t> import </a:t>
            </a:r>
            <a:r>
              <a:rPr lang="en-US" sz="2000" dirty="0" err="1"/>
              <a:t>simpledialog</a:t>
            </a:r>
            <a:endParaRPr lang="en-US" sz="2000" dirty="0"/>
          </a:p>
          <a:p>
            <a:pPr marL="0" indent="0">
              <a:buNone/>
            </a:pPr>
            <a:r>
              <a:rPr lang="en-US" sz="2000" dirty="0"/>
              <a:t>from </a:t>
            </a:r>
            <a:r>
              <a:rPr lang="en-US" sz="2000" dirty="0" err="1"/>
              <a:t>tkinter</a:t>
            </a:r>
            <a:r>
              <a:rPr lang="en-US" sz="2000" dirty="0"/>
              <a:t> import </a:t>
            </a:r>
            <a:r>
              <a:rPr lang="en-US" sz="2000" dirty="0" err="1"/>
              <a:t>ttk</a:t>
            </a:r>
            <a:endParaRPr lang="en-US" sz="2000" dirty="0"/>
          </a:p>
          <a:p>
            <a:pPr marL="0" indent="0">
              <a:buNone/>
            </a:pPr>
            <a:r>
              <a:rPr lang="en-US" sz="2000" dirty="0"/>
              <a:t>from </a:t>
            </a:r>
            <a:r>
              <a:rPr lang="en-US" sz="2000" dirty="0" err="1"/>
              <a:t>tkinter.filedialog</a:t>
            </a:r>
            <a:r>
              <a:rPr lang="en-US" sz="2000" dirty="0"/>
              <a:t> import </a:t>
            </a:r>
            <a:r>
              <a:rPr lang="en-US" sz="2000" dirty="0" err="1"/>
              <a:t>askopenfilename</a:t>
            </a:r>
            <a:endParaRPr lang="en-US" sz="2000" dirty="0"/>
          </a:p>
          <a:p>
            <a:pPr marL="0" indent="0">
              <a:buNone/>
            </a:pPr>
            <a:r>
              <a:rPr lang="en-US" sz="2000" dirty="0"/>
              <a:t>import cv2</a:t>
            </a:r>
          </a:p>
          <a:p>
            <a:pPr marL="0" indent="0">
              <a:buNone/>
            </a:pPr>
            <a:r>
              <a:rPr lang="en-US" sz="2000" dirty="0"/>
              <a:t>import </a:t>
            </a:r>
            <a:r>
              <a:rPr lang="en-US" sz="2000" dirty="0" err="1"/>
              <a:t>os</a:t>
            </a:r>
            <a:endParaRPr lang="en-US" sz="2000" dirty="0"/>
          </a:p>
          <a:p>
            <a:pPr marL="0" indent="0">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F9C1E-CDDC-F8B5-FC52-D49BD8627A41}"/>
              </a:ext>
            </a:extLst>
          </p:cNvPr>
          <p:cNvSpPr txBox="1"/>
          <p:nvPr/>
        </p:nvSpPr>
        <p:spPr>
          <a:xfrm>
            <a:off x="815697" y="1995130"/>
            <a:ext cx="7152640" cy="4862870"/>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System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Disadvantages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System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Advantages of Proposed System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 and Software Requirements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Novelty of project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Module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Diagrams</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FA091FA6-1F8F-6300-B9C8-28B6AF65FF02}"/>
              </a:ext>
            </a:extLst>
          </p:cNvPr>
          <p:cNvSpPr txBox="1"/>
          <p:nvPr/>
        </p:nvSpPr>
        <p:spPr>
          <a:xfrm>
            <a:off x="2826835" y="930456"/>
            <a:ext cx="6099716"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Contents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89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F7D1DB-415F-9858-5FDE-84714538A797}"/>
              </a:ext>
            </a:extLst>
          </p:cNvPr>
          <p:cNvSpPr txBox="1"/>
          <p:nvPr/>
        </p:nvSpPr>
        <p:spPr>
          <a:xfrm>
            <a:off x="827314" y="899888"/>
            <a:ext cx="11074400" cy="3477875"/>
          </a:xfrm>
          <a:prstGeom prst="rect">
            <a:avLst/>
          </a:prstGeom>
          <a:noFill/>
        </p:spPr>
        <p:txBody>
          <a:bodyPr wrap="square">
            <a:spAutoFit/>
          </a:bodyPr>
          <a:lstStyle/>
          <a:p>
            <a:r>
              <a:rPr lang="en-SG" sz="2000" dirty="0"/>
              <a:t>import </a:t>
            </a:r>
            <a:r>
              <a:rPr lang="en-SG" sz="2000" dirty="0" err="1"/>
              <a:t>numpy</a:t>
            </a:r>
            <a:r>
              <a:rPr lang="en-SG" sz="2000" dirty="0"/>
              <a:t> as np</a:t>
            </a:r>
          </a:p>
          <a:p>
            <a:r>
              <a:rPr lang="en-SG" sz="2000" dirty="0"/>
              <a:t>#loading python require packages</a:t>
            </a:r>
          </a:p>
          <a:p>
            <a:r>
              <a:rPr lang="en-SG" sz="2000" dirty="0"/>
              <a:t>import pandas as pd</a:t>
            </a:r>
          </a:p>
          <a:p>
            <a:r>
              <a:rPr lang="en-SG" sz="2000" dirty="0"/>
              <a:t>import </a:t>
            </a:r>
            <a:r>
              <a:rPr lang="en-SG" sz="2000" dirty="0" err="1"/>
              <a:t>matplotlib.pyplot</a:t>
            </a:r>
            <a:r>
              <a:rPr lang="en-SG" sz="2000" dirty="0"/>
              <a:t> as </a:t>
            </a:r>
            <a:r>
              <a:rPr lang="en-SG" sz="2000" dirty="0" err="1"/>
              <a:t>plt</a:t>
            </a:r>
            <a:endParaRPr lang="en-SG" sz="2000" dirty="0"/>
          </a:p>
          <a:p>
            <a:r>
              <a:rPr lang="en-SG" sz="2000" dirty="0"/>
              <a:t>from </a:t>
            </a:r>
            <a:r>
              <a:rPr lang="en-SG" sz="2000" dirty="0" err="1"/>
              <a:t>sklearn.model_selection</a:t>
            </a:r>
            <a:r>
              <a:rPr lang="en-SG" sz="2000" dirty="0"/>
              <a:t> import </a:t>
            </a:r>
            <a:r>
              <a:rPr lang="en-SG" sz="2000" dirty="0" err="1"/>
              <a:t>train_test_split</a:t>
            </a:r>
            <a:endParaRPr lang="en-SG" sz="2000" dirty="0"/>
          </a:p>
          <a:p>
            <a:r>
              <a:rPr lang="en-SG" sz="2000" dirty="0"/>
              <a:t>from </a:t>
            </a:r>
            <a:r>
              <a:rPr lang="en-SG" sz="2000" dirty="0" err="1"/>
              <a:t>keras.models</a:t>
            </a:r>
            <a:r>
              <a:rPr lang="en-SG" sz="2000" dirty="0"/>
              <a:t> import *</a:t>
            </a:r>
          </a:p>
          <a:p>
            <a:r>
              <a:rPr lang="en-SG" sz="2000" dirty="0"/>
              <a:t>from </a:t>
            </a:r>
            <a:r>
              <a:rPr lang="en-SG" sz="2000" dirty="0" err="1"/>
              <a:t>keras.layers</a:t>
            </a:r>
            <a:r>
              <a:rPr lang="en-SG" sz="2000" dirty="0"/>
              <a:t> import *</a:t>
            </a:r>
          </a:p>
          <a:p>
            <a:r>
              <a:rPr lang="en-SG" sz="2000" dirty="0"/>
              <a:t>from </a:t>
            </a:r>
            <a:r>
              <a:rPr lang="en-SG" sz="2000" dirty="0" err="1"/>
              <a:t>keras.optimizers</a:t>
            </a:r>
            <a:r>
              <a:rPr lang="en-SG" sz="2000" dirty="0"/>
              <a:t> import *</a:t>
            </a:r>
          </a:p>
          <a:p>
            <a:r>
              <a:rPr lang="en-SG" sz="2000" dirty="0"/>
              <a:t>from </a:t>
            </a:r>
            <a:r>
              <a:rPr lang="en-SG" sz="2000" dirty="0" err="1"/>
              <a:t>keras</a:t>
            </a:r>
            <a:r>
              <a:rPr lang="en-SG" sz="2000" dirty="0"/>
              <a:t> import backend as </a:t>
            </a:r>
            <a:r>
              <a:rPr lang="en-SG" sz="2000" dirty="0" err="1"/>
              <a:t>keras</a:t>
            </a:r>
            <a:endParaRPr lang="en-SG" sz="2000" dirty="0"/>
          </a:p>
          <a:p>
            <a:r>
              <a:rPr lang="en-SG" sz="2000" dirty="0"/>
              <a:t>from </a:t>
            </a:r>
            <a:r>
              <a:rPr lang="en-SG" sz="2000" dirty="0" err="1"/>
              <a:t>keras.preprocessing.image</a:t>
            </a:r>
            <a:r>
              <a:rPr lang="en-SG" sz="2000" dirty="0"/>
              <a:t> import </a:t>
            </a:r>
            <a:r>
              <a:rPr lang="en-SG" sz="2000" dirty="0" err="1"/>
              <a:t>ImageDataGenerator</a:t>
            </a:r>
            <a:endParaRPr lang="en-SG" sz="2000" dirty="0"/>
          </a:p>
          <a:p>
            <a:r>
              <a:rPr lang="en-SG" sz="2000" dirty="0"/>
              <a:t>from </a:t>
            </a:r>
            <a:r>
              <a:rPr lang="en-SG" sz="2000" dirty="0" err="1"/>
              <a:t>keras.callbacks</a:t>
            </a:r>
            <a:r>
              <a:rPr lang="en-SG" sz="2000" dirty="0"/>
              <a:t> import </a:t>
            </a:r>
            <a:r>
              <a:rPr lang="en-SG" sz="2000" dirty="0" err="1"/>
              <a:t>ModelCheckpoint</a:t>
            </a:r>
            <a:r>
              <a:rPr lang="en-SG" sz="2000" dirty="0"/>
              <a:t>, </a:t>
            </a:r>
            <a:r>
              <a:rPr lang="en-SG" sz="2000" dirty="0" err="1"/>
              <a:t>LearningRateScheduler</a:t>
            </a:r>
            <a:endParaRPr lang="en-SG" sz="2000" dirty="0"/>
          </a:p>
        </p:txBody>
      </p:sp>
      <p:sp>
        <p:nvSpPr>
          <p:cNvPr id="5" name="TextBox 4">
            <a:extLst>
              <a:ext uri="{FF2B5EF4-FFF2-40B4-BE49-F238E27FC236}">
                <a16:creationId xmlns:a16="http://schemas.microsoft.com/office/drawing/2014/main" id="{10FCC488-AD03-E3A4-6BE0-EBD7032A4F30}"/>
              </a:ext>
            </a:extLst>
          </p:cNvPr>
          <p:cNvSpPr txBox="1"/>
          <p:nvPr/>
        </p:nvSpPr>
        <p:spPr>
          <a:xfrm>
            <a:off x="827314" y="4386726"/>
            <a:ext cx="10755086" cy="1938992"/>
          </a:xfrm>
          <a:prstGeom prst="rect">
            <a:avLst/>
          </a:prstGeom>
          <a:noFill/>
        </p:spPr>
        <p:txBody>
          <a:bodyPr wrap="square">
            <a:spAutoFit/>
          </a:bodyPr>
          <a:lstStyle/>
          <a:p>
            <a:r>
              <a:rPr lang="en-SG" sz="2000" dirty="0"/>
              <a:t>from </a:t>
            </a:r>
            <a:r>
              <a:rPr lang="en-SG" sz="2000" dirty="0" err="1"/>
              <a:t>keras.callbacks</a:t>
            </a:r>
            <a:r>
              <a:rPr lang="en-SG" sz="2000" dirty="0"/>
              <a:t> import </a:t>
            </a:r>
            <a:r>
              <a:rPr lang="en-SG" sz="2000" dirty="0" err="1"/>
              <a:t>ModelCheckpoint</a:t>
            </a:r>
            <a:r>
              <a:rPr lang="en-SG" sz="2000" dirty="0"/>
              <a:t>, </a:t>
            </a:r>
            <a:r>
              <a:rPr lang="en-SG" sz="2000" dirty="0" err="1"/>
              <a:t>LearningRateScheduler</a:t>
            </a:r>
            <a:r>
              <a:rPr lang="en-SG" sz="2000" dirty="0"/>
              <a:t>, </a:t>
            </a:r>
            <a:r>
              <a:rPr lang="en-SG" sz="2000" dirty="0" err="1"/>
              <a:t>EarlyStopping</a:t>
            </a:r>
            <a:r>
              <a:rPr lang="en-SG" sz="2000" dirty="0"/>
              <a:t>, </a:t>
            </a:r>
            <a:r>
              <a:rPr lang="en-SG" sz="2000" dirty="0" err="1"/>
              <a:t>ReduceLROnPlateau</a:t>
            </a:r>
            <a:endParaRPr lang="en-SG" sz="2000" dirty="0"/>
          </a:p>
          <a:p>
            <a:r>
              <a:rPr lang="en-SG" sz="2000" dirty="0"/>
              <a:t>from </a:t>
            </a:r>
            <a:r>
              <a:rPr lang="en-SG" sz="2000" dirty="0" err="1"/>
              <a:t>keras.optimizers</a:t>
            </a:r>
            <a:r>
              <a:rPr lang="en-SG" sz="2000" dirty="0"/>
              <a:t> import Adam</a:t>
            </a:r>
          </a:p>
          <a:p>
            <a:r>
              <a:rPr lang="en-SG" sz="2000" dirty="0"/>
              <a:t>import pickle</a:t>
            </a:r>
          </a:p>
          <a:p>
            <a:r>
              <a:rPr lang="en-SG" sz="2000" dirty="0"/>
              <a:t>from </a:t>
            </a:r>
            <a:r>
              <a:rPr lang="en-SG" sz="2000" dirty="0" err="1"/>
              <a:t>keras.callbacks</a:t>
            </a:r>
            <a:r>
              <a:rPr lang="en-SG" sz="2000" dirty="0"/>
              <a:t> import </a:t>
            </a:r>
            <a:r>
              <a:rPr lang="en-SG" sz="2000" dirty="0" err="1"/>
              <a:t>ModelCheckpoint</a:t>
            </a:r>
            <a:endParaRPr lang="en-SG" sz="2000" dirty="0"/>
          </a:p>
          <a:p>
            <a:r>
              <a:rPr lang="en-SG" sz="2000" dirty="0"/>
              <a:t>import pickle</a:t>
            </a:r>
          </a:p>
        </p:txBody>
      </p:sp>
    </p:spTree>
    <p:extLst>
      <p:ext uri="{BB962C8B-B14F-4D97-AF65-F5344CB8AC3E}">
        <p14:creationId xmlns:p14="http://schemas.microsoft.com/office/powerpoint/2010/main" val="5755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DF666E-47D1-54D1-2C53-CC5395D2867B}"/>
              </a:ext>
            </a:extLst>
          </p:cNvPr>
          <p:cNvSpPr txBox="1"/>
          <p:nvPr/>
        </p:nvSpPr>
        <p:spPr>
          <a:xfrm>
            <a:off x="849085" y="967140"/>
            <a:ext cx="10493830" cy="5324535"/>
          </a:xfrm>
          <a:prstGeom prst="rect">
            <a:avLst/>
          </a:prstGeom>
          <a:noFill/>
        </p:spPr>
        <p:txBody>
          <a:bodyPr wrap="square">
            <a:spAutoFit/>
          </a:bodyPr>
          <a:lstStyle/>
          <a:p>
            <a:r>
              <a:rPr lang="en-SG" sz="2000" dirty="0"/>
              <a:t>import seaborn as </a:t>
            </a:r>
            <a:r>
              <a:rPr lang="en-SG" sz="2000" dirty="0" err="1"/>
              <a:t>sns</a:t>
            </a:r>
            <a:endParaRPr lang="en-SG" sz="2000" dirty="0"/>
          </a:p>
          <a:p>
            <a:r>
              <a:rPr lang="en-SG" sz="2000" dirty="0"/>
              <a:t>from </a:t>
            </a:r>
            <a:r>
              <a:rPr lang="en-SG" sz="2000" dirty="0" err="1"/>
              <a:t>sklearn.metrics</a:t>
            </a:r>
            <a:r>
              <a:rPr lang="en-SG" sz="2000" dirty="0"/>
              <a:t> import </a:t>
            </a:r>
            <a:r>
              <a:rPr lang="en-SG" sz="2000" dirty="0" err="1"/>
              <a:t>accuracy_score</a:t>
            </a:r>
            <a:endParaRPr lang="en-SG" sz="2000" dirty="0"/>
          </a:p>
          <a:p>
            <a:r>
              <a:rPr lang="en-SG" sz="2000" dirty="0"/>
              <a:t>from </a:t>
            </a:r>
            <a:r>
              <a:rPr lang="en-SG" sz="2000" dirty="0" err="1"/>
              <a:t>keras.models</a:t>
            </a:r>
            <a:r>
              <a:rPr lang="en-SG" sz="2000" dirty="0"/>
              <a:t> import Sequential</a:t>
            </a:r>
          </a:p>
          <a:p>
            <a:r>
              <a:rPr lang="en-SG" sz="2000" dirty="0"/>
              <a:t>from </a:t>
            </a:r>
            <a:r>
              <a:rPr lang="en-SG" sz="2000" dirty="0" err="1"/>
              <a:t>keras.layers</a:t>
            </a:r>
            <a:r>
              <a:rPr lang="en-SG" sz="2000" dirty="0"/>
              <a:t> import Dense, Flatten, Dropout, Conv3D, MaxPooling3D, </a:t>
            </a:r>
            <a:r>
              <a:rPr lang="en-SG" sz="2000" dirty="0" err="1"/>
              <a:t>LSTM,RepeatVector</a:t>
            </a:r>
            <a:endParaRPr lang="en-SG" sz="2000" dirty="0"/>
          </a:p>
          <a:p>
            <a:r>
              <a:rPr lang="en-SG" sz="2000" dirty="0"/>
              <a:t>from </a:t>
            </a:r>
            <a:r>
              <a:rPr lang="en-SG" sz="2000" dirty="0" err="1"/>
              <a:t>keras.utils</a:t>
            </a:r>
            <a:r>
              <a:rPr lang="en-SG" sz="2000" dirty="0"/>
              <a:t> import </a:t>
            </a:r>
            <a:r>
              <a:rPr lang="en-SG" sz="2000" dirty="0" err="1"/>
              <a:t>to_categorical</a:t>
            </a:r>
            <a:endParaRPr lang="en-SG" sz="2000" dirty="0"/>
          </a:p>
          <a:p>
            <a:r>
              <a:rPr lang="en-SG" sz="2000" dirty="0"/>
              <a:t>from </a:t>
            </a:r>
            <a:r>
              <a:rPr lang="en-SG" sz="2000" dirty="0" err="1"/>
              <a:t>sklearn.metrics</a:t>
            </a:r>
            <a:r>
              <a:rPr lang="en-SG" sz="2000" dirty="0"/>
              <a:t> import </a:t>
            </a:r>
            <a:r>
              <a:rPr lang="en-SG" sz="2000" dirty="0" err="1"/>
              <a:t>roc_curve</a:t>
            </a:r>
            <a:endParaRPr lang="en-SG" sz="2000" dirty="0"/>
          </a:p>
          <a:p>
            <a:r>
              <a:rPr lang="en-SG" sz="2000" dirty="0"/>
              <a:t>from </a:t>
            </a:r>
            <a:r>
              <a:rPr lang="en-SG" sz="2000" dirty="0" err="1"/>
              <a:t>sklearn.metrics</a:t>
            </a:r>
            <a:r>
              <a:rPr lang="en-SG" sz="2000" dirty="0"/>
              <a:t> import </a:t>
            </a:r>
            <a:r>
              <a:rPr lang="en-SG" sz="2000" dirty="0" err="1"/>
              <a:t>roc_auc_score</a:t>
            </a:r>
            <a:endParaRPr lang="en-SG" sz="2000" dirty="0"/>
          </a:p>
          <a:p>
            <a:r>
              <a:rPr lang="en-SG" sz="2000" dirty="0"/>
              <a:t>from </a:t>
            </a:r>
            <a:r>
              <a:rPr lang="en-SG" sz="2000" dirty="0" err="1"/>
              <a:t>sklearn</a:t>
            </a:r>
            <a:r>
              <a:rPr lang="en-SG" sz="2000" dirty="0"/>
              <a:t> import metrics </a:t>
            </a:r>
          </a:p>
          <a:p>
            <a:r>
              <a:rPr lang="en-SG" sz="2000" dirty="0"/>
              <a:t>from </a:t>
            </a:r>
            <a:r>
              <a:rPr lang="en-SG" sz="2000" dirty="0" err="1"/>
              <a:t>sklearn.metrics</a:t>
            </a:r>
            <a:r>
              <a:rPr lang="en-SG" sz="2000" dirty="0"/>
              <a:t> import </a:t>
            </a:r>
            <a:r>
              <a:rPr lang="en-SG" sz="2000" dirty="0" err="1"/>
              <a:t>precision_score</a:t>
            </a:r>
            <a:endParaRPr lang="en-SG" sz="2000" dirty="0"/>
          </a:p>
          <a:p>
            <a:r>
              <a:rPr lang="en-SG" sz="2000" dirty="0"/>
              <a:t>from </a:t>
            </a:r>
            <a:r>
              <a:rPr lang="en-SG" sz="2000" dirty="0" err="1"/>
              <a:t>sklearn.metrics</a:t>
            </a:r>
            <a:r>
              <a:rPr lang="en-SG" sz="2000" dirty="0"/>
              <a:t> import </a:t>
            </a:r>
            <a:r>
              <a:rPr lang="en-SG" sz="2000" dirty="0" err="1"/>
              <a:t>recall_score</a:t>
            </a:r>
            <a:endParaRPr lang="en-SG" sz="2000" dirty="0"/>
          </a:p>
          <a:p>
            <a:r>
              <a:rPr lang="en-SG" sz="2000" dirty="0"/>
              <a:t>from </a:t>
            </a:r>
            <a:r>
              <a:rPr lang="en-SG" sz="2000" dirty="0" err="1"/>
              <a:t>sklearn.metrics</a:t>
            </a:r>
            <a:r>
              <a:rPr lang="en-SG" sz="2000" dirty="0"/>
              <a:t> import f1_score</a:t>
            </a:r>
          </a:p>
          <a:p>
            <a:r>
              <a:rPr lang="en-SG" sz="2000" dirty="0"/>
              <a:t>from </a:t>
            </a:r>
            <a:r>
              <a:rPr lang="en-SG" sz="2000" dirty="0" err="1"/>
              <a:t>sklearn.metrics</a:t>
            </a:r>
            <a:r>
              <a:rPr lang="en-SG" sz="2000" dirty="0"/>
              <a:t> import </a:t>
            </a:r>
            <a:r>
              <a:rPr lang="en-SG" sz="2000" dirty="0" err="1"/>
              <a:t>accuracy_score</a:t>
            </a:r>
            <a:endParaRPr lang="en-SG" sz="2000" dirty="0"/>
          </a:p>
          <a:p>
            <a:r>
              <a:rPr lang="en-SG" sz="2000" dirty="0"/>
              <a:t>from </a:t>
            </a:r>
            <a:r>
              <a:rPr lang="en-SG" sz="2000" dirty="0" err="1"/>
              <a:t>sklearn.metrics</a:t>
            </a:r>
            <a:r>
              <a:rPr lang="en-SG" sz="2000" dirty="0"/>
              <a:t> import </a:t>
            </a:r>
            <a:r>
              <a:rPr lang="en-SG" sz="2000" dirty="0" err="1"/>
              <a:t>confusion_matrix</a:t>
            </a:r>
            <a:endParaRPr lang="en-SG" sz="2000" dirty="0"/>
          </a:p>
          <a:p>
            <a:r>
              <a:rPr lang="en-SG" sz="2000" dirty="0"/>
              <a:t>global filename, X, Y</a:t>
            </a:r>
          </a:p>
          <a:p>
            <a:r>
              <a:rPr lang="en-SG" sz="2000" dirty="0"/>
              <a:t>global </a:t>
            </a:r>
            <a:r>
              <a:rPr lang="en-SG" sz="2000" dirty="0" err="1"/>
              <a:t>X_train</a:t>
            </a:r>
            <a:r>
              <a:rPr lang="en-SG" sz="2000" dirty="0"/>
              <a:t>, </a:t>
            </a:r>
            <a:r>
              <a:rPr lang="en-SG" sz="2000" dirty="0" err="1"/>
              <a:t>X_test</a:t>
            </a:r>
            <a:r>
              <a:rPr lang="en-SG" sz="2000" dirty="0"/>
              <a:t>, </a:t>
            </a:r>
            <a:r>
              <a:rPr lang="en-SG" sz="2000" dirty="0" err="1"/>
              <a:t>y_train</a:t>
            </a:r>
            <a:r>
              <a:rPr lang="en-SG" sz="2000" dirty="0"/>
              <a:t>, </a:t>
            </a:r>
            <a:r>
              <a:rPr lang="en-SG" sz="2000" dirty="0" err="1"/>
              <a:t>y_test</a:t>
            </a:r>
            <a:r>
              <a:rPr lang="en-SG" sz="2000" dirty="0"/>
              <a:t>, </a:t>
            </a:r>
            <a:r>
              <a:rPr lang="en-SG" sz="2000" dirty="0" err="1"/>
              <a:t>unet_model</a:t>
            </a:r>
            <a:r>
              <a:rPr lang="en-SG" sz="2000" dirty="0"/>
              <a:t>, </a:t>
            </a:r>
            <a:r>
              <a:rPr lang="en-SG" sz="2000" dirty="0" err="1"/>
              <a:t>ccdc_model</a:t>
            </a:r>
            <a:endParaRPr lang="en-SG" sz="2000" dirty="0"/>
          </a:p>
          <a:p>
            <a:endParaRPr lang="en-SG" sz="2000" dirty="0"/>
          </a:p>
          <a:p>
            <a:endParaRPr lang="en-SG" sz="2000" dirty="0"/>
          </a:p>
        </p:txBody>
      </p:sp>
    </p:spTree>
    <p:extLst>
      <p:ext uri="{BB962C8B-B14F-4D97-AF65-F5344CB8AC3E}">
        <p14:creationId xmlns:p14="http://schemas.microsoft.com/office/powerpoint/2010/main" val="266158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endParaRPr lang="en-US" dirty="0"/>
          </a:p>
        </p:txBody>
      </p:sp>
      <p:sp>
        <p:nvSpPr>
          <p:cNvPr id="3" name="Content Placeholder 2"/>
          <p:cNvSpPr>
            <a:spLocks noGrp="1"/>
          </p:cNvSpPr>
          <p:nvPr>
            <p:ph idx="1"/>
          </p:nvPr>
        </p:nvSpPr>
        <p:spPr>
          <a:xfrm>
            <a:off x="537029" y="1825625"/>
            <a:ext cx="10816771" cy="4351338"/>
          </a:xfrm>
        </p:spPr>
        <p:txBody>
          <a:bodyPr/>
          <a:lstStyle/>
          <a:p>
            <a:pPr algn="just">
              <a:lnSpc>
                <a:spcPct val="150000"/>
              </a:lnSpc>
              <a:buNone/>
            </a:pPr>
            <a:r>
              <a:rPr lang="en-US" dirty="0"/>
              <a:t>          </a:t>
            </a:r>
            <a:r>
              <a:rPr lang="en-US" sz="1800" dirty="0">
                <a:latin typeface="Times New Roman" pitchFamily="18" charset="0"/>
                <a:cs typeface="Times New Roman" pitchFamily="18" charset="0"/>
              </a:rPr>
              <a:t>The conclusion highlights that using both </a:t>
            </a:r>
            <a:r>
              <a:rPr lang="en-US" sz="1800" dirty="0" err="1">
                <a:latin typeface="Times New Roman" pitchFamily="18" charset="0"/>
                <a:cs typeface="Times New Roman" pitchFamily="18" charset="0"/>
              </a:rPr>
              <a:t>Convolutional</a:t>
            </a:r>
            <a:r>
              <a:rPr lang="en-US" sz="1800" dirty="0">
                <a:latin typeface="Times New Roman" pitchFamily="18" charset="0"/>
                <a:cs typeface="Times New Roman" pitchFamily="18" charset="0"/>
              </a:rPr>
              <a:t> Neural Networks (CNNs) and </a:t>
            </a:r>
            <a:r>
              <a:rPr lang="en-IN" sz="1800" dirty="0"/>
              <a:t>and </a:t>
            </a:r>
            <a:r>
              <a:rPr lang="en-IN" sz="1800" dirty="0">
                <a:latin typeface="Times New Roman" pitchFamily="18" charset="0"/>
                <a:cs typeface="Times New Roman" pitchFamily="18" charset="0"/>
              </a:rPr>
              <a:t>Recurrent Neural Networks (RNNs)</a:t>
            </a:r>
            <a:r>
              <a:rPr lang="en-IN" sz="1800" dirty="0"/>
              <a:t> </a:t>
            </a:r>
            <a:r>
              <a:rPr lang="en-US" sz="1800" dirty="0">
                <a:latin typeface="Times New Roman" pitchFamily="18" charset="0"/>
                <a:cs typeface="Times New Roman" pitchFamily="18" charset="0"/>
              </a:rPr>
              <a:t>together creates a strong method for predicting lung cancer. CNNs are good at identifying important features from medical images like CT scans, while RNNs effectively for </a:t>
            </a:r>
            <a:r>
              <a:rPr lang="en-US" sz="1800" dirty="0"/>
              <a:t>analyzing temporal patterns in patient history</a:t>
            </a:r>
            <a:r>
              <a:rPr lang="en-US" sz="1800" dirty="0">
                <a:latin typeface="Times New Roman" pitchFamily="18" charset="0"/>
                <a:cs typeface="Times New Roman" pitchFamily="18" charset="0"/>
              </a:rPr>
              <a:t> to determine the lung cancer. This combination improves the accuracy of lung cancer, which can lead to earlier diagnoses and better treatment plans for patients.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Future Scope</a:t>
            </a:r>
            <a:endParaRPr lang="en-US" dirty="0"/>
          </a:p>
        </p:txBody>
      </p:sp>
      <p:sp>
        <p:nvSpPr>
          <p:cNvPr id="3" name="Content Placeholder 2"/>
          <p:cNvSpPr>
            <a:spLocks noGrp="1"/>
          </p:cNvSpPr>
          <p:nvPr>
            <p:ph idx="1"/>
          </p:nvPr>
        </p:nvSpPr>
        <p:spPr>
          <a:xfrm>
            <a:off x="852715" y="1825625"/>
            <a:ext cx="10515600" cy="4351338"/>
          </a:xfrm>
        </p:spPr>
        <p:txBody>
          <a:bodyPr>
            <a:normAutofit/>
          </a:bodyPr>
          <a:lstStyle/>
          <a:p>
            <a:pPr>
              <a:lnSpc>
                <a:spcPct val="150000"/>
              </a:lnSpc>
              <a:buNone/>
            </a:pPr>
            <a:r>
              <a:rPr lang="en-US" sz="1800" dirty="0">
                <a:latin typeface="Times New Roman" pitchFamily="18" charset="0"/>
                <a:cs typeface="Times New Roman" pitchFamily="18" charset="0"/>
              </a:rPr>
              <a:t>Lung cancer detection with deep learning is improving rapidly. In the future, we can expect:</a:t>
            </a:r>
          </a:p>
          <a:p>
            <a:pPr>
              <a:lnSpc>
                <a:spcPct val="150000"/>
              </a:lnSpc>
            </a:pPr>
            <a:r>
              <a:rPr lang="en-US" sz="1800" dirty="0">
                <a:latin typeface="Times New Roman" pitchFamily="18" charset="0"/>
                <a:cs typeface="Times New Roman" pitchFamily="18" charset="0"/>
              </a:rPr>
              <a:t>More Accurate AI Models</a:t>
            </a:r>
          </a:p>
          <a:p>
            <a:pPr>
              <a:lnSpc>
                <a:spcPct val="150000"/>
              </a:lnSpc>
            </a:pPr>
            <a:r>
              <a:rPr lang="en-US" sz="1800" dirty="0">
                <a:latin typeface="Times New Roman" pitchFamily="18" charset="0"/>
                <a:cs typeface="Times New Roman" pitchFamily="18" charset="0"/>
              </a:rPr>
              <a:t>Early Detection &amp; Risk Prediction</a:t>
            </a:r>
          </a:p>
          <a:p>
            <a:pPr>
              <a:lnSpc>
                <a:spcPct val="150000"/>
              </a:lnSpc>
            </a:pPr>
            <a:r>
              <a:rPr lang="en-US" sz="1800" dirty="0">
                <a:latin typeface="Times New Roman" pitchFamily="18" charset="0"/>
                <a:cs typeface="Times New Roman" pitchFamily="18" charset="0"/>
              </a:rPr>
              <a:t>3D Tumor Analysis &amp; Monitoring</a:t>
            </a:r>
          </a:p>
          <a:p>
            <a:pPr>
              <a:lnSpc>
                <a:spcPct val="150000"/>
              </a:lnSpc>
            </a:pPr>
            <a:r>
              <a:rPr lang="en-US" sz="1800" dirty="0">
                <a:latin typeface="Times New Roman" pitchFamily="18" charset="0"/>
                <a:cs typeface="Times New Roman" pitchFamily="18" charset="0"/>
              </a:rPr>
              <a:t>Remote Diagnosis &amp; Telemedicine</a:t>
            </a:r>
          </a:p>
          <a:p>
            <a:pPr>
              <a:lnSpc>
                <a:spcPct val="150000"/>
              </a:lnSpc>
            </a:pPr>
            <a:r>
              <a:rPr lang="en-US" sz="1800" dirty="0">
                <a:latin typeface="Times New Roman" pitchFamily="18" charset="0"/>
                <a:cs typeface="Times New Roman" pitchFamily="18" charset="0"/>
              </a:rPr>
              <a:t>AI in Surgery &amp; Radiation Therapy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90800-06A7-D113-1239-0B55A0718084}"/>
              </a:ext>
            </a:extLst>
          </p:cNvPr>
          <p:cNvSpPr txBox="1"/>
          <p:nvPr/>
        </p:nvSpPr>
        <p:spPr>
          <a:xfrm>
            <a:off x="579862" y="780585"/>
            <a:ext cx="11084313" cy="3474477"/>
          </a:xfrm>
          <a:prstGeom prst="rect">
            <a:avLst/>
          </a:prstGeom>
          <a:noFill/>
        </p:spPr>
        <p:txBody>
          <a:bodyPr wrap="square">
            <a:spAutoFit/>
          </a:bodyPr>
          <a:lstStyle/>
          <a:p>
            <a:pPr>
              <a:lnSpc>
                <a:spcPct val="150000"/>
              </a:lnSpc>
              <a:spcAft>
                <a:spcPts val="800"/>
              </a:spcAft>
              <a:tabLst>
                <a:tab pos="619125"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SG"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619125" algn="l"/>
              </a:tabLs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LeCun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Bengio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Y., &amp; Hinton, G. (2015). "Deep learning."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Nature, 521</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(7553), 436-444. doi:10.1038/nature14539.</a:t>
            </a:r>
            <a:endParaRPr lang="en-SG"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tabLst>
                <a:tab pos="619125"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Goodfellow, 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Bengio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Y., &amp; Courville, A. (2016).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Deep Learning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MIT Press.</a:t>
            </a:r>
            <a:endParaRPr lang="en-SG"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619125" algn="l"/>
              </a:tabLs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Ronneberger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 Fischer, P., &amp;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Brox</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 (2015). "U-Net: Convolutional Networks for Biomedical Image Segmentation."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Proceedings of the Medical Image Computing and Computer-Assisted Intervention (MICCAI),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234-241. doi:10.1007/978-3-319-24574-4_28.</a:t>
            </a:r>
            <a:endParaRPr lang="en-SG"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0AE23D1-1CAF-CA36-8775-2A4F8BA7F8C8}"/>
              </a:ext>
            </a:extLst>
          </p:cNvPr>
          <p:cNvSpPr txBox="1"/>
          <p:nvPr/>
        </p:nvSpPr>
        <p:spPr>
          <a:xfrm>
            <a:off x="579862" y="4565752"/>
            <a:ext cx="6099716" cy="584775"/>
          </a:xfrm>
          <a:prstGeom prst="rect">
            <a:avLst/>
          </a:prstGeom>
          <a:noFill/>
        </p:spPr>
        <p:txBody>
          <a:bodyPr wrap="square">
            <a:spAutoFit/>
          </a:bodyPr>
          <a:lstStyle/>
          <a:p>
            <a:pPr marL="0" lvl="1" indent="0">
              <a:buNone/>
            </a:pPr>
            <a:r>
              <a:rPr lang="en-IN" sz="3200" b="1" dirty="0">
                <a:latin typeface="Times New Roman" pitchFamily="18" charset="0"/>
                <a:cs typeface="Times New Roman" pitchFamily="18" charset="0"/>
              </a:rPr>
              <a:t>GitHub Link</a:t>
            </a:r>
          </a:p>
        </p:txBody>
      </p:sp>
    </p:spTree>
    <p:extLst>
      <p:ext uri="{BB962C8B-B14F-4D97-AF65-F5344CB8AC3E}">
        <p14:creationId xmlns:p14="http://schemas.microsoft.com/office/powerpoint/2010/main" val="9424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0F7D9-537B-937A-37BB-FA10A5173130}"/>
              </a:ext>
            </a:extLst>
          </p:cNvPr>
          <p:cNvSpPr txBox="1"/>
          <p:nvPr/>
        </p:nvSpPr>
        <p:spPr>
          <a:xfrm>
            <a:off x="632012" y="3075057"/>
            <a:ext cx="10927976" cy="1107996"/>
          </a:xfrm>
          <a:prstGeom prst="rect">
            <a:avLst/>
          </a:prstGeom>
          <a:noFill/>
        </p:spPr>
        <p:txBody>
          <a:bodyPr wrap="square" rtlCol="0">
            <a:spAutoFit/>
          </a:bodyPr>
          <a:lstStyle/>
          <a:p>
            <a:pPr algn="ctr"/>
            <a:r>
              <a:rPr lang="en-US" sz="6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49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4F402-317B-6C81-F3F2-C6522917AF5B}"/>
              </a:ext>
            </a:extLst>
          </p:cNvPr>
          <p:cNvSpPr txBox="1"/>
          <p:nvPr/>
        </p:nvSpPr>
        <p:spPr>
          <a:xfrm>
            <a:off x="420912" y="905435"/>
            <a:ext cx="8277039" cy="707886"/>
          </a:xfrm>
          <a:prstGeom prst="rect">
            <a:avLst/>
          </a:prstGeom>
          <a:noFill/>
        </p:spPr>
        <p:txBody>
          <a:bodyPr wrap="square" rtlCol="0">
            <a:spAutoFit/>
          </a:bodyPr>
          <a:lstStyle/>
          <a:p>
            <a:pPr algn="ctr"/>
            <a:r>
              <a:rPr lang="en-IN" sz="4000" b="1" i="1"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18775A66-E892-CD45-A82D-4E9840A19BBD}"/>
              </a:ext>
            </a:extLst>
          </p:cNvPr>
          <p:cNvSpPr txBox="1"/>
          <p:nvPr/>
        </p:nvSpPr>
        <p:spPr>
          <a:xfrm>
            <a:off x="682171" y="1538513"/>
            <a:ext cx="10001025" cy="3493264"/>
          </a:xfrm>
          <a:prstGeom prst="rect">
            <a:avLst/>
          </a:prstGeom>
          <a:noFill/>
        </p:spPr>
        <p:txBody>
          <a:bodyPr wrap="square">
            <a:spAutoFit/>
          </a:bodyPr>
          <a:lstStyle/>
          <a:p>
            <a:pPr lvl="0" algn="just">
              <a:lnSpc>
                <a:spcPct val="150000"/>
              </a:lnSpc>
              <a:spcBef>
                <a:spcPts val="600"/>
              </a:spcBef>
            </a:pPr>
            <a:r>
              <a:rPr lang="en-US" dirty="0">
                <a:latin typeface="Times New Roman" pitchFamily="18" charset="0"/>
                <a:cs typeface="Times New Roman" pitchFamily="18" charset="0"/>
              </a:rPr>
              <a:t>              </a:t>
            </a:r>
          </a:p>
          <a:p>
            <a:pPr lvl="0" algn="just">
              <a:lnSpc>
                <a:spcPct val="150000"/>
              </a:lnSpc>
              <a:spcBef>
                <a:spcPts val="600"/>
              </a:spcBef>
            </a:pPr>
            <a:r>
              <a:rPr lang="en-US" dirty="0">
                <a:latin typeface="Times New Roman" pitchFamily="18" charset="0"/>
                <a:cs typeface="Times New Roman" pitchFamily="18" charset="0"/>
              </a:rPr>
              <a:t>       Early diagnosis plays a critical role in improving patient survival. Computer Aided Diagnosis (CAD) systems play an important role in identifying lung cancer from chest CT images by using techniques like image pre-processing, segmentation, feature extraction, and classification. Recently, hybrid deep learning models combining </a:t>
            </a:r>
            <a:r>
              <a:rPr lang="en-US" dirty="0" err="1">
                <a:latin typeface="Times New Roman" pitchFamily="18" charset="0"/>
                <a:cs typeface="Times New Roman" pitchFamily="18" charset="0"/>
              </a:rPr>
              <a:t>Convolutional</a:t>
            </a:r>
            <a:r>
              <a:rPr lang="en-US" dirty="0">
                <a:latin typeface="Times New Roman" pitchFamily="18" charset="0"/>
                <a:cs typeface="Times New Roman" pitchFamily="18" charset="0"/>
              </a:rPr>
              <a:t> Neural Networks (CNNs) and Recurrent Neural Networks (RNNs) have emerged, enhancing diagnostic accuracy by leveraging CNNs' strength in image feature extraction and RNNs' ability to capture temporal patterns. Deep learning, particularly using Python libraries like </a:t>
            </a:r>
            <a:r>
              <a:rPr lang="en-US" dirty="0" err="1">
                <a:latin typeface="Times New Roman" pitchFamily="18" charset="0"/>
                <a:cs typeface="Times New Roman" pitchFamily="18" charset="0"/>
              </a:rPr>
              <a:t>TensorFlow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Keras</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PyTorch</a:t>
            </a:r>
            <a:r>
              <a:rPr lang="en-US" dirty="0">
                <a:latin typeface="Times New Roman" pitchFamily="18" charset="0"/>
                <a:cs typeface="Times New Roman" pitchFamily="18" charset="0"/>
              </a:rPr>
              <a:t>, has shown promise in automating lung cancer prediction.</a:t>
            </a:r>
            <a:endParaRPr lang="en-US" dirty="0">
              <a:solidFill>
                <a:srgbClr val="263238"/>
              </a:solidFill>
              <a:latin typeface="Times New Roman" pitchFamily="18" charset="0"/>
              <a:ea typeface="Source Sans Pro"/>
              <a:cs typeface="Times New Roman" pitchFamily="18" charset="0"/>
              <a:sym typeface="Source Sans Pro"/>
            </a:endParaRPr>
          </a:p>
        </p:txBody>
      </p:sp>
    </p:spTree>
    <p:extLst>
      <p:ext uri="{BB962C8B-B14F-4D97-AF65-F5344CB8AC3E}">
        <p14:creationId xmlns:p14="http://schemas.microsoft.com/office/powerpoint/2010/main" val="355549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61699-45C3-1227-F268-4BC2CF76593C}"/>
              </a:ext>
            </a:extLst>
          </p:cNvPr>
          <p:cNvSpPr txBox="1"/>
          <p:nvPr/>
        </p:nvSpPr>
        <p:spPr>
          <a:xfrm>
            <a:off x="493484" y="992221"/>
            <a:ext cx="10880759"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Existing System</a:t>
            </a:r>
          </a:p>
        </p:txBody>
      </p:sp>
      <p:sp>
        <p:nvSpPr>
          <p:cNvPr id="4" name="TextBox 3">
            <a:extLst>
              <a:ext uri="{FF2B5EF4-FFF2-40B4-BE49-F238E27FC236}">
                <a16:creationId xmlns:a16="http://schemas.microsoft.com/office/drawing/2014/main" id="{01DD9D00-3517-BA36-5F92-AADA857DDB01}"/>
              </a:ext>
            </a:extLst>
          </p:cNvPr>
          <p:cNvSpPr txBox="1"/>
          <p:nvPr/>
        </p:nvSpPr>
        <p:spPr>
          <a:xfrm>
            <a:off x="632012" y="2209313"/>
            <a:ext cx="10444482" cy="2120068"/>
          </a:xfrm>
          <a:prstGeom prst="rect">
            <a:avLst/>
          </a:prstGeom>
          <a:noFill/>
        </p:spPr>
        <p:txBody>
          <a:bodyPr wrap="square">
            <a:spAutoFit/>
          </a:bodyPr>
          <a:lstStyle/>
          <a:p>
            <a:pPr algn="just">
              <a:lnSpc>
                <a:spcPct val="150000"/>
              </a:lnSpc>
            </a:pPr>
            <a:r>
              <a:rPr lang="en-US" dirty="0">
                <a:latin typeface="Times New Roman" pitchFamily="18" charset="0"/>
                <a:cs typeface="Times New Roman" pitchFamily="18" charset="0"/>
              </a:rPr>
              <a:t>         Current systems for lung cancer detection mainly use traditional imaging techniques like chest X-rays and CT scans. While these methods are common in clinical settings, they often lack the sensitivity to detect lung cancer. Machine learning methods, such as support vector machines (SVMs) and decision trees, have been employed to analyze imaging data and patient records, improving diagnostic accuracy to some extent. However, they still face challenges with feature extraction and pattern recognition. </a:t>
            </a:r>
          </a:p>
        </p:txBody>
      </p:sp>
    </p:spTree>
    <p:extLst>
      <p:ext uri="{BB962C8B-B14F-4D97-AF65-F5344CB8AC3E}">
        <p14:creationId xmlns:p14="http://schemas.microsoft.com/office/powerpoint/2010/main" val="181774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1949A4-5C14-86CE-6EA6-DD68FCD4D59C}"/>
              </a:ext>
            </a:extLst>
          </p:cNvPr>
          <p:cNvSpPr txBox="1"/>
          <p:nvPr/>
        </p:nvSpPr>
        <p:spPr>
          <a:xfrm>
            <a:off x="464456" y="932838"/>
            <a:ext cx="10609942"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Disadvantages of Existing System</a:t>
            </a:r>
          </a:p>
        </p:txBody>
      </p:sp>
      <p:sp>
        <p:nvSpPr>
          <p:cNvPr id="4" name="TextBox 3">
            <a:extLst>
              <a:ext uri="{FF2B5EF4-FFF2-40B4-BE49-F238E27FC236}">
                <a16:creationId xmlns:a16="http://schemas.microsoft.com/office/drawing/2014/main" id="{609205E1-2E9B-07C2-D34C-EA6449156695}"/>
              </a:ext>
            </a:extLst>
          </p:cNvPr>
          <p:cNvSpPr txBox="1"/>
          <p:nvPr/>
        </p:nvSpPr>
        <p:spPr>
          <a:xfrm>
            <a:off x="638629" y="2165766"/>
            <a:ext cx="10609942" cy="300082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Low Sensitivity and Specificity</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Manual Feature Extraction</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Slow Processing Time</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Limited Use of Advanced AI Techniques in Existing Systems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Many systems look at medical images and patient information separately.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CNNs are great at analyzing single images, but they aren’t good at looking at data that changes over time, like a patient’s medical history.</a:t>
            </a:r>
            <a:endParaRPr lang="en-IN" dirty="0">
              <a:effectLst/>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26096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i="1" dirty="0">
                <a:latin typeface="Times New Roman" panose="02020603050405020304" pitchFamily="18" charset="0"/>
                <a:cs typeface="Times New Roman" panose="02020603050405020304" pitchFamily="18" charset="0"/>
              </a:rPr>
            </a:br>
            <a:br>
              <a:rPr lang="en-IN" b="1" i="1" dirty="0">
                <a:latin typeface="Times New Roman" panose="02020603050405020304" pitchFamily="18" charset="0"/>
                <a:cs typeface="Times New Roman" panose="02020603050405020304" pitchFamily="18" charset="0"/>
              </a:rPr>
            </a:br>
            <a:r>
              <a:rPr lang="en-IN" b="1" i="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Proposed System</a:t>
            </a:r>
            <a:br>
              <a:rPr lang="en-IN" b="1" i="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80571" y="1520825"/>
            <a:ext cx="10671629" cy="3428547"/>
          </a:xfrm>
        </p:spPr>
        <p:txBody>
          <a:bodyPr>
            <a:normAutofit/>
          </a:bodyPr>
          <a:lstStyle/>
          <a:p>
            <a:pPr>
              <a:lnSpc>
                <a:spcPct val="150000"/>
              </a:lnSpc>
              <a:buNone/>
            </a:pPr>
            <a:r>
              <a:rPr lang="en-US" sz="1800" dirty="0">
                <a:latin typeface="Times New Roman" pitchFamily="18" charset="0"/>
                <a:cs typeface="Times New Roman" pitchFamily="18" charset="0"/>
              </a:rPr>
              <a:t>         </a:t>
            </a:r>
          </a:p>
          <a:p>
            <a:pPr>
              <a:lnSpc>
                <a:spcPct val="150000"/>
              </a:lnSpc>
              <a:buNone/>
            </a:pPr>
            <a:r>
              <a:rPr lang="en-US" sz="1800" dirty="0">
                <a:latin typeface="Times New Roman" pitchFamily="18" charset="0"/>
                <a:cs typeface="Times New Roman" pitchFamily="18" charset="0"/>
              </a:rPr>
              <a:t>                The proposed system introduces a new deep learning method to improve early lung cancer detection. It combines </a:t>
            </a:r>
            <a:r>
              <a:rPr lang="en-US" sz="1800" b="1" dirty="0">
                <a:latin typeface="Times New Roman" pitchFamily="18" charset="0"/>
                <a:cs typeface="Times New Roman" pitchFamily="18" charset="0"/>
              </a:rPr>
              <a:t>CNNs</a:t>
            </a:r>
            <a:r>
              <a:rPr lang="en-US" sz="1800" dirty="0">
                <a:latin typeface="Times New Roman" pitchFamily="18" charset="0"/>
                <a:cs typeface="Times New Roman" pitchFamily="18" charset="0"/>
              </a:rPr>
              <a:t> (which analyze detailed features from medical images like CT scans) with </a:t>
            </a:r>
            <a:r>
              <a:rPr lang="en-US" sz="1800" b="1" dirty="0">
                <a:latin typeface="Times New Roman" pitchFamily="18" charset="0"/>
                <a:cs typeface="Times New Roman" pitchFamily="18" charset="0"/>
              </a:rPr>
              <a:t>RNNs</a:t>
            </a:r>
            <a:r>
              <a:rPr lang="en-US" sz="1800" dirty="0">
                <a:latin typeface="Times New Roman" pitchFamily="18" charset="0"/>
                <a:cs typeface="Times New Roman" pitchFamily="18" charset="0"/>
              </a:rPr>
              <a:t> (which analyze patient data over time). This hybrid approach uses both image analysis and patient history to provide a more complete diagnosis. By doing so, it improves the system's ability to detect cancer accurately, even in early stages. Trained on a variety of data, the model adapts to different medical cases and offers real-time results, making it useful for doctors in diagnosing lung cancer faster and more accurately.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i="1" dirty="0">
                <a:latin typeface="Times New Roman" panose="02020603050405020304" pitchFamily="18" charset="0"/>
                <a:cs typeface="Times New Roman" panose="02020603050405020304" pitchFamily="18" charset="0"/>
              </a:rPr>
            </a:br>
            <a:br>
              <a:rPr lang="en-IN" b="1" i="1" dirty="0">
                <a:latin typeface="Times New Roman" panose="02020603050405020304" pitchFamily="18" charset="0"/>
                <a:cs typeface="Times New Roman" panose="02020603050405020304" pitchFamily="18" charset="0"/>
              </a:rPr>
            </a:br>
            <a:r>
              <a:rPr lang="en-IN" b="1" i="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Advantages</a:t>
            </a:r>
            <a:br>
              <a:rPr lang="en-IN"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2141537"/>
            <a:ext cx="10515600" cy="4351338"/>
          </a:xfrm>
        </p:spPr>
        <p:txBody>
          <a:bodyPr>
            <a:normAutofit/>
          </a:bodyPr>
          <a:lstStyle/>
          <a:p>
            <a:pPr>
              <a:lnSpc>
                <a:spcPct val="150000"/>
              </a:lnSpc>
            </a:pPr>
            <a:r>
              <a:rPr lang="en-US" sz="1800" dirty="0">
                <a:latin typeface="Times New Roman" pitchFamily="18" charset="0"/>
                <a:cs typeface="Times New Roman" pitchFamily="18" charset="0"/>
              </a:rPr>
              <a:t>Enhanced Accuracy</a:t>
            </a:r>
          </a:p>
          <a:p>
            <a:pPr>
              <a:lnSpc>
                <a:spcPct val="150000"/>
              </a:lnSpc>
            </a:pPr>
            <a:r>
              <a:rPr lang="en-US" sz="1800" dirty="0">
                <a:latin typeface="Times New Roman" pitchFamily="18" charset="0"/>
                <a:cs typeface="Times New Roman" pitchFamily="18" charset="0"/>
              </a:rPr>
              <a:t>The system looks at both images (via CNNs) and patient history (via RNNs), giving a full picture of the patient's health.</a:t>
            </a:r>
          </a:p>
          <a:p>
            <a:pPr>
              <a:lnSpc>
                <a:spcPct val="150000"/>
              </a:lnSpc>
            </a:pPr>
            <a:r>
              <a:rPr lang="en-US" sz="1800" dirty="0">
                <a:latin typeface="Times New Roman" pitchFamily="18" charset="0"/>
                <a:cs typeface="Times New Roman" pitchFamily="18" charset="0"/>
              </a:rPr>
              <a:t>Early Detection</a:t>
            </a:r>
          </a:p>
          <a:p>
            <a:pPr>
              <a:lnSpc>
                <a:spcPct val="150000"/>
              </a:lnSpc>
            </a:pPr>
            <a:r>
              <a:rPr lang="en-US" sz="1800" dirty="0">
                <a:latin typeface="Times New Roman" pitchFamily="18" charset="0"/>
                <a:cs typeface="Times New Roman" pitchFamily="18" charset="0"/>
              </a:rPr>
              <a:t>System offering quick analysis to help doctors make timely decisions.</a:t>
            </a:r>
          </a:p>
          <a:p>
            <a:pPr>
              <a:lnSpc>
                <a:spcPct val="150000"/>
              </a:lnSpc>
            </a:pPr>
            <a:r>
              <a:rPr lang="en-US" sz="1800" dirty="0">
                <a:latin typeface="Times New Roman" pitchFamily="18" charset="0"/>
                <a:cs typeface="Times New Roman" pitchFamily="18" charset="0"/>
              </a:rPr>
              <a:t>Time Saving</a:t>
            </a:r>
          </a:p>
          <a:p>
            <a:pPr>
              <a:lnSpc>
                <a:spcPct val="150000"/>
              </a:lnSpc>
            </a:pPr>
            <a:r>
              <a:rPr lang="en-US" sz="1800" dirty="0">
                <a:latin typeface="Times New Roman" pitchFamily="18" charset="0"/>
                <a:cs typeface="Times New Roman" pitchFamily="18" charset="0"/>
              </a:rPr>
              <a:t>Adaptability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D84BF-E544-EC75-1140-3C8C807308FB}"/>
              </a:ext>
            </a:extLst>
          </p:cNvPr>
          <p:cNvSpPr txBox="1"/>
          <p:nvPr/>
        </p:nvSpPr>
        <p:spPr>
          <a:xfrm>
            <a:off x="667656" y="731264"/>
            <a:ext cx="9760216"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Hardware and Software Requirements</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CE5993-5C94-FFCC-1FF2-820D2B45C98B}"/>
              </a:ext>
            </a:extLst>
          </p:cNvPr>
          <p:cNvSpPr txBox="1"/>
          <p:nvPr/>
        </p:nvSpPr>
        <p:spPr>
          <a:xfrm>
            <a:off x="769256" y="2247234"/>
            <a:ext cx="5326743" cy="1322285"/>
          </a:xfrm>
          <a:prstGeom prst="rect">
            <a:avLst/>
          </a:prstGeom>
          <a:noFill/>
        </p:spPr>
        <p:txBody>
          <a:bodyPr wrap="square">
            <a:spAutoFit/>
          </a:bodyPr>
          <a:lstStyle/>
          <a:p>
            <a:pPr>
              <a:lnSpc>
                <a:spcPct val="107000"/>
              </a:lnSpc>
              <a:spcAft>
                <a:spcPts val="8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itchFamily="18" charset="0"/>
                <a:cs typeface="Times New Roman" pitchFamily="18" charset="0"/>
              </a:rPr>
              <a:t>Processor                      -   Pentium –IV</a:t>
            </a:r>
          </a:p>
          <a:p>
            <a:r>
              <a:rPr lang="en-US" dirty="0">
                <a:latin typeface="Times New Roman" pitchFamily="18" charset="0"/>
                <a:cs typeface="Times New Roman" pitchFamily="18" charset="0"/>
              </a:rPr>
              <a:t>RAM                            -   4 GB (min)</a:t>
            </a:r>
          </a:p>
          <a:p>
            <a:r>
              <a:rPr lang="en-US" dirty="0">
                <a:latin typeface="Times New Roman" pitchFamily="18" charset="0"/>
                <a:cs typeface="Times New Roman" pitchFamily="18" charset="0"/>
              </a:rPr>
              <a:t>Hard Disk                     -   20 GB</a:t>
            </a:r>
          </a:p>
        </p:txBody>
      </p:sp>
      <p:sp>
        <p:nvSpPr>
          <p:cNvPr id="5" name="TextBox 4">
            <a:extLst>
              <a:ext uri="{FF2B5EF4-FFF2-40B4-BE49-F238E27FC236}">
                <a16:creationId xmlns:a16="http://schemas.microsoft.com/office/drawing/2014/main" id="{AB50AA94-0050-F70E-48B0-E95CD2061996}"/>
              </a:ext>
            </a:extLst>
          </p:cNvPr>
          <p:cNvSpPr txBox="1"/>
          <p:nvPr/>
        </p:nvSpPr>
        <p:spPr>
          <a:xfrm>
            <a:off x="6096001" y="2247234"/>
            <a:ext cx="5648134" cy="1045286"/>
          </a:xfrm>
          <a:prstGeom prst="rect">
            <a:avLst/>
          </a:prstGeom>
          <a:noFill/>
        </p:spPr>
        <p:txBody>
          <a:bodyPr wrap="square">
            <a:spAutoFit/>
          </a:bodyPr>
          <a:lstStyle/>
          <a:p>
            <a:pPr>
              <a:lnSpc>
                <a:spcPct val="107000"/>
              </a:lnSpc>
              <a:spcAft>
                <a:spcPts val="800"/>
              </a:spcAft>
            </a:pPr>
            <a:r>
              <a:rPr lang="en-IN"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itchFamily="18" charset="0"/>
                <a:cs typeface="Times New Roman" pitchFamily="18" charset="0"/>
              </a:rPr>
              <a:t>Operating System    -        </a:t>
            </a:r>
            <a:r>
              <a:rPr lang="en-IN" dirty="0">
                <a:latin typeface="Times New Roman" pitchFamily="18" charset="0"/>
                <a:cs typeface="Times New Roman" pitchFamily="18" charset="0"/>
              </a:rPr>
              <a:t>Windows 7 Ultimate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Coding Language     -         python</a:t>
            </a:r>
          </a:p>
        </p:txBody>
      </p:sp>
    </p:spTree>
    <p:extLst>
      <p:ext uri="{BB962C8B-B14F-4D97-AF65-F5344CB8AC3E}">
        <p14:creationId xmlns:p14="http://schemas.microsoft.com/office/powerpoint/2010/main" val="183125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i="1" dirty="0">
                <a:latin typeface="Times New Roman" pitchFamily="18" charset="0"/>
                <a:cs typeface="Times New Roman" pitchFamily="18" charset="0"/>
              </a:rPr>
            </a:br>
            <a:r>
              <a:rPr lang="en-US" b="1" i="1" dirty="0">
                <a:latin typeface="Times New Roman" pitchFamily="18" charset="0"/>
                <a:cs typeface="Times New Roman" pitchFamily="18" charset="0"/>
              </a:rPr>
              <a:t>                 </a:t>
            </a:r>
            <a:r>
              <a:rPr lang="en-US" b="1" dirty="0">
                <a:latin typeface="Times New Roman" pitchFamily="18" charset="0"/>
                <a:cs typeface="Times New Roman" pitchFamily="18" charset="0"/>
              </a:rPr>
              <a:t>Novelty of project</a:t>
            </a:r>
            <a:endParaRPr lang="en-US" dirty="0"/>
          </a:p>
        </p:txBody>
      </p:sp>
      <p:sp>
        <p:nvSpPr>
          <p:cNvPr id="3" name="Content Placeholder 2"/>
          <p:cNvSpPr>
            <a:spLocks noGrp="1"/>
          </p:cNvSpPr>
          <p:nvPr>
            <p:ph idx="1"/>
          </p:nvPr>
        </p:nvSpPr>
        <p:spPr/>
        <p:txBody>
          <a:bodyPr>
            <a:normAutofit/>
          </a:bodyPr>
          <a:lstStyle/>
          <a:p>
            <a:pPr algn="just">
              <a:lnSpc>
                <a:spcPct val="150000"/>
              </a:lnSpc>
              <a:buNone/>
            </a:pPr>
            <a:r>
              <a:rPr lang="en-US" sz="1800" dirty="0"/>
              <a:t>    </a:t>
            </a:r>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novelty</a:t>
            </a:r>
            <a:r>
              <a:rPr lang="en-US" sz="1800" dirty="0">
                <a:latin typeface="Times New Roman" pitchFamily="18" charset="0"/>
                <a:cs typeface="Times New Roman" pitchFamily="18" charset="0"/>
              </a:rPr>
              <a:t> of this project lies in its innovative use of a </a:t>
            </a:r>
            <a:r>
              <a:rPr lang="en-US" sz="1800" b="1" dirty="0">
                <a:latin typeface="Times New Roman" pitchFamily="18" charset="0"/>
                <a:cs typeface="Times New Roman" pitchFamily="18" charset="0"/>
              </a:rPr>
              <a:t>hybrid deep learning model</a:t>
            </a:r>
            <a:r>
              <a:rPr lang="en-US" sz="1800" dirty="0">
                <a:latin typeface="Times New Roman" pitchFamily="18" charset="0"/>
                <a:cs typeface="Times New Roman" pitchFamily="18" charset="0"/>
              </a:rPr>
              <a:t> that combines the strengths of </a:t>
            </a:r>
            <a:r>
              <a:rPr lang="en-US" sz="1800" b="1" dirty="0" err="1">
                <a:latin typeface="Times New Roman" pitchFamily="18" charset="0"/>
                <a:cs typeface="Times New Roman" pitchFamily="18" charset="0"/>
              </a:rPr>
              <a:t>Convolutional</a:t>
            </a:r>
            <a:r>
              <a:rPr lang="en-US" sz="1800" b="1" dirty="0">
                <a:latin typeface="Times New Roman" pitchFamily="18" charset="0"/>
                <a:cs typeface="Times New Roman" pitchFamily="18" charset="0"/>
              </a:rPr>
              <a:t> Neural Networks (CNNs)</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Recurrent Neural Networks (RNNs)</a:t>
            </a:r>
            <a:r>
              <a:rPr lang="en-US" sz="1800" dirty="0">
                <a:latin typeface="Times New Roman" pitchFamily="18" charset="0"/>
                <a:cs typeface="Times New Roman" pitchFamily="18" charset="0"/>
              </a:rPr>
              <a:t> to improve lung cancer detection. Unlike traditional methods that focus on either image analysis or patient data separately, this system:</a:t>
            </a:r>
          </a:p>
          <a:p>
            <a:pPr>
              <a:lnSpc>
                <a:spcPct val="150000"/>
              </a:lnSpc>
            </a:pPr>
            <a:r>
              <a:rPr lang="en-US" sz="1800" dirty="0">
                <a:latin typeface="Times New Roman" pitchFamily="18" charset="0"/>
                <a:cs typeface="Times New Roman" pitchFamily="18" charset="0"/>
              </a:rPr>
              <a:t>Integrates Image and Patient Data</a:t>
            </a:r>
          </a:p>
          <a:p>
            <a:pPr>
              <a:lnSpc>
                <a:spcPct val="150000"/>
              </a:lnSpc>
            </a:pPr>
            <a:r>
              <a:rPr lang="en-US" sz="1800" dirty="0">
                <a:latin typeface="Times New Roman" pitchFamily="18" charset="0"/>
                <a:cs typeface="Times New Roman" pitchFamily="18" charset="0"/>
              </a:rPr>
              <a:t>The system creates a more complete view of a patient's health by combining imaging data and patient health records.</a:t>
            </a:r>
          </a:p>
          <a:p>
            <a:pPr>
              <a:lnSpc>
                <a:spcPct val="150000"/>
              </a:lnSpc>
            </a:pPr>
            <a:r>
              <a:rPr lang="en-US" sz="1800" dirty="0">
                <a:latin typeface="Times New Roman" pitchFamily="18" charset="0"/>
                <a:cs typeface="Times New Roman" pitchFamily="18" charset="0"/>
              </a:rPr>
              <a:t>User-Friendly Interface</a:t>
            </a:r>
          </a:p>
          <a:p>
            <a:pPr>
              <a:lnSpc>
                <a:spcPct val="150000"/>
              </a:lnSpc>
            </a:pPr>
            <a:r>
              <a:rPr lang="en-US" sz="1800" dirty="0">
                <a:latin typeface="Times New Roman" pitchFamily="18" charset="0"/>
                <a:cs typeface="Times New Roman" pitchFamily="18" charset="0"/>
              </a:rPr>
              <a:t>It reduces the manual work</a:t>
            </a:r>
            <a:r>
              <a:rPr lang="en-US" sz="2100" dirty="0">
                <a:latin typeface="Times New Roman" pitchFamily="18" charset="0"/>
                <a:cs typeface="Times New Roman"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2298</TotalTime>
  <Words>1226</Words>
  <Application>Microsoft Office PowerPoint</Application>
  <PresentationFormat>Widescreen</PresentationFormat>
  <Paragraphs>138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                           Proposed System </vt:lpstr>
      <vt:lpstr>                             Advantages </vt:lpstr>
      <vt:lpstr>PowerPoint Presentation</vt:lpstr>
      <vt:lpstr>                  Novelty of project</vt:lpstr>
      <vt:lpstr>                            Modules</vt:lpstr>
      <vt:lpstr>           Architecture Diagram</vt:lpstr>
      <vt:lpstr>Usecase Diagram</vt:lpstr>
      <vt:lpstr>Class Diagram</vt:lpstr>
      <vt:lpstr>Sequence Diagram</vt:lpstr>
      <vt:lpstr>Activity Diagram</vt:lpstr>
      <vt:lpstr>Output</vt:lpstr>
      <vt:lpstr>PowerPoint Presentation</vt:lpstr>
      <vt:lpstr>PowerPoint Presentation</vt:lpstr>
      <vt:lpstr> Sample Code </vt:lpstr>
      <vt:lpstr>PowerPoint Presentation</vt:lpstr>
      <vt:lpstr>PowerPoint Presentation</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N Aditya Kothapalli</dc:creator>
  <cp:lastModifiedBy>pavani edipelly</cp:lastModifiedBy>
  <cp:revision>84</cp:revision>
  <dcterms:created xsi:type="dcterms:W3CDTF">2023-10-17T05:19:53Z</dcterms:created>
  <dcterms:modified xsi:type="dcterms:W3CDTF">2025-03-02T14:42:15Z</dcterms:modified>
</cp:coreProperties>
</file>