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9" r:id="rId10"/>
    <p:sldId id="275" r:id="rId11"/>
    <p:sldId id="276" r:id="rId12"/>
    <p:sldId id="270" r:id="rId13"/>
    <p:sldId id="271" r:id="rId14"/>
    <p:sldId id="272" r:id="rId15"/>
    <p:sldId id="273" r:id="rId16"/>
    <p:sldId id="274" r:id="rId17"/>
    <p:sldId id="278" r:id="rId18"/>
    <p:sldId id="277" r:id="rId19"/>
    <p:sldId id="282" r:id="rId20"/>
    <p:sldId id="284" r:id="rId21"/>
    <p:sldId id="285" r:id="rId22"/>
    <p:sldId id="286" r:id="rId23"/>
    <p:sldId id="279" r:id="rId24"/>
    <p:sldId id="280" r:id="rId25"/>
    <p:sldId id="28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i edipelly" initials="pe" lastIdx="1" clrIdx="0">
    <p:extLst>
      <p:ext uri="{19B8F6BF-5375-455C-9EA6-DF929625EA0E}">
        <p15:presenceInfo xmlns:p15="http://schemas.microsoft.com/office/powerpoint/2012/main" userId="4c49081bc7f0c0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showGuides="1">
      <p:cViewPr varScale="1">
        <p:scale>
          <a:sx n="64" d="100"/>
          <a:sy n="64" d="100"/>
        </p:scale>
        <p:origin x="9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7T04:41:13.688"/>
    </inkml:context>
    <inkml:brush xml:id="br0">
      <inkml:brushProperty name="width" value="0.05" units="cm"/>
      <inkml:brushProperty name="height" value="0.05" units="cm"/>
      <inkml:brushProperty name="ignorePressure" value="1"/>
    </inkml:brush>
  </inkml:definitions>
  <inkml:trace contextRef="#ctx0" brushRef="#br0">0 1,'316'295,"-301"-282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44.081"/>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52.302"/>
    </inkml:context>
    <inkml:brush xml:id="br0">
      <inkml:brushProperty name="width" value="0.05" units="cm"/>
      <inkml:brushProperty name="height" value="0.05" units="cm"/>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57.013"/>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27T04:41:18.866"/>
    </inkml:context>
    <inkml:brush xml:id="br0">
      <inkml:brushProperty name="width" value="0.05" units="cm"/>
      <inkml:brushProperty name="height" value="0.05" units="cm"/>
      <inkml:brushProperty name="ignorePressure" value="1"/>
    </inkml:brush>
  </inkml:definitions>
  <inkml:trace contextRef="#ctx0" brushRef="#br0">1 0,'349'326,"-334"-313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2:45.962"/>
    </inkml:context>
    <inkml:brush xml:id="br0">
      <inkml:brushProperty name="width" value="0.05" units="cm"/>
      <inkml:brushProperty name="height" value="0.05" units="cm"/>
    </inkml:brush>
  </inkml:definitions>
  <inkml:trace contextRef="#ctx0" brushRef="#br0">0 0 24575,'4'2'0,"1"0"0,-1 0 0,0 0 0,0 0 0,0 0 0,-1 1 0,1 0 0,-1-1 0,1 1 0,-1 1 0,0-1 0,4 5 0,2 2 0,56 42 0,-49-36 0,34 25 0,-33-27 0,0 0 0,19 21 0,13 16-1365,-36-35-5461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2:50.134"/>
    </inkml:context>
    <inkml:brush xml:id="br0">
      <inkml:brushProperty name="width" value="0.05" units="cm"/>
      <inkml:brushProperty name="height" value="0.05" units="cm"/>
    </inkml:brush>
  </inkml:definitions>
  <inkml:trace contextRef="#ctx0" brushRef="#br0">0 317 24575,'13'-3'0,"1"1"0,-1-2 0,0 0 0,0 0 0,-1-2 0,1 1 0,20-14 0,-19 12 0,0-2 0,0-1 0,0 1 0,15-16 0,-18 15 0,0 0 0,0 1 0,1 1 0,21-12 0,-25 16 14,-1 0-1,1-1 0,-2 0 0,1 0 1,0-1-1,-1 1 0,0-2 1,9-11-1,-2 0-508,0 0 0,10-23 0,-15 25-6331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08.993"/>
    </inkml:context>
    <inkml:brush xml:id="br0">
      <inkml:brushProperty name="width" value="0.05" units="cm"/>
      <inkml:brushProperty name="height" value="0.05" units="cm"/>
    </inkml:brush>
  </inkml:definitions>
  <inkml:trace contextRef="#ctx0" brushRef="#br0">1 378 24575,'1'-17'0,"0"1"0,1-1 0,1 1 0,1 0 0,1 0 0,0 1 0,1-1 0,0 1 0,1 0 0,1 0 0,0 1 0,1 0 0,1 1 0,0 0 0,14-14 0,36-37 0,-54 57-11,1 1 0,-1-1 0,13-8 0,-4 4-1310,0-2-5505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12.003"/>
    </inkml:context>
    <inkml:brush xml:id="br0">
      <inkml:brushProperty name="width" value="0.05" units="cm"/>
      <inkml:brushProperty name="height" value="0.05" units="cm"/>
    </inkml:brush>
  </inkml:definitions>
  <inkml:trace contextRef="#ctx0" brushRef="#br0">0 270 24575,'5'-2'0,"0"1"0,0-1 0,-1 0 0,1 0 0,0 0 0,-1-1 0,8-4 0,-3 1 0,28-19 0,60-51 0,3-2 0,-92 71-50,0 0 1,-1 0-1,10-11 0,-7 7-1116,3-2-5660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17.210"/>
    </inkml:context>
    <inkml:brush xml:id="br0">
      <inkml:brushProperty name="width" value="0.05" units="cm"/>
      <inkml:brushProperty name="height" value="0.05" units="cm"/>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34.711"/>
    </inkml:context>
    <inkml:brush xml:id="br0">
      <inkml:brushProperty name="width" value="0.05" units="cm"/>
      <inkml:brushProperty name="height" value="0.05" units="cm"/>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04:43:40.393"/>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1498-512D-2F14-E3D3-BCB48C610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AB75B65-67CE-496C-B0AB-306F43C68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3208C6A-B676-E357-0434-904DA5BA8991}"/>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0413ADCD-8664-5D95-35E7-01D0ACD0A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C7C6E-D41C-2060-9EED-ECF5C3AE29AF}"/>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16023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A9E0-A5D5-D177-5D9B-2A3CF1FF7F1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C36C920-583C-5510-3061-9224899F9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9EECE6-10A7-33AD-6D8B-A8C44125D710}"/>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A76E1487-815A-0E2B-F2C8-412FB89FE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14C96-9E86-7FAA-7D9D-223D9AE7B4D0}"/>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7313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361348-4A09-A7ED-E14C-3B91E2ABFC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0104834-CBF2-2830-E578-95A84C94B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4E9BEC-1936-9538-6444-F6BDBD8E4B5F}"/>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03378FEC-0569-B23C-7557-4C9580056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BE0BF-24F0-AF5B-BE4C-92A795CE7C62}"/>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9025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5631-A93C-5F3A-98F6-9077E4D8765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CD6EE96-A711-636B-288A-2F2D85C0A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8F9C1C-F6B6-770A-18AF-670D5C3C6297}"/>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15164844-7DFA-B1A3-689D-B1EC4A4C5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C4D9C-1AB8-5798-57D9-8059EEA50B5E}"/>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69118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14C8-8972-542C-8D5C-72138E83E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87F5926-90D6-199F-210D-15224670C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FB65-6093-3AD9-B436-BF4BD199D69B}"/>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D0B70E63-3BC1-E046-1E79-E13E612F2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BC18D-0B77-21BF-7249-8DA88D72FE75}"/>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04575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0525-2210-79CC-FC07-70BEFB2DD4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FE6DBA8-6B5D-1FDF-30D4-184E457D8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4EDA20A-FD88-F33F-4B08-864BC64C5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9984D9-C86F-3F6F-C601-CAE1B0661E79}"/>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6" name="Footer Placeholder 5">
            <a:extLst>
              <a:ext uri="{FF2B5EF4-FFF2-40B4-BE49-F238E27FC236}">
                <a16:creationId xmlns:a16="http://schemas.microsoft.com/office/drawing/2014/main" id="{B9698811-2797-4C5C-31F7-42D2A26F7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25565-8CCC-4BBB-FA12-C790A2952F53}"/>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4386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9B93-9A2B-4F31-D16B-050F27F86E0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62FE84-F8C6-2C4F-E352-065EF12CC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C3EAA-2AAE-7C57-632C-70407B58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243C2FB-C14D-4138-8D2E-5115FC2E9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B065D-B734-2875-79F5-C04FE9151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7B46A34-381C-86F5-9CED-B890403A945A}"/>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8" name="Footer Placeholder 7">
            <a:extLst>
              <a:ext uri="{FF2B5EF4-FFF2-40B4-BE49-F238E27FC236}">
                <a16:creationId xmlns:a16="http://schemas.microsoft.com/office/drawing/2014/main" id="{24D5B3E8-62F9-50A4-5DB6-B469C6DA2A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805EE9-84BB-5095-FCBC-7E8DE0E4C51F}"/>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2498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3026-D3D3-7AC4-808C-7010F7DBC64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5EB0D8A-F1CA-D5E0-632E-FDE76253A887}"/>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4" name="Footer Placeholder 3">
            <a:extLst>
              <a:ext uri="{FF2B5EF4-FFF2-40B4-BE49-F238E27FC236}">
                <a16:creationId xmlns:a16="http://schemas.microsoft.com/office/drawing/2014/main" id="{6E5C0A41-CF9A-F662-CE0C-36AAA13647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B7EC77-5BC9-5C27-A205-BDAE82EB28A2}"/>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77929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CB2C2-4DDE-9821-6011-BD6FF880F9CB}"/>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3" name="Footer Placeholder 2">
            <a:extLst>
              <a:ext uri="{FF2B5EF4-FFF2-40B4-BE49-F238E27FC236}">
                <a16:creationId xmlns:a16="http://schemas.microsoft.com/office/drawing/2014/main" id="{63519CE0-C270-B8D8-5A97-DDD2B5BB8E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3F82B6-3617-C1F6-7F0E-17268EDEC42B}"/>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42876763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C3D0-13EA-8799-2C2B-1CB47575C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B5FE4BB-C235-933B-5B78-5F6E7A5C5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A044F05-A722-5043-A66C-66AF0210C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1EFD4-257D-7C4B-35C7-D37923B40FDE}"/>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6" name="Footer Placeholder 5">
            <a:extLst>
              <a:ext uri="{FF2B5EF4-FFF2-40B4-BE49-F238E27FC236}">
                <a16:creationId xmlns:a16="http://schemas.microsoft.com/office/drawing/2014/main" id="{8028B3BD-70BE-2262-B77F-59C4BA538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2AFB1-5D1C-8802-C92F-4082C763506D}"/>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6652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772F-7C08-4C4B-4D8D-0BF0EDB4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7ABA3FB-7D7C-A16A-610F-10D1268F8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5ABCF8-E4ED-CEF5-EBB0-2F504975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7EC11-48F9-8FEB-1C51-50F0E27269E1}"/>
              </a:ext>
            </a:extLst>
          </p:cNvPr>
          <p:cNvSpPr>
            <a:spLocks noGrp="1"/>
          </p:cNvSpPr>
          <p:nvPr>
            <p:ph type="dt" sz="half" idx="10"/>
          </p:nvPr>
        </p:nvSpPr>
        <p:spPr/>
        <p:txBody>
          <a:bodyPr/>
          <a:lstStyle/>
          <a:p>
            <a:fld id="{914D1090-DA3D-4BD4-B053-739F2E231385}" type="datetimeFigureOut">
              <a:rPr lang="en-IN" smtClean="0"/>
              <a:pPr/>
              <a:t>09-11-2024</a:t>
            </a:fld>
            <a:endParaRPr lang="en-IN"/>
          </a:p>
        </p:txBody>
      </p:sp>
      <p:sp>
        <p:nvSpPr>
          <p:cNvPr id="6" name="Footer Placeholder 5">
            <a:extLst>
              <a:ext uri="{FF2B5EF4-FFF2-40B4-BE49-F238E27FC236}">
                <a16:creationId xmlns:a16="http://schemas.microsoft.com/office/drawing/2014/main" id="{0901C1C2-1255-BAC5-ED94-8C0BC459E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E4897-3FFB-9527-7453-D28FDFFAF8F6}"/>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8756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9CE18-08CE-A99F-B692-9DC1A564A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1945261-4623-B7ED-E30D-26AFC0F97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75915E-1166-FD1B-9913-D3BA0EE0C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D1090-DA3D-4BD4-B053-739F2E231385}" type="datetimeFigureOut">
              <a:rPr lang="en-IN" smtClean="0"/>
              <a:pPr/>
              <a:t>09-11-2024</a:t>
            </a:fld>
            <a:endParaRPr lang="en-IN"/>
          </a:p>
        </p:txBody>
      </p:sp>
      <p:sp>
        <p:nvSpPr>
          <p:cNvPr id="5" name="Footer Placeholder 4">
            <a:extLst>
              <a:ext uri="{FF2B5EF4-FFF2-40B4-BE49-F238E27FC236}">
                <a16:creationId xmlns:a16="http://schemas.microsoft.com/office/drawing/2014/main" id="{2017BAC5-EE1F-6F34-3D78-C1D70A01A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14785F-8AA2-8951-A8B5-2E1D22300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54C6-A41F-4AC7-A557-D08B7B22EE91}" type="slidenum">
              <a:rPr lang="en-IN" smtClean="0"/>
              <a:pPr/>
              <a:t>‹#›</a:t>
            </a:fld>
            <a:endParaRPr lang="en-IN"/>
          </a:p>
        </p:txBody>
      </p:sp>
      <p:sp>
        <p:nvSpPr>
          <p:cNvPr id="7" name="Rectangle 6">
            <a:extLst>
              <a:ext uri="{FF2B5EF4-FFF2-40B4-BE49-F238E27FC236}">
                <a16:creationId xmlns:a16="http://schemas.microsoft.com/office/drawing/2014/main" id="{97D69ACA-48DA-6434-983D-18C67AC74AEA}"/>
              </a:ext>
            </a:extLst>
          </p:cNvPr>
          <p:cNvSpPr/>
          <p:nvPr userDrawn="1"/>
        </p:nvSpPr>
        <p:spPr>
          <a:xfrm>
            <a:off x="344129" y="383458"/>
            <a:ext cx="11484078" cy="6125497"/>
          </a:xfrm>
          <a:prstGeom prst="rect">
            <a:avLst/>
          </a:prstGeom>
          <a:noFill/>
          <a:ln w="254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2507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 Type="http://schemas.openxmlformats.org/officeDocument/2006/relationships/image" Target="../media/image6.jpeg"/><Relationship Id="rId16" Type="http://schemas.openxmlformats.org/officeDocument/2006/relationships/image" Target="../media/image13.png"/><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19" Type="http://schemas.openxmlformats.org/officeDocument/2006/relationships/customXml" Target="../ink/ink10.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14D4F-5CF5-CE96-332F-43A034425BBC}"/>
              </a:ext>
            </a:extLst>
          </p:cNvPr>
          <p:cNvSpPr txBox="1"/>
          <p:nvPr/>
        </p:nvSpPr>
        <p:spPr>
          <a:xfrm>
            <a:off x="784114" y="2584661"/>
            <a:ext cx="10614212" cy="1051122"/>
          </a:xfrm>
          <a:prstGeom prst="rect">
            <a:avLst/>
          </a:prstGeom>
          <a:noFill/>
        </p:spPr>
        <p:txBody>
          <a:bodyPr wrap="square">
            <a:spAutoFit/>
          </a:bodyPr>
          <a:lstStyle/>
          <a:p>
            <a:pPr algn="ctr">
              <a:lnSpc>
                <a:spcPct val="107000"/>
              </a:lnSpc>
              <a:spcAft>
                <a:spcPts val="800"/>
              </a:spcAft>
            </a:pPr>
            <a:r>
              <a:rPr lang="en-US" sz="2800" b="1" i="1" dirty="0">
                <a:latin typeface="Times New Roman" pitchFamily="18" charset="0"/>
                <a:cs typeface="Times New Roman" pitchFamily="18" charset="0"/>
              </a:rPr>
              <a:t>Organ Donation and Transplantation Using </a:t>
            </a:r>
            <a:r>
              <a:rPr lang="en-US" sz="2800" b="1" i="1" dirty="0" err="1">
                <a:latin typeface="Times New Roman" pitchFamily="18" charset="0"/>
                <a:cs typeface="Times New Roman" pitchFamily="18" charset="0"/>
              </a:rPr>
              <a:t>Blockchain</a:t>
            </a:r>
            <a:endParaRPr lang="en-IN" sz="2800" b="1" i="1" dirty="0">
              <a:effectLst>
                <a:outerShdw blurRad="38100" dist="38100" dir="2700000" algn="tl">
                  <a:srgbClr val="000000">
                    <a:alpha val="43137"/>
                  </a:srgbClr>
                </a:outerShdw>
              </a:effectLst>
              <a:latin typeface="Times New Roman" pitchFamily="18" charset="0"/>
              <a:cs typeface="Times New Roman" pitchFamily="18" charset="0"/>
            </a:endParaRPr>
          </a:p>
          <a:p>
            <a:pPr algn="ctr">
              <a:lnSpc>
                <a:spcPct val="107000"/>
              </a:lnSpc>
              <a:spcAft>
                <a:spcPts val="800"/>
              </a:spcAft>
            </a:pPr>
            <a:r>
              <a:rPr lang="en-I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 no.11</a:t>
            </a:r>
            <a:endParaRPr lang="en-US" sz="2400" dirty="0"/>
          </a:p>
        </p:txBody>
      </p:sp>
      <p:sp>
        <p:nvSpPr>
          <p:cNvPr id="4" name="TextBox 3">
            <a:extLst>
              <a:ext uri="{FF2B5EF4-FFF2-40B4-BE49-F238E27FC236}">
                <a16:creationId xmlns:a16="http://schemas.microsoft.com/office/drawing/2014/main" id="{C8663148-51F0-D98F-8D62-38F7FB980613}"/>
              </a:ext>
            </a:extLst>
          </p:cNvPr>
          <p:cNvSpPr txBox="1"/>
          <p:nvPr/>
        </p:nvSpPr>
        <p:spPr>
          <a:xfrm>
            <a:off x="791881" y="4605229"/>
            <a:ext cx="5253319" cy="1600438"/>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Presented By:</a:t>
            </a:r>
          </a:p>
          <a:p>
            <a:r>
              <a:rPr lang="en-US" sz="2000" b="1" i="1" dirty="0">
                <a:latin typeface="Times New Roman" panose="02020603050405020304" pitchFamily="18" charset="0"/>
                <a:cs typeface="Times New Roman" panose="02020603050405020304" pitchFamily="18" charset="0"/>
              </a:rPr>
              <a:t>G. </a:t>
            </a:r>
            <a:r>
              <a:rPr lang="en-US" sz="2000" b="1" i="1" dirty="0" err="1">
                <a:latin typeface="Times New Roman" panose="02020603050405020304" pitchFamily="18" charset="0"/>
                <a:cs typeface="Times New Roman" panose="02020603050405020304" pitchFamily="18" charset="0"/>
              </a:rPr>
              <a:t>Sruthi</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(217R1A05M8)</a:t>
            </a:r>
          </a:p>
          <a:p>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E. </a:t>
            </a:r>
            <a:r>
              <a:rPr lang="en-IN" sz="2000" b="1" i="1" dirty="0" err="1">
                <a:effectLst/>
                <a:latin typeface="Times New Roman" panose="02020603050405020304" pitchFamily="18" charset="0"/>
                <a:ea typeface="Calibri" panose="020F0502020204030204" pitchFamily="34" charset="0"/>
                <a:cs typeface="Times New Roman" panose="02020603050405020304" pitchFamily="18" charset="0"/>
              </a:rPr>
              <a:t>Pavani</a:t>
            </a:r>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217R1A05M5</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T. </a:t>
            </a:r>
            <a:r>
              <a:rPr lang="en-IN" sz="2000" b="1" i="1" dirty="0" err="1">
                <a:effectLst/>
                <a:latin typeface="Times New Roman" panose="02020603050405020304" pitchFamily="18" charset="0"/>
                <a:ea typeface="Calibri" panose="020F0502020204030204" pitchFamily="34" charset="0"/>
                <a:cs typeface="Times New Roman" panose="02020603050405020304" pitchFamily="18" charset="0"/>
              </a:rPr>
              <a:t>Nagalaxmi</a:t>
            </a:r>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217R1A05R0</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
        <p:nvSpPr>
          <p:cNvPr id="5" name="TextBox 4">
            <a:extLst>
              <a:ext uri="{FF2B5EF4-FFF2-40B4-BE49-F238E27FC236}">
                <a16:creationId xmlns:a16="http://schemas.microsoft.com/office/drawing/2014/main" id="{84BE115A-EEE5-1816-4626-EAF8C7772C17}"/>
              </a:ext>
            </a:extLst>
          </p:cNvPr>
          <p:cNvSpPr txBox="1"/>
          <p:nvPr/>
        </p:nvSpPr>
        <p:spPr>
          <a:xfrm>
            <a:off x="8407542" y="3879670"/>
            <a:ext cx="2981663"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Coordinator:</a:t>
            </a:r>
          </a:p>
          <a:p>
            <a:r>
              <a:rPr lang="en-US" b="1" i="1" dirty="0">
                <a:latin typeface="Times New Roman" panose="02020603050405020304" pitchFamily="18" charset="0"/>
                <a:cs typeface="Times New Roman" panose="02020603050405020304" pitchFamily="18" charset="0"/>
              </a:rPr>
              <a:t>Dr J. Narasimha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Guide:</a:t>
            </a:r>
          </a:p>
          <a:p>
            <a:r>
              <a:rPr lang="en-IN" b="1" i="1" dirty="0">
                <a:latin typeface="Times New Roman" pitchFamily="18" charset="0"/>
                <a:cs typeface="Times New Roman" pitchFamily="18" charset="0"/>
              </a:rPr>
              <a:t>G. </a:t>
            </a:r>
            <a:r>
              <a:rPr lang="en-IN" b="1" i="1" dirty="0" err="1">
                <a:latin typeface="Times New Roman" pitchFamily="18" charset="0"/>
                <a:cs typeface="Times New Roman" pitchFamily="18" charset="0"/>
              </a:rPr>
              <a:t>Lavanya</a:t>
            </a:r>
            <a:endParaRPr lang="en-IN" b="1" i="1" dirty="0">
              <a:latin typeface="Times New Roman" pitchFamily="18" charset="0"/>
              <a:cs typeface="Times New Roman" pitchFamily="18" charset="0"/>
            </a:endParaRPr>
          </a:p>
          <a:p>
            <a:r>
              <a:rPr lang="en-IN" dirty="0"/>
              <a:t>(</a:t>
            </a:r>
            <a:r>
              <a:rPr lang="en-IN" dirty="0">
                <a:latin typeface="Times New Roman" pitchFamily="18" charset="0"/>
                <a:cs typeface="Times New Roman" pitchFamily="18" charset="0"/>
              </a:rPr>
              <a:t>Assistant </a:t>
            </a:r>
            <a:r>
              <a:rPr lang="en-IN" dirty="0" err="1">
                <a:latin typeface="Times New Roman" pitchFamily="18" charset="0"/>
                <a:cs typeface="Times New Roman" pitchFamily="18" charset="0"/>
              </a:rPr>
              <a:t>Professor,CSE</a:t>
            </a:r>
            <a:r>
              <a:rPr lang="en-IN" dirty="0">
                <a:latin typeface="Times New Roman" pitchFamily="18" charset="0"/>
                <a:cs typeface="Times New Roman" pitchFamily="18" charset="0"/>
              </a:rPr>
              <a:t> Department)</a:t>
            </a:r>
          </a:p>
        </p:txBody>
      </p:sp>
      <p:pic>
        <p:nvPicPr>
          <p:cNvPr id="6" name="Picture 5" descr="CMRGI Logo New2">
            <a:extLst>
              <a:ext uri="{FF2B5EF4-FFF2-40B4-BE49-F238E27FC236}">
                <a16:creationId xmlns:a16="http://schemas.microsoft.com/office/drawing/2014/main" id="{FA8951B5-9937-FC98-B872-FDC555193C3D}"/>
              </a:ext>
            </a:extLst>
          </p:cNvPr>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7" name="Picture 6">
            <a:extLst>
              <a:ext uri="{FF2B5EF4-FFF2-40B4-BE49-F238E27FC236}">
                <a16:creationId xmlns:a16="http://schemas.microsoft.com/office/drawing/2014/main" id="{EC1B1A14-CADF-BFEC-2785-1B6110DD0856}"/>
              </a:ext>
            </a:extLst>
          </p:cNvPr>
          <p:cNvPicPr>
            <a:picLocks noChangeAspect="1"/>
          </p:cNvPicPr>
          <p:nvPr/>
        </p:nvPicPr>
        <p:blipFill>
          <a:blip r:embed="rId3" cstate="print"/>
          <a:srcRect/>
          <a:stretch>
            <a:fillRect/>
          </a:stretch>
        </p:blipFill>
        <p:spPr bwMode="auto">
          <a:xfrm>
            <a:off x="9799763" y="993267"/>
            <a:ext cx="1425133" cy="957689"/>
          </a:xfrm>
          <a:prstGeom prst="rect">
            <a:avLst/>
          </a:prstGeom>
          <a:noFill/>
          <a:ln w="9525">
            <a:noFill/>
            <a:miter lim="800000"/>
            <a:headEnd/>
            <a:tailEnd/>
          </a:ln>
        </p:spPr>
      </p:pic>
      <p:sp>
        <p:nvSpPr>
          <p:cNvPr id="8" name="Rounded Rectangle 4">
            <a:extLst>
              <a:ext uri="{FF2B5EF4-FFF2-40B4-BE49-F238E27FC236}">
                <a16:creationId xmlns:a16="http://schemas.microsoft.com/office/drawing/2014/main" id="{AD7266EE-D8B2-27C1-D633-14302D3468E5}"/>
              </a:ext>
            </a:extLst>
          </p:cNvPr>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90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47721055-98CC-9DBF-101F-9E9796E0ED60}"/>
              </a:ext>
            </a:extLst>
          </p:cNvPr>
          <p:cNvSpPr txBox="1"/>
          <p:nvPr/>
        </p:nvSpPr>
        <p:spPr>
          <a:xfrm>
            <a:off x="2987040" y="743983"/>
            <a:ext cx="6116320" cy="1145314"/>
          </a:xfrm>
          <a:prstGeom prst="rect">
            <a:avLst/>
          </a:prstGeom>
          <a:noFill/>
        </p:spPr>
        <p:txBody>
          <a:bodyPr wrap="square">
            <a:spAutoFit/>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CMR TECHNICAL CAMPUS</a:t>
            </a:r>
          </a:p>
          <a:p>
            <a:pPr algn="ctr"/>
            <a:r>
              <a:rPr lang="en-IN" sz="800" dirty="0">
                <a:effectLst/>
                <a:latin typeface="Times New Roman" panose="02020603050405020304" pitchFamily="18" charset="0"/>
                <a:ea typeface="Calibri" panose="020F0502020204030204" pitchFamily="34" charset="0"/>
                <a:cs typeface="Times New Roman" panose="02020603050405020304" pitchFamily="18" charset="0"/>
              </a:rPr>
              <a:t>(UGC AUTONOMOUS)</a:t>
            </a:r>
          </a:p>
          <a:p>
            <a:pPr algn="ctr">
              <a:lnSpc>
                <a:spcPct val="107000"/>
              </a:lnSpc>
              <a:spcAft>
                <a:spcPts val="800"/>
              </a:spcAft>
              <a:tabLst>
                <a:tab pos="3977005"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Accredited by NBA &amp; NAAC with ‘A’ Grade</a:t>
            </a:r>
            <a:endParaRPr lang="en-IN" sz="8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tabLst>
                <a:tab pos="3977005"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Approved by AICTE, New Delhi and JNTU, Hyderabad</a:t>
            </a:r>
          </a:p>
          <a:p>
            <a:pPr algn="ctr">
              <a:lnSpc>
                <a:spcPct val="107000"/>
              </a:lnSpc>
              <a:spcAft>
                <a:spcPts val="800"/>
              </a:spcAft>
              <a:tabLst>
                <a:tab pos="3977005" algn="l"/>
              </a:tabLst>
            </a:pP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Kandlakoya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Medchal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Road, Hyderabad- 501 401, Telangana</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045945-DF38-FAE6-6EE8-3183E80DCDE0}"/>
              </a:ext>
            </a:extLst>
          </p:cNvPr>
          <p:cNvSpPr txBox="1"/>
          <p:nvPr/>
        </p:nvSpPr>
        <p:spPr>
          <a:xfrm>
            <a:off x="3033060" y="2154953"/>
            <a:ext cx="6116320" cy="388696"/>
          </a:xfrm>
          <a:prstGeom prst="rect">
            <a:avLst/>
          </a:prstGeom>
          <a:noFill/>
        </p:spPr>
        <p:txBody>
          <a:bodyPr wrap="square">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Department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of CSE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40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itchFamily="18" charset="0"/>
                <a:cs typeface="Times New Roman" pitchFamily="18" charset="0"/>
              </a:rPr>
              <a:t>Module</a:t>
            </a:r>
          </a:p>
        </p:txBody>
      </p:sp>
      <p:sp>
        <p:nvSpPr>
          <p:cNvPr id="3" name="Content Placeholder 2"/>
          <p:cNvSpPr>
            <a:spLocks noGrp="1"/>
          </p:cNvSpPr>
          <p:nvPr>
            <p:ph idx="1"/>
          </p:nvPr>
        </p:nvSpPr>
        <p:spPr/>
        <p:txBody>
          <a:bodyPr>
            <a:normAutofit lnSpcReduction="10000"/>
          </a:bodyPr>
          <a:lstStyle/>
          <a:p>
            <a:pPr>
              <a:buNone/>
            </a:pPr>
            <a:r>
              <a:rPr lang="en-US" b="1" i="1" u="sng" dirty="0">
                <a:latin typeface="Times New Roman" pitchFamily="18" charset="0"/>
                <a:cs typeface="Times New Roman" pitchFamily="18" charset="0"/>
              </a:rPr>
              <a:t>Donors Module</a:t>
            </a:r>
          </a:p>
          <a:p>
            <a:r>
              <a:rPr lang="en-US" sz="1800" dirty="0"/>
              <a:t>Register and Login</a:t>
            </a:r>
          </a:p>
          <a:p>
            <a:r>
              <a:rPr lang="en-US" sz="1800" dirty="0"/>
              <a:t>Upload Data</a:t>
            </a:r>
          </a:p>
          <a:p>
            <a:r>
              <a:rPr lang="en-US" sz="1800" dirty="0"/>
              <a:t>View Profile</a:t>
            </a:r>
          </a:p>
          <a:p>
            <a:r>
              <a:rPr lang="en-US" sz="1800" dirty="0"/>
              <a:t>Send Organ Details</a:t>
            </a:r>
          </a:p>
          <a:p>
            <a:r>
              <a:rPr lang="en-US" sz="1800" dirty="0"/>
              <a:t>View Donation Status</a:t>
            </a:r>
          </a:p>
          <a:p>
            <a:pPr>
              <a:buNone/>
            </a:pPr>
            <a:r>
              <a:rPr lang="en-US" b="1" i="1" u="sng" dirty="0">
                <a:latin typeface="Times New Roman" pitchFamily="18" charset="0"/>
                <a:cs typeface="Times New Roman" pitchFamily="18" charset="0"/>
              </a:rPr>
              <a:t>Patients Module</a:t>
            </a:r>
          </a:p>
          <a:p>
            <a:r>
              <a:rPr lang="en-US" sz="1800" dirty="0"/>
              <a:t>Login</a:t>
            </a:r>
          </a:p>
          <a:p>
            <a:r>
              <a:rPr lang="en-US" sz="1800" dirty="0"/>
              <a:t>View Profile</a:t>
            </a:r>
          </a:p>
          <a:p>
            <a:r>
              <a:rPr lang="en-US" sz="1800" dirty="0"/>
              <a:t>Register for Transplant</a:t>
            </a:r>
          </a:p>
          <a:p>
            <a:r>
              <a:rPr lang="en-US" sz="1800" dirty="0"/>
              <a:t>View Transplant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70857" y="834980"/>
            <a:ext cx="3661954" cy="810940"/>
          </a:xfrm>
        </p:spPr>
        <p:txBody>
          <a:bodyPr>
            <a:noAutofit/>
          </a:bodyPr>
          <a:lstStyle/>
          <a:p>
            <a:r>
              <a:rPr lang="en-US" sz="2800" b="1" i="1" u="sng" dirty="0">
                <a:latin typeface="Times New Roman" pitchFamily="18" charset="0"/>
                <a:cs typeface="Times New Roman" pitchFamily="18" charset="0"/>
              </a:rPr>
              <a:t>Hospital Module</a:t>
            </a:r>
          </a:p>
        </p:txBody>
      </p:sp>
      <p:sp>
        <p:nvSpPr>
          <p:cNvPr id="6" name="Subtitle 5"/>
          <p:cNvSpPr>
            <a:spLocks noGrp="1"/>
          </p:cNvSpPr>
          <p:nvPr>
            <p:ph type="subTitle" idx="1"/>
          </p:nvPr>
        </p:nvSpPr>
        <p:spPr>
          <a:xfrm>
            <a:off x="613954" y="2011680"/>
            <a:ext cx="7132320" cy="3246120"/>
          </a:xfrm>
        </p:spPr>
        <p:txBody>
          <a:bodyPr>
            <a:normAutofit fontScale="92500" lnSpcReduction="20000"/>
          </a:bodyPr>
          <a:lstStyle/>
          <a:p>
            <a:pPr algn="l"/>
            <a:r>
              <a:rPr lang="en-US" sz="1800" b="1" dirty="0">
                <a:latin typeface="Times New Roman" pitchFamily="18" charset="0"/>
                <a:cs typeface="Times New Roman" pitchFamily="18" charset="0"/>
              </a:rPr>
              <a:t>Manage Records</a:t>
            </a:r>
            <a:r>
              <a:rPr lang="en-US" sz="1800" dirty="0"/>
              <a:t>: </a:t>
            </a:r>
            <a:r>
              <a:rPr lang="en-US" sz="1800" dirty="0">
                <a:latin typeface="Times New Roman" pitchFamily="18" charset="0"/>
                <a:cs typeface="Times New Roman" pitchFamily="18" charset="0"/>
              </a:rPr>
              <a:t>Hospitals keep track of organ storage and donation records</a:t>
            </a:r>
            <a:r>
              <a:rPr lang="en-US" sz="1800" dirty="0"/>
              <a:t>.</a:t>
            </a:r>
          </a:p>
          <a:p>
            <a:pPr algn="l"/>
            <a:r>
              <a:rPr lang="en-US" sz="1800" b="1" dirty="0">
                <a:latin typeface="Times New Roman" pitchFamily="18" charset="0"/>
                <a:cs typeface="Times New Roman" pitchFamily="18" charset="0"/>
              </a:rPr>
              <a:t>View Patients</a:t>
            </a:r>
            <a:r>
              <a:rPr lang="en-US" sz="1800" dirty="0"/>
              <a:t>: </a:t>
            </a:r>
            <a:r>
              <a:rPr lang="en-US" sz="1800" dirty="0">
                <a:latin typeface="Times New Roman" pitchFamily="18" charset="0"/>
                <a:cs typeface="Times New Roman" pitchFamily="18" charset="0"/>
              </a:rPr>
              <a:t>They can see all patients and approve their requests.</a:t>
            </a:r>
          </a:p>
          <a:p>
            <a:pPr algn="l"/>
            <a:r>
              <a:rPr lang="en-US" sz="1800" b="1" dirty="0">
                <a:latin typeface="Times New Roman" pitchFamily="18" charset="0"/>
                <a:cs typeface="Times New Roman" pitchFamily="18" charset="0"/>
              </a:rPr>
              <a:t>View Donors</a:t>
            </a:r>
            <a:r>
              <a:rPr lang="en-US" sz="1800" dirty="0"/>
              <a:t>: </a:t>
            </a:r>
            <a:r>
              <a:rPr lang="en-US" sz="1800" dirty="0">
                <a:latin typeface="Times New Roman" pitchFamily="18" charset="0"/>
                <a:cs typeface="Times New Roman" pitchFamily="18" charset="0"/>
              </a:rPr>
              <a:t>Hospitals can see all donors and approve their information</a:t>
            </a:r>
            <a:r>
              <a:rPr lang="en-US" sz="1800" dirty="0"/>
              <a:t>.</a:t>
            </a:r>
          </a:p>
          <a:p>
            <a:pPr algn="l"/>
            <a:r>
              <a:rPr lang="en-US" sz="1800" b="1" dirty="0">
                <a:latin typeface="Times New Roman" pitchFamily="18" charset="0"/>
                <a:cs typeface="Times New Roman" pitchFamily="18" charset="0"/>
              </a:rPr>
              <a:t>Add Organ Types</a:t>
            </a:r>
            <a:r>
              <a:rPr lang="en-US" sz="1800" dirty="0">
                <a:latin typeface="Times New Roman" pitchFamily="18" charset="0"/>
                <a:cs typeface="Times New Roman" pitchFamily="18" charset="0"/>
              </a:rPr>
              <a:t>: They can add different types of organs available for donation.</a:t>
            </a:r>
          </a:p>
          <a:p>
            <a:pPr algn="l"/>
            <a:r>
              <a:rPr lang="en-US" sz="1800" b="1" dirty="0">
                <a:latin typeface="Times New Roman" pitchFamily="18" charset="0"/>
                <a:cs typeface="Times New Roman" pitchFamily="18" charset="0"/>
              </a:rPr>
              <a:t>View </a:t>
            </a:r>
            <a:r>
              <a:rPr lang="en-US" sz="1800" b="1" dirty="0" err="1">
                <a:latin typeface="Times New Roman" pitchFamily="18" charset="0"/>
                <a:cs typeface="Times New Roman" pitchFamily="18" charset="0"/>
              </a:rPr>
              <a:t>Blockchain</a:t>
            </a:r>
            <a:r>
              <a:rPr lang="en-US" sz="1800" b="1" dirty="0">
                <a:latin typeface="Times New Roman" pitchFamily="18" charset="0"/>
                <a:cs typeface="Times New Roman" pitchFamily="18" charset="0"/>
              </a:rPr>
              <a:t> Codes</a:t>
            </a:r>
            <a:r>
              <a:rPr lang="en-US" sz="1800" dirty="0">
                <a:latin typeface="Times New Roman" pitchFamily="18" charset="0"/>
                <a:cs typeface="Times New Roman" pitchFamily="18" charset="0"/>
              </a:rPr>
              <a:t>: Hospitals can see the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codes for all organ names.</a:t>
            </a:r>
          </a:p>
          <a:p>
            <a:pPr algn="l"/>
            <a:r>
              <a:rPr lang="en-US" sz="1800" b="1" dirty="0">
                <a:latin typeface="Times New Roman" pitchFamily="18" charset="0"/>
                <a:cs typeface="Times New Roman" pitchFamily="18" charset="0"/>
              </a:rPr>
              <a:t>View Donation Details</a:t>
            </a:r>
            <a:r>
              <a:rPr lang="en-US" sz="1800" dirty="0"/>
              <a:t>: </a:t>
            </a:r>
            <a:r>
              <a:rPr lang="en-US" sz="1800" dirty="0">
                <a:latin typeface="Times New Roman" pitchFamily="18" charset="0"/>
                <a:cs typeface="Times New Roman" pitchFamily="18" charset="0"/>
              </a:rPr>
              <a:t>They can see details about all donated organs.</a:t>
            </a:r>
          </a:p>
          <a:p>
            <a:pPr algn="l"/>
            <a:r>
              <a:rPr lang="en-US" sz="1800" b="1" dirty="0">
                <a:latin typeface="Times New Roman" pitchFamily="18" charset="0"/>
                <a:cs typeface="Times New Roman" pitchFamily="18" charset="0"/>
              </a:rPr>
              <a:t>View Transplant Requests</a:t>
            </a:r>
            <a:r>
              <a:rPr lang="en-US" sz="1800" dirty="0"/>
              <a:t>: </a:t>
            </a:r>
            <a:r>
              <a:rPr lang="en-US" sz="1800" dirty="0">
                <a:latin typeface="Times New Roman" pitchFamily="18" charset="0"/>
                <a:cs typeface="Times New Roman" pitchFamily="18" charset="0"/>
              </a:rPr>
              <a:t>Hospitals can check all requests for organ transplants.</a:t>
            </a:r>
          </a:p>
          <a:p>
            <a:pPr algn="l"/>
            <a:r>
              <a:rPr lang="en-US" sz="1800" b="1" dirty="0">
                <a:latin typeface="Times New Roman" pitchFamily="18" charset="0"/>
                <a:cs typeface="Times New Roman" pitchFamily="18" charset="0"/>
              </a:rPr>
              <a:t>View Results</a:t>
            </a:r>
            <a:r>
              <a:rPr lang="en-US" sz="1800" dirty="0">
                <a:latin typeface="Times New Roman" pitchFamily="18" charset="0"/>
                <a:cs typeface="Times New Roman" pitchFamily="18" charset="0"/>
              </a:rPr>
              <a:t>: They can view results for both organ donations and transplants</a:t>
            </a:r>
            <a:r>
              <a:rPr lang="en-US" sz="18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dirty="0">
                <a:latin typeface="Times New Roman" pitchFamily="18" charset="0"/>
                <a:cs typeface="Times New Roman" pitchFamily="18" charset="0"/>
              </a:rPr>
              <a:t>Architecture Diagram</a:t>
            </a:r>
            <a:br>
              <a:rPr lang="en-US" b="1" dirty="0"/>
            </a:br>
            <a:endParaRPr lang="en-US" dirty="0"/>
          </a:p>
        </p:txBody>
      </p:sp>
      <p:pic>
        <p:nvPicPr>
          <p:cNvPr id="4" name="Picture 3">
            <a:extLst>
              <a:ext uri="{FF2B5EF4-FFF2-40B4-BE49-F238E27FC236}">
                <a16:creationId xmlns:a16="http://schemas.microsoft.com/office/drawing/2014/main" id="{DF2B35CE-F619-F7B9-E00B-A15F4BE3F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326" y="1244338"/>
            <a:ext cx="9847560" cy="51640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err="1">
                <a:latin typeface="Times New Roman" pitchFamily="18" charset="0"/>
                <a:cs typeface="Times New Roman" pitchFamily="18" charset="0"/>
              </a:rPr>
              <a:t>Usecase</a:t>
            </a:r>
            <a:r>
              <a:rPr lang="en-IN" sz="4000" b="1" i="1" dirty="0">
                <a:latin typeface="Times New Roman" pitchFamily="18" charset="0"/>
                <a:cs typeface="Times New Roman" pitchFamily="18" charset="0"/>
              </a:rPr>
              <a:t> Diagram</a:t>
            </a:r>
            <a:endParaRPr lang="en-US" sz="4000" i="1"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2113FC91-90AF-79CD-2722-2B73A1977E7E}"/>
              </a:ext>
            </a:extLst>
          </p:cNvPr>
          <p:cNvPicPr>
            <a:picLocks noGrp="1" noChangeAspect="1"/>
          </p:cNvPicPr>
          <p:nvPr>
            <p:ph idx="1"/>
          </p:nvPr>
        </p:nvPicPr>
        <p:blipFill>
          <a:blip r:embed="rId2" cstate="print"/>
          <a:stretch>
            <a:fillRect/>
          </a:stretch>
        </p:blipFill>
        <p:spPr>
          <a:xfrm>
            <a:off x="1008668" y="1414021"/>
            <a:ext cx="9898144" cy="47629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latin typeface="Times New Roman" pitchFamily="18" charset="0"/>
                <a:cs typeface="Times New Roman" pitchFamily="18" charset="0"/>
              </a:rPr>
              <a:t>Class Diagram</a:t>
            </a:r>
            <a:endParaRPr lang="en-US" sz="4000" i="1"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3627EB04-7858-3C2F-0CA8-59AD033E00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35810" y="1414021"/>
            <a:ext cx="7079529" cy="476294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latin typeface="Times New Roman" pitchFamily="18" charset="0"/>
                <a:cs typeface="Times New Roman" pitchFamily="18" charset="0"/>
              </a:rPr>
              <a:t>Sequence Diagram</a:t>
            </a:r>
            <a:endParaRPr lang="en-US" sz="4000" i="1" dirty="0">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39A5EFCD-B6F6-A015-9176-D712C7E01AC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5043" y="1480008"/>
            <a:ext cx="8248454" cy="4696955"/>
          </a:xfr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E55F3C49-09EC-68A5-8F13-101838665D3C}"/>
                  </a:ext>
                </a:extLst>
              </p14:cNvPr>
              <p14:cNvContentPartPr/>
              <p14:nvPr/>
            </p14:nvContentPartPr>
            <p14:xfrm>
              <a:off x="5794642" y="5606531"/>
              <a:ext cx="119520" cy="111240"/>
            </p14:xfrm>
          </p:contentPart>
        </mc:Choice>
        <mc:Fallback xmlns="">
          <p:pic>
            <p:nvPicPr>
              <p:cNvPr id="15" name="Ink 14">
                <a:extLst>
                  <a:ext uri="{FF2B5EF4-FFF2-40B4-BE49-F238E27FC236}">
                    <a16:creationId xmlns:a16="http://schemas.microsoft.com/office/drawing/2014/main" xmlns="" xmlns:p14="http://schemas.microsoft.com/office/powerpoint/2010/main" id="{E55F3C49-09EC-68A5-8F13-101838665D3C}"/>
                  </a:ext>
                </a:extLst>
              </p:cNvPr>
              <p:cNvPicPr/>
              <p:nvPr/>
            </p:nvPicPr>
            <p:blipFill>
              <a:blip r:embed="rId4" cstate="print"/>
              <a:stretch>
                <a:fillRect/>
              </a:stretch>
            </p:blipFill>
            <p:spPr>
              <a:xfrm>
                <a:off x="5785642" y="5597891"/>
                <a:ext cx="1371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F9909A93-EA02-5917-F54B-74B1CFC2453C}"/>
                  </a:ext>
                </a:extLst>
              </p14:cNvPr>
              <p14:cNvContentPartPr/>
              <p14:nvPr/>
            </p14:nvContentPartPr>
            <p14:xfrm>
              <a:off x="7518682" y="5595731"/>
              <a:ext cx="131400" cy="122400"/>
            </p14:xfrm>
          </p:contentPart>
        </mc:Choice>
        <mc:Fallback xmlns="">
          <p:pic>
            <p:nvPicPr>
              <p:cNvPr id="16" name="Ink 15">
                <a:extLst>
                  <a:ext uri="{FF2B5EF4-FFF2-40B4-BE49-F238E27FC236}">
                    <a16:creationId xmlns:a16="http://schemas.microsoft.com/office/drawing/2014/main" xmlns="" xmlns:p14="http://schemas.microsoft.com/office/powerpoint/2010/main" id="{F9909A93-EA02-5917-F54B-74B1CFC2453C}"/>
                  </a:ext>
                </a:extLst>
              </p:cNvPr>
              <p:cNvPicPr/>
              <p:nvPr/>
            </p:nvPicPr>
            <p:blipFill>
              <a:blip r:embed="rId6" cstate="print"/>
              <a:stretch>
                <a:fillRect/>
              </a:stretch>
            </p:blipFill>
            <p:spPr>
              <a:xfrm>
                <a:off x="7510042" y="5586731"/>
                <a:ext cx="1490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C4ACF364-61FD-D14F-0B1E-CA27A484BB6E}"/>
                  </a:ext>
                </a:extLst>
              </p14:cNvPr>
              <p14:cNvContentPartPr/>
              <p14:nvPr/>
            </p14:nvContentPartPr>
            <p14:xfrm>
              <a:off x="3708480" y="5618560"/>
              <a:ext cx="117000" cy="103680"/>
            </p14:xfrm>
          </p:contentPart>
        </mc:Choice>
        <mc:Fallback xmlns="">
          <p:pic>
            <p:nvPicPr>
              <p:cNvPr id="18" name="Ink 17">
                <a:extLst>
                  <a:ext uri="{FF2B5EF4-FFF2-40B4-BE49-F238E27FC236}">
                    <a16:creationId xmlns:a16="http://schemas.microsoft.com/office/drawing/2014/main" xmlns="" xmlns:p14="http://schemas.microsoft.com/office/powerpoint/2010/main" id="{C4ACF364-61FD-D14F-0B1E-CA27A484BB6E}"/>
                  </a:ext>
                </a:extLst>
              </p:cNvPr>
              <p:cNvPicPr/>
              <p:nvPr/>
            </p:nvPicPr>
            <p:blipFill>
              <a:blip r:embed="rId8" cstate="print"/>
              <a:stretch>
                <a:fillRect/>
              </a:stretch>
            </p:blipFill>
            <p:spPr>
              <a:xfrm>
                <a:off x="3699480" y="5609560"/>
                <a:ext cx="1346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882E042D-18D7-DCA0-C999-E5BA060E9B24}"/>
                  </a:ext>
                </a:extLst>
              </p14:cNvPr>
              <p14:cNvContentPartPr/>
              <p14:nvPr/>
            </p14:nvContentPartPr>
            <p14:xfrm>
              <a:off x="3708480" y="5595880"/>
              <a:ext cx="149400" cy="114120"/>
            </p14:xfrm>
          </p:contentPart>
        </mc:Choice>
        <mc:Fallback xmlns="">
          <p:pic>
            <p:nvPicPr>
              <p:cNvPr id="19" name="Ink 18">
                <a:extLst>
                  <a:ext uri="{FF2B5EF4-FFF2-40B4-BE49-F238E27FC236}">
                    <a16:creationId xmlns:a16="http://schemas.microsoft.com/office/drawing/2014/main" xmlns="" xmlns:p14="http://schemas.microsoft.com/office/powerpoint/2010/main" id="{882E042D-18D7-DCA0-C999-E5BA060E9B24}"/>
                  </a:ext>
                </a:extLst>
              </p:cNvPr>
              <p:cNvPicPr/>
              <p:nvPr/>
            </p:nvPicPr>
            <p:blipFill>
              <a:blip r:embed="rId10" cstate="print"/>
              <a:stretch>
                <a:fillRect/>
              </a:stretch>
            </p:blipFill>
            <p:spPr>
              <a:xfrm>
                <a:off x="3699480" y="5587240"/>
                <a:ext cx="1670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64A1B9FF-FA09-8A79-8D15-E34F163CEEE4}"/>
                  </a:ext>
                </a:extLst>
              </p14:cNvPr>
              <p14:cNvContentPartPr/>
              <p14:nvPr/>
            </p14:nvContentPartPr>
            <p14:xfrm>
              <a:off x="5821680" y="5594080"/>
              <a:ext cx="85680" cy="136440"/>
            </p14:xfrm>
          </p:contentPart>
        </mc:Choice>
        <mc:Fallback xmlns="">
          <p:pic>
            <p:nvPicPr>
              <p:cNvPr id="21" name="Ink 20">
                <a:extLst>
                  <a:ext uri="{FF2B5EF4-FFF2-40B4-BE49-F238E27FC236}">
                    <a16:creationId xmlns:a16="http://schemas.microsoft.com/office/drawing/2014/main" xmlns="" xmlns:p14="http://schemas.microsoft.com/office/powerpoint/2010/main" id="{64A1B9FF-FA09-8A79-8D15-E34F163CEEE4}"/>
                  </a:ext>
                </a:extLst>
              </p:cNvPr>
              <p:cNvPicPr/>
              <p:nvPr/>
            </p:nvPicPr>
            <p:blipFill>
              <a:blip r:embed="rId12" cstate="print"/>
              <a:stretch>
                <a:fillRect/>
              </a:stretch>
            </p:blipFill>
            <p:spPr>
              <a:xfrm>
                <a:off x="5813040" y="5585080"/>
                <a:ext cx="1033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E5268E27-800C-46D0-433E-F146B54DF9F4}"/>
                  </a:ext>
                </a:extLst>
              </p14:cNvPr>
              <p14:cNvContentPartPr/>
              <p14:nvPr/>
            </p14:nvContentPartPr>
            <p14:xfrm>
              <a:off x="7538880" y="5592640"/>
              <a:ext cx="126720" cy="97200"/>
            </p14:xfrm>
          </p:contentPart>
        </mc:Choice>
        <mc:Fallback xmlns="">
          <p:pic>
            <p:nvPicPr>
              <p:cNvPr id="22" name="Ink 21">
                <a:extLst>
                  <a:ext uri="{FF2B5EF4-FFF2-40B4-BE49-F238E27FC236}">
                    <a16:creationId xmlns:a16="http://schemas.microsoft.com/office/drawing/2014/main" xmlns="" xmlns:p14="http://schemas.microsoft.com/office/powerpoint/2010/main" id="{E5268E27-800C-46D0-433E-F146B54DF9F4}"/>
                  </a:ext>
                </a:extLst>
              </p:cNvPr>
              <p:cNvPicPr/>
              <p:nvPr/>
            </p:nvPicPr>
            <p:blipFill>
              <a:blip r:embed="rId14" cstate="print"/>
              <a:stretch>
                <a:fillRect/>
              </a:stretch>
            </p:blipFill>
            <p:spPr>
              <a:xfrm>
                <a:off x="7529880" y="5584000"/>
                <a:ext cx="1443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C812BA1B-41BD-60E9-ED06-13F0FB2F1F91}"/>
                  </a:ext>
                </a:extLst>
              </p14:cNvPr>
              <p14:cNvContentPartPr/>
              <p14:nvPr/>
            </p14:nvContentPartPr>
            <p14:xfrm>
              <a:off x="4013040" y="1879240"/>
              <a:ext cx="360" cy="360"/>
            </p14:xfrm>
          </p:contentPart>
        </mc:Choice>
        <mc:Fallback xmlns="">
          <p:pic>
            <p:nvPicPr>
              <p:cNvPr id="23" name="Ink 22">
                <a:extLst>
                  <a:ext uri="{FF2B5EF4-FFF2-40B4-BE49-F238E27FC236}">
                    <a16:creationId xmlns:a16="http://schemas.microsoft.com/office/drawing/2014/main" xmlns="" xmlns:p14="http://schemas.microsoft.com/office/powerpoint/2010/main" id="{C812BA1B-41BD-60E9-ED06-13F0FB2F1F91}"/>
                  </a:ext>
                </a:extLst>
              </p:cNvPr>
              <p:cNvPicPr/>
              <p:nvPr/>
            </p:nvPicPr>
            <p:blipFill>
              <a:blip r:embed="rId16" cstate="print"/>
              <a:stretch>
                <a:fillRect/>
              </a:stretch>
            </p:blipFill>
            <p:spPr>
              <a:xfrm>
                <a:off x="4004400" y="1870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F200397B-D0EE-8343-538A-6E08C2A73FD6}"/>
                  </a:ext>
                </a:extLst>
              </p14:cNvPr>
              <p14:cNvContentPartPr/>
              <p14:nvPr/>
            </p14:nvContentPartPr>
            <p14:xfrm>
              <a:off x="4013040" y="1950520"/>
              <a:ext cx="360" cy="360"/>
            </p14:xfrm>
          </p:contentPart>
        </mc:Choice>
        <mc:Fallback xmlns="">
          <p:pic>
            <p:nvPicPr>
              <p:cNvPr id="25" name="Ink 24">
                <a:extLst>
                  <a:ext uri="{FF2B5EF4-FFF2-40B4-BE49-F238E27FC236}">
                    <a16:creationId xmlns:a16="http://schemas.microsoft.com/office/drawing/2014/main" xmlns="" xmlns:p14="http://schemas.microsoft.com/office/powerpoint/2010/main" id="{F200397B-D0EE-8343-538A-6E08C2A73FD6}"/>
                  </a:ext>
                </a:extLst>
              </p:cNvPr>
              <p:cNvPicPr/>
              <p:nvPr/>
            </p:nvPicPr>
            <p:blipFill>
              <a:blip r:embed="rId16" cstate="print"/>
              <a:stretch>
                <a:fillRect/>
              </a:stretch>
            </p:blipFill>
            <p:spPr>
              <a:xfrm>
                <a:off x="4004400" y="1941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B84E1901-E2E8-BB73-B1F2-9A755B79B710}"/>
                  </a:ext>
                </a:extLst>
              </p14:cNvPr>
              <p14:cNvContentPartPr/>
              <p14:nvPr/>
            </p14:nvContentPartPr>
            <p14:xfrm>
              <a:off x="6116160" y="1900120"/>
              <a:ext cx="360" cy="360"/>
            </p14:xfrm>
          </p:contentPart>
        </mc:Choice>
        <mc:Fallback xmlns="">
          <p:pic>
            <p:nvPicPr>
              <p:cNvPr id="26" name="Ink 25">
                <a:extLst>
                  <a:ext uri="{FF2B5EF4-FFF2-40B4-BE49-F238E27FC236}">
                    <a16:creationId xmlns:a16="http://schemas.microsoft.com/office/drawing/2014/main" xmlns="" xmlns:p14="http://schemas.microsoft.com/office/powerpoint/2010/main" id="{B84E1901-E2E8-BB73-B1F2-9A755B79B710}"/>
                  </a:ext>
                </a:extLst>
              </p:cNvPr>
              <p:cNvPicPr/>
              <p:nvPr/>
            </p:nvPicPr>
            <p:blipFill>
              <a:blip r:embed="rId16" cstate="print"/>
              <a:stretch>
                <a:fillRect/>
              </a:stretch>
            </p:blipFill>
            <p:spPr>
              <a:xfrm>
                <a:off x="6107160" y="1891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699D334F-8716-E6ED-B4E7-499B56362034}"/>
                  </a:ext>
                </a:extLst>
              </p14:cNvPr>
              <p14:cNvContentPartPr/>
              <p14:nvPr/>
            </p14:nvContentPartPr>
            <p14:xfrm>
              <a:off x="6116160" y="1960960"/>
              <a:ext cx="360" cy="360"/>
            </p14:xfrm>
          </p:contentPart>
        </mc:Choice>
        <mc:Fallback xmlns="">
          <p:pic>
            <p:nvPicPr>
              <p:cNvPr id="27" name="Ink 26">
                <a:extLst>
                  <a:ext uri="{FF2B5EF4-FFF2-40B4-BE49-F238E27FC236}">
                    <a16:creationId xmlns:a16="http://schemas.microsoft.com/office/drawing/2014/main" xmlns="" xmlns:p14="http://schemas.microsoft.com/office/powerpoint/2010/main" id="{699D334F-8716-E6ED-B4E7-499B56362034}"/>
                  </a:ext>
                </a:extLst>
              </p:cNvPr>
              <p:cNvPicPr/>
              <p:nvPr/>
            </p:nvPicPr>
            <p:blipFill>
              <a:blip r:embed="rId16" cstate="print"/>
              <a:stretch>
                <a:fillRect/>
              </a:stretch>
            </p:blipFill>
            <p:spPr>
              <a:xfrm>
                <a:off x="6107160" y="1951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27B9992-CA8C-9B2A-5D0A-B65E32740407}"/>
                  </a:ext>
                </a:extLst>
              </p14:cNvPr>
              <p14:cNvContentPartPr/>
              <p14:nvPr/>
            </p14:nvContentPartPr>
            <p14:xfrm>
              <a:off x="7894560" y="1889320"/>
              <a:ext cx="360" cy="360"/>
            </p14:xfrm>
          </p:contentPart>
        </mc:Choice>
        <mc:Fallback xmlns="">
          <p:pic>
            <p:nvPicPr>
              <p:cNvPr id="28" name="Ink 27">
                <a:extLst>
                  <a:ext uri="{FF2B5EF4-FFF2-40B4-BE49-F238E27FC236}">
                    <a16:creationId xmlns:a16="http://schemas.microsoft.com/office/drawing/2014/main" xmlns="" xmlns:p14="http://schemas.microsoft.com/office/powerpoint/2010/main" id="{527B9992-CA8C-9B2A-5D0A-B65E32740407}"/>
                  </a:ext>
                </a:extLst>
              </p:cNvPr>
              <p:cNvPicPr/>
              <p:nvPr/>
            </p:nvPicPr>
            <p:blipFill>
              <a:blip r:embed="rId16" cstate="print"/>
              <a:stretch>
                <a:fillRect/>
              </a:stretch>
            </p:blipFill>
            <p:spPr>
              <a:xfrm>
                <a:off x="7885560" y="1880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Ink 28">
                <a:extLst>
                  <a:ext uri="{FF2B5EF4-FFF2-40B4-BE49-F238E27FC236}">
                    <a16:creationId xmlns:a16="http://schemas.microsoft.com/office/drawing/2014/main" id="{256259CF-864A-37EB-EDB4-1031AADF03AA}"/>
                  </a:ext>
                </a:extLst>
              </p14:cNvPr>
              <p14:cNvContentPartPr/>
              <p14:nvPr/>
            </p14:nvContentPartPr>
            <p14:xfrm>
              <a:off x="7894560" y="1940440"/>
              <a:ext cx="360" cy="360"/>
            </p14:xfrm>
          </p:contentPart>
        </mc:Choice>
        <mc:Fallback xmlns="">
          <p:pic>
            <p:nvPicPr>
              <p:cNvPr id="29" name="Ink 28">
                <a:extLst>
                  <a:ext uri="{FF2B5EF4-FFF2-40B4-BE49-F238E27FC236}">
                    <a16:creationId xmlns:a16="http://schemas.microsoft.com/office/drawing/2014/main" xmlns="" xmlns:p14="http://schemas.microsoft.com/office/powerpoint/2010/main" id="{256259CF-864A-37EB-EDB4-1031AADF03AA}"/>
                  </a:ext>
                </a:extLst>
              </p:cNvPr>
              <p:cNvPicPr/>
              <p:nvPr/>
            </p:nvPicPr>
            <p:blipFill>
              <a:blip r:embed="rId16" cstate="print"/>
              <a:stretch>
                <a:fillRect/>
              </a:stretch>
            </p:blipFill>
            <p:spPr>
              <a:xfrm>
                <a:off x="7885560" y="1931440"/>
                <a:ext cx="18000" cy="18000"/>
              </a:xfrm>
              <a:prstGeom prst="rect">
                <a:avLst/>
              </a:prstGeom>
            </p:spPr>
          </p:pic>
        </mc:Fallback>
      </mc:AlternateContent>
      <p:sp>
        <p:nvSpPr>
          <p:cNvPr id="4" name="TextBox 3">
            <a:extLst>
              <a:ext uri="{FF2B5EF4-FFF2-40B4-BE49-F238E27FC236}">
                <a16:creationId xmlns:a16="http://schemas.microsoft.com/office/drawing/2014/main" id="{8A57A9A1-EF83-8717-3013-A6384A234DD4}"/>
              </a:ext>
            </a:extLst>
          </p:cNvPr>
          <p:cNvSpPr txBox="1"/>
          <p:nvPr/>
        </p:nvSpPr>
        <p:spPr>
          <a:xfrm flipV="1">
            <a:off x="5253250" y="2283168"/>
            <a:ext cx="957574" cy="111240"/>
          </a:xfrm>
          <a:prstGeom prst="rect">
            <a:avLst/>
          </a:prstGeom>
          <a:solidFill>
            <a:schemeClr val="bg1"/>
          </a:solidFill>
        </p:spPr>
        <p:txBody>
          <a:bodyPr wrap="square" rtlCol="0">
            <a:spAutoFit/>
          </a:bodyPr>
          <a:lstStyle/>
          <a:p>
            <a:endParaRPr lang="en-SG" dirty="0"/>
          </a:p>
        </p:txBody>
      </p:sp>
      <p:sp>
        <p:nvSpPr>
          <p:cNvPr id="5" name="TextBox 4">
            <a:extLst>
              <a:ext uri="{FF2B5EF4-FFF2-40B4-BE49-F238E27FC236}">
                <a16:creationId xmlns:a16="http://schemas.microsoft.com/office/drawing/2014/main" id="{AEB9B536-0F28-ABD3-18C1-39E99A1496C1}"/>
              </a:ext>
            </a:extLst>
          </p:cNvPr>
          <p:cNvSpPr txBox="1"/>
          <p:nvPr/>
        </p:nvSpPr>
        <p:spPr>
          <a:xfrm rot="10800000" flipV="1">
            <a:off x="5187262" y="2196431"/>
            <a:ext cx="1065058" cy="246221"/>
          </a:xfrm>
          <a:prstGeom prst="rect">
            <a:avLst/>
          </a:prstGeom>
          <a:noFill/>
        </p:spPr>
        <p:txBody>
          <a:bodyPr wrap="square" rtlCol="0">
            <a:spAutoFit/>
          </a:bodyPr>
          <a:lstStyle/>
          <a:p>
            <a:r>
              <a:rPr lang="en-SG" sz="1000" dirty="0"/>
              <a:t>Login/Register</a:t>
            </a:r>
          </a:p>
        </p:txBody>
      </p:sp>
      <p:sp>
        <p:nvSpPr>
          <p:cNvPr id="6" name="TextBox 5">
            <a:extLst>
              <a:ext uri="{FF2B5EF4-FFF2-40B4-BE49-F238E27FC236}">
                <a16:creationId xmlns:a16="http://schemas.microsoft.com/office/drawing/2014/main" id="{7A727F5F-B456-1DA0-D053-4C22C39FAE8D}"/>
              </a:ext>
            </a:extLst>
          </p:cNvPr>
          <p:cNvSpPr txBox="1"/>
          <p:nvPr/>
        </p:nvSpPr>
        <p:spPr>
          <a:xfrm rot="10800000" flipV="1">
            <a:off x="6252319" y="3110845"/>
            <a:ext cx="1065057" cy="122549"/>
          </a:xfrm>
          <a:prstGeom prst="rect">
            <a:avLst/>
          </a:prstGeom>
          <a:solidFill>
            <a:schemeClr val="bg1"/>
          </a:solidFill>
        </p:spPr>
        <p:txBody>
          <a:bodyPr wrap="square" rtlCol="0">
            <a:spAutoFit/>
          </a:bodyPr>
          <a:lstStyle/>
          <a:p>
            <a:endParaRPr lang="en-SG" dirty="0"/>
          </a:p>
        </p:txBody>
      </p:sp>
      <p:sp>
        <p:nvSpPr>
          <p:cNvPr id="8" name="TextBox 7">
            <a:extLst>
              <a:ext uri="{FF2B5EF4-FFF2-40B4-BE49-F238E27FC236}">
                <a16:creationId xmlns:a16="http://schemas.microsoft.com/office/drawing/2014/main" id="{0E64485B-E5BB-FF71-2AFD-66A8FEFA8514}"/>
              </a:ext>
            </a:extLst>
          </p:cNvPr>
          <p:cNvSpPr txBox="1"/>
          <p:nvPr/>
        </p:nvSpPr>
        <p:spPr>
          <a:xfrm rot="10800000" flipV="1">
            <a:off x="6252318" y="3049009"/>
            <a:ext cx="1065058" cy="246221"/>
          </a:xfrm>
          <a:prstGeom prst="rect">
            <a:avLst/>
          </a:prstGeom>
          <a:noFill/>
        </p:spPr>
        <p:txBody>
          <a:bodyPr wrap="square" rtlCol="0">
            <a:spAutoFit/>
          </a:bodyPr>
          <a:lstStyle/>
          <a:p>
            <a:r>
              <a:rPr lang="en-SG" sz="1000" dirty="0"/>
              <a:t>Login/Register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latin typeface="Times New Roman" pitchFamily="18" charset="0"/>
                <a:cs typeface="Times New Roman" pitchFamily="18" charset="0"/>
              </a:rPr>
              <a:t>Activity Diagram</a:t>
            </a:r>
            <a:endParaRPr lang="en-US" sz="4000" i="1"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00145B6D-0051-3B36-6528-4BFDCD7AAA2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1880" y="1825625"/>
            <a:ext cx="4366260" cy="435133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latin typeface="Times New Roman" pitchFamily="18" charset="0"/>
                <a:cs typeface="Times New Roman" pitchFamily="18" charset="0"/>
              </a:rPr>
              <a:t>OUTPUT</a:t>
            </a:r>
          </a:p>
        </p:txBody>
      </p:sp>
      <p:pic>
        <p:nvPicPr>
          <p:cNvPr id="4" name="Content Placeholder 3"/>
          <p:cNvPicPr>
            <a:picLocks noGrp="1"/>
          </p:cNvPicPr>
          <p:nvPr>
            <p:ph idx="1"/>
          </p:nvPr>
        </p:nvPicPr>
        <p:blipFill>
          <a:blip r:embed="rId2" cstate="print"/>
          <a:stretch>
            <a:fillRect/>
          </a:stretch>
        </p:blipFill>
        <p:spPr>
          <a:xfrm>
            <a:off x="1664552" y="1684111"/>
            <a:ext cx="7739489" cy="43513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cstate="print"/>
          <a:stretch>
            <a:fillRect/>
          </a:stretch>
        </p:blipFill>
        <p:spPr>
          <a:xfrm>
            <a:off x="1168924" y="1084082"/>
            <a:ext cx="9568926" cy="50404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AF894-E4B3-A4B1-B873-1921529465D2}"/>
              </a:ext>
            </a:extLst>
          </p:cNvPr>
          <p:cNvSpPr txBox="1"/>
          <p:nvPr/>
        </p:nvSpPr>
        <p:spPr>
          <a:xfrm>
            <a:off x="1197203" y="904973"/>
            <a:ext cx="2830872" cy="369332"/>
          </a:xfrm>
          <a:prstGeom prst="rect">
            <a:avLst/>
          </a:prstGeom>
          <a:noFill/>
        </p:spPr>
        <p:txBody>
          <a:bodyPr wrap="square" rtlCol="0">
            <a:spAutoFit/>
          </a:bodyPr>
          <a:lstStyle/>
          <a:p>
            <a:r>
              <a:rPr lang="en-SG" b="1" dirty="0"/>
              <a:t>SAMPLE CODE</a:t>
            </a:r>
          </a:p>
        </p:txBody>
      </p:sp>
      <p:sp>
        <p:nvSpPr>
          <p:cNvPr id="6" name="TextBox 5">
            <a:extLst>
              <a:ext uri="{FF2B5EF4-FFF2-40B4-BE49-F238E27FC236}">
                <a16:creationId xmlns:a16="http://schemas.microsoft.com/office/drawing/2014/main" id="{821E82F6-0AE9-044A-6698-9BAE027EC981}"/>
              </a:ext>
            </a:extLst>
          </p:cNvPr>
          <p:cNvSpPr txBox="1"/>
          <p:nvPr/>
        </p:nvSpPr>
        <p:spPr>
          <a:xfrm>
            <a:off x="2121030" y="1366886"/>
            <a:ext cx="7209148" cy="4801314"/>
          </a:xfrm>
          <a:prstGeom prst="rect">
            <a:avLst/>
          </a:prstGeom>
          <a:noFill/>
        </p:spPr>
        <p:txBody>
          <a:bodyPr wrap="square">
            <a:spAutoFit/>
          </a:bodyPr>
          <a:lstStyle/>
          <a:p>
            <a:r>
              <a:rPr lang="en-SG" dirty="0">
                <a:effectLst/>
                <a:latin typeface="Consolas" panose="020B0609020204030204" pitchFamily="49" charset="0"/>
              </a:rPr>
              <a:t>{</a:t>
            </a:r>
          </a:p>
          <a:p>
            <a:r>
              <a:rPr lang="en-SG" dirty="0">
                <a:effectLst/>
                <a:latin typeface="Consolas" panose="020B0609020204030204" pitchFamily="49" charset="0"/>
              </a:rPr>
              <a:t>  "</a:t>
            </a:r>
            <a:r>
              <a:rPr lang="en-SG" dirty="0" err="1">
                <a:effectLst/>
                <a:latin typeface="Consolas" panose="020B0609020204030204" pitchFamily="49" charset="0"/>
              </a:rPr>
              <a:t>contractName</a:t>
            </a:r>
            <a:r>
              <a:rPr lang="en-SG" dirty="0">
                <a:effectLst/>
                <a:latin typeface="Consolas" panose="020B0609020204030204" pitchFamily="49" charset="0"/>
              </a:rPr>
              <a:t>": "Organ",</a:t>
            </a:r>
          </a:p>
          <a:p>
            <a:r>
              <a:rPr lang="en-SG" dirty="0">
                <a:effectLst/>
                <a:latin typeface="Consolas" panose="020B0609020204030204" pitchFamily="49" charset="0"/>
              </a:rPr>
              <a:t>  "</a:t>
            </a:r>
            <a:r>
              <a:rPr lang="en-SG" dirty="0" err="1">
                <a:effectLst/>
                <a:latin typeface="Consolas" panose="020B0609020204030204" pitchFamily="49" charset="0"/>
              </a:rPr>
              <a:t>abi</a:t>
            </a:r>
            <a:r>
              <a:rPr lang="en-SG" dirty="0">
                <a:effectLst/>
                <a:latin typeface="Consolas" panose="020B0609020204030204" pitchFamily="49" charset="0"/>
              </a:rPr>
              <a:t>": [</a:t>
            </a:r>
          </a:p>
          <a:p>
            <a:r>
              <a:rPr lang="en-SG" dirty="0">
                <a:effectLst/>
                <a:latin typeface="Consolas" panose="020B0609020204030204" pitchFamily="49" charset="0"/>
              </a:rPr>
              <a:t>    {</a:t>
            </a:r>
          </a:p>
          <a:p>
            <a:r>
              <a:rPr lang="en-SG" dirty="0">
                <a:effectLst/>
                <a:latin typeface="Consolas" panose="020B0609020204030204" pitchFamily="49" charset="0"/>
              </a:rPr>
              <a:t>      "inputs": [],</a:t>
            </a:r>
          </a:p>
          <a:p>
            <a:r>
              <a:rPr lang="en-SG" dirty="0">
                <a:effectLst/>
                <a:latin typeface="Consolas" panose="020B0609020204030204" pitchFamily="49" charset="0"/>
              </a:rPr>
              <a:t>      "</a:t>
            </a:r>
            <a:r>
              <a:rPr lang="en-SG" dirty="0" err="1">
                <a:effectLst/>
                <a:latin typeface="Consolas" panose="020B0609020204030204" pitchFamily="49" charset="0"/>
              </a:rPr>
              <a:t>stateMutability</a:t>
            </a:r>
            <a:r>
              <a:rPr lang="en-SG" dirty="0">
                <a:effectLst/>
                <a:latin typeface="Consolas" panose="020B0609020204030204" pitchFamily="49" charset="0"/>
              </a:rPr>
              <a:t>": "</a:t>
            </a:r>
            <a:r>
              <a:rPr lang="en-SG" dirty="0" err="1">
                <a:effectLst/>
                <a:latin typeface="Consolas" panose="020B0609020204030204" pitchFamily="49" charset="0"/>
              </a:rPr>
              <a:t>nonpayable</a:t>
            </a:r>
            <a:r>
              <a:rPr lang="en-SG" dirty="0">
                <a:effectLst/>
                <a:latin typeface="Consolas" panose="020B0609020204030204" pitchFamily="49" charset="0"/>
              </a:rPr>
              <a:t>",</a:t>
            </a:r>
          </a:p>
          <a:p>
            <a:r>
              <a:rPr lang="en-SG" dirty="0">
                <a:effectLst/>
                <a:latin typeface="Consolas" panose="020B0609020204030204" pitchFamily="49" charset="0"/>
              </a:rPr>
              <a:t>      "type": "constructor"</a:t>
            </a:r>
          </a:p>
          <a:p>
            <a:r>
              <a:rPr lang="en-SG" dirty="0">
                <a:effectLst/>
                <a:latin typeface="Consolas" panose="020B0609020204030204" pitchFamily="49" charset="0"/>
              </a:rPr>
              <a:t>    },</a:t>
            </a:r>
          </a:p>
          <a:p>
            <a:r>
              <a:rPr lang="en-SG" dirty="0">
                <a:effectLst/>
                <a:latin typeface="Consolas" panose="020B0609020204030204" pitchFamily="49" charset="0"/>
              </a:rPr>
              <a:t>    {</a:t>
            </a:r>
          </a:p>
          <a:p>
            <a:r>
              <a:rPr lang="en-SG" dirty="0">
                <a:effectLst/>
                <a:latin typeface="Consolas" panose="020B0609020204030204" pitchFamily="49" charset="0"/>
              </a:rPr>
              <a:t>      "inputs": [],</a:t>
            </a:r>
          </a:p>
          <a:p>
            <a:r>
              <a:rPr lang="en-SG" dirty="0">
                <a:effectLst/>
                <a:latin typeface="Consolas" panose="020B0609020204030204" pitchFamily="49" charset="0"/>
              </a:rPr>
              <a:t>      "name": "</a:t>
            </a:r>
            <a:r>
              <a:rPr lang="en-SG" dirty="0" err="1">
                <a:effectLst/>
                <a:latin typeface="Consolas" panose="020B0609020204030204" pitchFamily="49" charset="0"/>
              </a:rPr>
              <a:t>donor_history</a:t>
            </a:r>
            <a:r>
              <a:rPr lang="en-SG" dirty="0">
                <a:effectLst/>
                <a:latin typeface="Consolas" panose="020B0609020204030204" pitchFamily="49" charset="0"/>
              </a:rPr>
              <a:t>",</a:t>
            </a:r>
          </a:p>
          <a:p>
            <a:r>
              <a:rPr lang="en-SG" dirty="0">
                <a:effectLst/>
                <a:latin typeface="Consolas" panose="020B0609020204030204" pitchFamily="49" charset="0"/>
              </a:rPr>
              <a:t>      "outputs": [</a:t>
            </a:r>
          </a:p>
          <a:p>
            <a:r>
              <a:rPr lang="en-SG" dirty="0">
                <a:effectLst/>
                <a:latin typeface="Consolas" panose="020B0609020204030204" pitchFamily="49" charset="0"/>
              </a:rPr>
              <a:t>        {</a:t>
            </a:r>
          </a:p>
          <a:p>
            <a:r>
              <a:rPr lang="en-SG" dirty="0">
                <a:effectLst/>
                <a:latin typeface="Consolas" panose="020B0609020204030204" pitchFamily="49" charset="0"/>
              </a:rPr>
              <a:t>          "</a:t>
            </a:r>
            <a:r>
              <a:rPr lang="en-SG" dirty="0" err="1">
                <a:effectLst/>
                <a:latin typeface="Consolas" panose="020B0609020204030204" pitchFamily="49" charset="0"/>
              </a:rPr>
              <a:t>internalType</a:t>
            </a:r>
            <a:r>
              <a:rPr lang="en-SG" dirty="0">
                <a:effectLst/>
                <a:latin typeface="Consolas" panose="020B0609020204030204" pitchFamily="49" charset="0"/>
              </a:rPr>
              <a:t>": "string",</a:t>
            </a:r>
          </a:p>
          <a:p>
            <a:r>
              <a:rPr lang="en-SG" dirty="0">
                <a:effectLst/>
                <a:latin typeface="Consolas" panose="020B0609020204030204" pitchFamily="49" charset="0"/>
              </a:rPr>
              <a:t>          "name": "",</a:t>
            </a:r>
          </a:p>
          <a:p>
            <a:r>
              <a:rPr lang="en-SG" dirty="0">
                <a:effectLst/>
                <a:latin typeface="Consolas" panose="020B0609020204030204" pitchFamily="49" charset="0"/>
              </a:rPr>
              <a:t>          "type": "string"</a:t>
            </a:r>
          </a:p>
          <a:p>
            <a:r>
              <a:rPr lang="en-SG" dirty="0">
                <a:effectLst/>
                <a:latin typeface="Consolas" panose="020B0609020204030204" pitchFamily="49" charset="0"/>
              </a:rPr>
              <a:t>        }</a:t>
            </a:r>
          </a:p>
        </p:txBody>
      </p:sp>
    </p:spTree>
    <p:extLst>
      <p:ext uri="{BB962C8B-B14F-4D97-AF65-F5344CB8AC3E}">
        <p14:creationId xmlns:p14="http://schemas.microsoft.com/office/powerpoint/2010/main" val="328958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F3D55-08A9-45D2-3D06-3C6AF9F8ED8C}"/>
              </a:ext>
            </a:extLst>
          </p:cNvPr>
          <p:cNvSpPr txBox="1"/>
          <p:nvPr/>
        </p:nvSpPr>
        <p:spPr>
          <a:xfrm>
            <a:off x="458857" y="1736229"/>
            <a:ext cx="7152640" cy="486287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 of Proposed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and Software Requirements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Novelty of project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Diagrams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A456D123-6DB4-EC8B-04BD-564C269A6E21}"/>
              </a:ext>
            </a:extLst>
          </p:cNvPr>
          <p:cNvSpPr txBox="1"/>
          <p:nvPr/>
        </p:nvSpPr>
        <p:spPr>
          <a:xfrm>
            <a:off x="632012" y="600635"/>
            <a:ext cx="10927976" cy="707886"/>
          </a:xfrm>
          <a:prstGeom prst="rect">
            <a:avLst/>
          </a:prstGeom>
          <a:noFill/>
        </p:spPr>
        <p:txBody>
          <a:bodyPr wrap="square" rtlCol="0">
            <a:spAutoFit/>
          </a:bodyPr>
          <a:lstStyle/>
          <a:p>
            <a:pPr algn="ctr"/>
            <a:r>
              <a:rPr lang="en-US" sz="4000" b="1" i="1" dirty="0">
                <a:latin typeface="Times New Roman" panose="02020603050405020304" pitchFamily="18" charset="0"/>
                <a:cs typeface="Times New Roman" panose="02020603050405020304" pitchFamily="18" charset="0"/>
              </a:rPr>
              <a:t>Contents</a:t>
            </a:r>
            <a:endParaRPr lang="en-IN"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94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83F79-E638-8459-764E-120B0BF6BC19}"/>
              </a:ext>
            </a:extLst>
          </p:cNvPr>
          <p:cNvSpPr txBox="1"/>
          <p:nvPr/>
        </p:nvSpPr>
        <p:spPr>
          <a:xfrm>
            <a:off x="1470581" y="659876"/>
            <a:ext cx="7671062" cy="5449136"/>
          </a:xfrm>
          <a:prstGeom prst="rect">
            <a:avLst/>
          </a:prstGeom>
          <a:noFill/>
        </p:spPr>
        <p:txBody>
          <a:bodyPr wrap="square">
            <a:spAutoFit/>
          </a:bodyPr>
          <a:lstStyle/>
          <a:p>
            <a:r>
              <a:rPr lang="en-SG" dirty="0">
                <a:effectLst/>
                <a:latin typeface="Consolas" panose="020B0609020204030204" pitchFamily="49" charset="0"/>
              </a:rPr>
              <a:t>],</a:t>
            </a:r>
          </a:p>
          <a:p>
            <a:r>
              <a:rPr lang="en-SG" dirty="0">
                <a:effectLst/>
                <a:latin typeface="Consolas" panose="020B0609020204030204" pitchFamily="49" charset="0"/>
              </a:rPr>
              <a:t>      "</a:t>
            </a:r>
            <a:r>
              <a:rPr lang="en-SG" dirty="0" err="1">
                <a:effectLst/>
                <a:latin typeface="Consolas" panose="020B0609020204030204" pitchFamily="49" charset="0"/>
              </a:rPr>
              <a:t>stateMutability</a:t>
            </a:r>
            <a:r>
              <a:rPr lang="en-SG" dirty="0">
                <a:effectLst/>
                <a:latin typeface="Consolas" panose="020B0609020204030204" pitchFamily="49" charset="0"/>
              </a:rPr>
              <a:t>": "view",</a:t>
            </a:r>
          </a:p>
          <a:p>
            <a:r>
              <a:rPr lang="en-SG" dirty="0">
                <a:effectLst/>
                <a:latin typeface="Consolas" panose="020B0609020204030204" pitchFamily="49" charset="0"/>
              </a:rPr>
              <a:t>      "type": "function",</a:t>
            </a:r>
          </a:p>
          <a:p>
            <a:r>
              <a:rPr lang="en-SG" dirty="0">
                <a:effectLst/>
                <a:latin typeface="Consolas" panose="020B0609020204030204" pitchFamily="49" charset="0"/>
              </a:rPr>
              <a:t>      "constant": true</a:t>
            </a:r>
          </a:p>
          <a:p>
            <a:r>
              <a:rPr lang="en-SG" dirty="0">
                <a:effectLst/>
                <a:latin typeface="Consolas" panose="020B0609020204030204" pitchFamily="49" charset="0"/>
              </a:rPr>
              <a:t>    },</a:t>
            </a:r>
          </a:p>
          <a:p>
            <a:r>
              <a:rPr lang="en-SG" dirty="0">
                <a:effectLst/>
                <a:latin typeface="Consolas" panose="020B0609020204030204" pitchFamily="49" charset="0"/>
              </a:rPr>
              <a:t>    {</a:t>
            </a:r>
          </a:p>
          <a:p>
            <a:r>
              <a:rPr lang="en-SG" dirty="0">
                <a:effectLst/>
                <a:latin typeface="Consolas" panose="020B0609020204030204" pitchFamily="49" charset="0"/>
              </a:rPr>
              <a:t>      "inputs": [],</a:t>
            </a:r>
          </a:p>
          <a:p>
            <a:r>
              <a:rPr lang="en-SG" dirty="0">
                <a:effectLst/>
                <a:latin typeface="Consolas" panose="020B0609020204030204" pitchFamily="49" charset="0"/>
              </a:rPr>
              <a:t>      "name": "</a:t>
            </a:r>
            <a:r>
              <a:rPr lang="en-SG" dirty="0" err="1">
                <a:effectLst/>
                <a:latin typeface="Consolas" panose="020B0609020204030204" pitchFamily="49" charset="0"/>
              </a:rPr>
              <a:t>patient_history</a:t>
            </a:r>
            <a:r>
              <a:rPr lang="en-SG" dirty="0">
                <a:effectLst/>
                <a:latin typeface="Consolas" panose="020B0609020204030204" pitchFamily="49" charset="0"/>
              </a:rPr>
              <a:t>",</a:t>
            </a:r>
          </a:p>
          <a:p>
            <a:r>
              <a:rPr lang="en-SG" dirty="0">
                <a:effectLst/>
                <a:latin typeface="Consolas" panose="020B0609020204030204" pitchFamily="49" charset="0"/>
              </a:rPr>
              <a:t>      "outputs": [</a:t>
            </a:r>
          </a:p>
          <a:p>
            <a:r>
              <a:rPr lang="en-SG" dirty="0">
                <a:effectLst/>
                <a:latin typeface="Consolas" panose="020B0609020204030204" pitchFamily="49" charset="0"/>
              </a:rPr>
              <a:t>        {</a:t>
            </a:r>
          </a:p>
          <a:p>
            <a:r>
              <a:rPr lang="en-SG" dirty="0">
                <a:effectLst/>
                <a:latin typeface="Consolas" panose="020B0609020204030204" pitchFamily="49" charset="0"/>
              </a:rPr>
              <a:t>          "</a:t>
            </a:r>
            <a:r>
              <a:rPr lang="en-SG" dirty="0" err="1">
                <a:effectLst/>
                <a:latin typeface="Consolas" panose="020B0609020204030204" pitchFamily="49" charset="0"/>
              </a:rPr>
              <a:t>internalType</a:t>
            </a:r>
            <a:r>
              <a:rPr lang="en-SG" dirty="0">
                <a:effectLst/>
                <a:latin typeface="Consolas" panose="020B0609020204030204" pitchFamily="49" charset="0"/>
              </a:rPr>
              <a:t>": "string",</a:t>
            </a:r>
          </a:p>
          <a:p>
            <a:r>
              <a:rPr lang="en-SG" dirty="0">
                <a:effectLst/>
                <a:latin typeface="Consolas" panose="020B0609020204030204" pitchFamily="49" charset="0"/>
              </a:rPr>
              <a:t>          "name": "",</a:t>
            </a:r>
          </a:p>
          <a:p>
            <a:r>
              <a:rPr lang="en-SG" dirty="0">
                <a:effectLst/>
                <a:latin typeface="Consolas" panose="020B0609020204030204" pitchFamily="49" charset="0"/>
              </a:rPr>
              <a:t>          "type": "string"</a:t>
            </a:r>
          </a:p>
          <a:p>
            <a:r>
              <a:rPr lang="en-SG" dirty="0">
                <a:effectLst/>
                <a:latin typeface="Consolas" panose="020B0609020204030204" pitchFamily="49" charset="0"/>
              </a:rPr>
              <a:t>        }</a:t>
            </a:r>
          </a:p>
          <a:p>
            <a:r>
              <a:rPr lang="en-SG" dirty="0">
                <a:effectLst/>
                <a:latin typeface="Consolas" panose="020B0609020204030204" pitchFamily="49" charset="0"/>
              </a:rPr>
              <a:t>      ],</a:t>
            </a:r>
          </a:p>
          <a:p>
            <a:r>
              <a:rPr lang="en-SG" dirty="0">
                <a:effectLst/>
                <a:latin typeface="Consolas" panose="020B0609020204030204" pitchFamily="49" charset="0"/>
              </a:rPr>
              <a:t>      "</a:t>
            </a:r>
            <a:r>
              <a:rPr lang="en-SG" dirty="0" err="1">
                <a:effectLst/>
                <a:latin typeface="Consolas" panose="020B0609020204030204" pitchFamily="49" charset="0"/>
              </a:rPr>
              <a:t>stateMutability</a:t>
            </a:r>
            <a:r>
              <a:rPr lang="en-SG" dirty="0">
                <a:effectLst/>
                <a:latin typeface="Consolas" panose="020B0609020204030204" pitchFamily="49" charset="0"/>
              </a:rPr>
              <a:t>": "view",</a:t>
            </a:r>
          </a:p>
          <a:p>
            <a:r>
              <a:rPr lang="en-SG" dirty="0">
                <a:effectLst/>
                <a:latin typeface="Consolas" panose="020B0609020204030204" pitchFamily="49" charset="0"/>
              </a:rPr>
              <a:t>      "type": "function",</a:t>
            </a:r>
          </a:p>
          <a:p>
            <a:r>
              <a:rPr lang="en-SG" dirty="0">
                <a:effectLst/>
                <a:latin typeface="Consolas" panose="020B0609020204030204" pitchFamily="49" charset="0"/>
              </a:rPr>
              <a:t>      "constant": true</a:t>
            </a:r>
          </a:p>
          <a:p>
            <a:r>
              <a:rPr lang="en-SG" dirty="0">
                <a:effectLst/>
                <a:latin typeface="Consolas" panose="020B0609020204030204" pitchFamily="49" charset="0"/>
              </a:rPr>
              <a:t>    },</a:t>
            </a:r>
          </a:p>
        </p:txBody>
      </p:sp>
    </p:spTree>
    <p:extLst>
      <p:ext uri="{BB962C8B-B14F-4D97-AF65-F5344CB8AC3E}">
        <p14:creationId xmlns:p14="http://schemas.microsoft.com/office/powerpoint/2010/main" val="50083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97236-523E-6634-3B45-D44E9806C811}"/>
              </a:ext>
            </a:extLst>
          </p:cNvPr>
          <p:cNvSpPr txBox="1"/>
          <p:nvPr/>
        </p:nvSpPr>
        <p:spPr>
          <a:xfrm>
            <a:off x="1536569" y="565608"/>
            <a:ext cx="6900421" cy="5909310"/>
          </a:xfrm>
          <a:prstGeom prst="rect">
            <a:avLst/>
          </a:prstGeom>
          <a:noFill/>
        </p:spPr>
        <p:txBody>
          <a:bodyPr wrap="square">
            <a:spAutoFit/>
          </a:bodyPr>
          <a:lstStyle/>
          <a:p>
            <a:r>
              <a:rPr lang="en-SG" b="0" dirty="0">
                <a:effectLst/>
                <a:latin typeface="Consolas" panose="020B0609020204030204" pitchFamily="49" charset="0"/>
              </a:rPr>
              <a:t>{</a:t>
            </a:r>
          </a:p>
          <a:p>
            <a:r>
              <a:rPr lang="en-SG" b="0" dirty="0">
                <a:effectLst/>
                <a:latin typeface="Consolas" panose="020B0609020204030204" pitchFamily="49" charset="0"/>
              </a:rPr>
              <a:t>      "inputs": [],</a:t>
            </a:r>
          </a:p>
          <a:p>
            <a:r>
              <a:rPr lang="en-SG" b="0" dirty="0">
                <a:effectLst/>
                <a:latin typeface="Consolas" panose="020B0609020204030204" pitchFamily="49" charset="0"/>
              </a:rPr>
              <a:t>      "name": "users",</a:t>
            </a:r>
          </a:p>
          <a:p>
            <a:r>
              <a:rPr lang="en-SG" b="0" dirty="0">
                <a:effectLst/>
                <a:latin typeface="Consolas" panose="020B0609020204030204" pitchFamily="49" charset="0"/>
              </a:rPr>
              <a:t>      "outputs": [</a:t>
            </a:r>
          </a:p>
          <a:p>
            <a:r>
              <a:rPr lang="en-SG" b="0" dirty="0">
                <a:effectLst/>
                <a:latin typeface="Consolas" panose="020B0609020204030204" pitchFamily="49" charset="0"/>
              </a:rPr>
              <a:t>        {</a:t>
            </a:r>
          </a:p>
          <a:p>
            <a:r>
              <a:rPr lang="en-SG" b="0" dirty="0">
                <a:effectLst/>
                <a:latin typeface="Consolas" panose="020B0609020204030204" pitchFamily="49" charset="0"/>
              </a:rPr>
              <a:t>          "</a:t>
            </a:r>
            <a:r>
              <a:rPr lang="en-SG" b="0" dirty="0" err="1">
                <a:effectLst/>
                <a:latin typeface="Consolas" panose="020B0609020204030204" pitchFamily="49" charset="0"/>
              </a:rPr>
              <a:t>internalType</a:t>
            </a:r>
            <a:r>
              <a:rPr lang="en-SG" b="0" dirty="0">
                <a:effectLst/>
                <a:latin typeface="Consolas" panose="020B0609020204030204" pitchFamily="49" charset="0"/>
              </a:rPr>
              <a:t>": "string",</a:t>
            </a:r>
          </a:p>
          <a:p>
            <a:r>
              <a:rPr lang="en-SG" b="0" dirty="0">
                <a:effectLst/>
                <a:latin typeface="Consolas" panose="020B0609020204030204" pitchFamily="49" charset="0"/>
              </a:rPr>
              <a:t>          "name": "",</a:t>
            </a:r>
          </a:p>
          <a:p>
            <a:r>
              <a:rPr lang="en-SG" b="0" dirty="0">
                <a:effectLst/>
                <a:latin typeface="Consolas" panose="020B0609020204030204" pitchFamily="49" charset="0"/>
              </a:rPr>
              <a:t>          "type": "string"</a:t>
            </a:r>
          </a:p>
          <a:p>
            <a:r>
              <a:rPr lang="en-SG" b="0" dirty="0">
                <a:effectLst/>
                <a:latin typeface="Consolas" panose="020B0609020204030204" pitchFamily="49" charset="0"/>
              </a:rPr>
              <a:t>        }</a:t>
            </a:r>
          </a:p>
          <a:p>
            <a:r>
              <a:rPr lang="en-SG" b="0" dirty="0">
                <a:effectLst/>
                <a:latin typeface="Consolas" panose="020B0609020204030204" pitchFamily="49" charset="0"/>
              </a:rPr>
              <a:t>      ],</a:t>
            </a:r>
          </a:p>
          <a:p>
            <a:r>
              <a:rPr lang="en-SG" b="0" dirty="0">
                <a:effectLst/>
                <a:latin typeface="Consolas" panose="020B0609020204030204" pitchFamily="49" charset="0"/>
              </a:rPr>
              <a:t>      "</a:t>
            </a:r>
            <a:r>
              <a:rPr lang="en-SG" b="0" dirty="0" err="1">
                <a:effectLst/>
                <a:latin typeface="Consolas" panose="020B0609020204030204" pitchFamily="49" charset="0"/>
              </a:rPr>
              <a:t>stateMutability</a:t>
            </a:r>
            <a:r>
              <a:rPr lang="en-SG" b="0" dirty="0">
                <a:effectLst/>
                <a:latin typeface="Consolas" panose="020B0609020204030204" pitchFamily="49" charset="0"/>
              </a:rPr>
              <a:t>": "view",</a:t>
            </a:r>
          </a:p>
          <a:p>
            <a:r>
              <a:rPr lang="en-SG" b="0" dirty="0">
                <a:effectLst/>
                <a:latin typeface="Consolas" panose="020B0609020204030204" pitchFamily="49" charset="0"/>
              </a:rPr>
              <a:t>      "type": "function",</a:t>
            </a:r>
          </a:p>
          <a:p>
            <a:r>
              <a:rPr lang="en-SG" b="0" dirty="0">
                <a:effectLst/>
                <a:latin typeface="Consolas" panose="020B0609020204030204" pitchFamily="49" charset="0"/>
              </a:rPr>
              <a:t>      "constant": true</a:t>
            </a:r>
          </a:p>
          <a:p>
            <a:r>
              <a:rPr lang="en-SG" b="0" dirty="0">
                <a:effectLst/>
                <a:latin typeface="Consolas" panose="020B0609020204030204" pitchFamily="49" charset="0"/>
              </a:rPr>
              <a:t>    },</a:t>
            </a:r>
          </a:p>
          <a:p>
            <a:r>
              <a:rPr lang="en-SG" b="0" dirty="0">
                <a:effectLst/>
                <a:latin typeface="Consolas" panose="020B0609020204030204" pitchFamily="49" charset="0"/>
              </a:rPr>
              <a:t>    {</a:t>
            </a:r>
          </a:p>
          <a:p>
            <a:r>
              <a:rPr lang="en-SG" b="0" dirty="0">
                <a:effectLst/>
                <a:latin typeface="Consolas" panose="020B0609020204030204" pitchFamily="49" charset="0"/>
              </a:rPr>
              <a:t>      "inputs": [</a:t>
            </a:r>
          </a:p>
          <a:p>
            <a:r>
              <a:rPr lang="en-SG" b="0" dirty="0">
                <a:effectLst/>
                <a:latin typeface="Consolas" panose="020B0609020204030204" pitchFamily="49" charset="0"/>
              </a:rPr>
              <a:t>        {</a:t>
            </a:r>
          </a:p>
          <a:p>
            <a:r>
              <a:rPr lang="en-SG" b="0" dirty="0">
                <a:effectLst/>
                <a:latin typeface="Consolas" panose="020B0609020204030204" pitchFamily="49" charset="0"/>
              </a:rPr>
              <a:t>          "</a:t>
            </a:r>
            <a:r>
              <a:rPr lang="en-SG" b="0" dirty="0" err="1">
                <a:effectLst/>
                <a:latin typeface="Consolas" panose="020B0609020204030204" pitchFamily="49" charset="0"/>
              </a:rPr>
              <a:t>internalType</a:t>
            </a:r>
            <a:r>
              <a:rPr lang="en-SG" b="0" dirty="0">
                <a:effectLst/>
                <a:latin typeface="Consolas" panose="020B0609020204030204" pitchFamily="49" charset="0"/>
              </a:rPr>
              <a:t>": "string",</a:t>
            </a:r>
          </a:p>
          <a:p>
            <a:r>
              <a:rPr lang="en-SG" b="0" dirty="0">
                <a:effectLst/>
                <a:latin typeface="Consolas" panose="020B0609020204030204" pitchFamily="49" charset="0"/>
              </a:rPr>
              <a:t>          "name": "us",</a:t>
            </a:r>
          </a:p>
          <a:p>
            <a:r>
              <a:rPr lang="en-SG" b="0" dirty="0">
                <a:effectLst/>
                <a:latin typeface="Consolas" panose="020B0609020204030204" pitchFamily="49" charset="0"/>
              </a:rPr>
              <a:t>          "type": "string"</a:t>
            </a:r>
          </a:p>
          <a:p>
            <a:r>
              <a:rPr lang="en-SG" b="0" dirty="0">
                <a:effectLst/>
                <a:latin typeface="Consolas" panose="020B0609020204030204" pitchFamily="49" charset="0"/>
              </a:rPr>
              <a:t>        }</a:t>
            </a:r>
          </a:p>
        </p:txBody>
      </p:sp>
    </p:spTree>
    <p:extLst>
      <p:ext uri="{BB962C8B-B14F-4D97-AF65-F5344CB8AC3E}">
        <p14:creationId xmlns:p14="http://schemas.microsoft.com/office/powerpoint/2010/main" val="131390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6E577-A6F3-A72C-20DD-281FC5E76738}"/>
              </a:ext>
            </a:extLst>
          </p:cNvPr>
          <p:cNvSpPr txBox="1"/>
          <p:nvPr/>
        </p:nvSpPr>
        <p:spPr>
          <a:xfrm>
            <a:off x="1611984" y="829559"/>
            <a:ext cx="7529659" cy="5632311"/>
          </a:xfrm>
          <a:prstGeom prst="rect">
            <a:avLst/>
          </a:prstGeom>
          <a:noFill/>
        </p:spPr>
        <p:txBody>
          <a:bodyPr wrap="square">
            <a:spAutoFit/>
          </a:bodyPr>
          <a:lstStyle/>
          <a:p>
            <a:r>
              <a:rPr lang="en-SG" b="0" dirty="0">
                <a:effectLst/>
                <a:latin typeface="Consolas" panose="020B0609020204030204" pitchFamily="49" charset="0"/>
              </a:rPr>
              <a:t>],</a:t>
            </a:r>
          </a:p>
          <a:p>
            <a:r>
              <a:rPr lang="en-SG" b="0" dirty="0">
                <a:effectLst/>
                <a:latin typeface="Consolas" panose="020B0609020204030204" pitchFamily="49" charset="0"/>
              </a:rPr>
              <a:t>      "name": "</a:t>
            </a:r>
            <a:r>
              <a:rPr lang="en-SG" b="0" dirty="0" err="1">
                <a:effectLst/>
                <a:latin typeface="Consolas" panose="020B0609020204030204" pitchFamily="49" charset="0"/>
              </a:rPr>
              <a:t>addUser</a:t>
            </a:r>
            <a:r>
              <a:rPr lang="en-SG" b="0" dirty="0">
                <a:effectLst/>
                <a:latin typeface="Consolas" panose="020B0609020204030204" pitchFamily="49" charset="0"/>
              </a:rPr>
              <a:t>",</a:t>
            </a:r>
          </a:p>
          <a:p>
            <a:r>
              <a:rPr lang="en-SG" b="0" dirty="0">
                <a:effectLst/>
                <a:latin typeface="Consolas" panose="020B0609020204030204" pitchFamily="49" charset="0"/>
              </a:rPr>
              <a:t>      "outputs": [],</a:t>
            </a:r>
          </a:p>
          <a:p>
            <a:r>
              <a:rPr lang="en-SG" b="0" dirty="0">
                <a:effectLst/>
                <a:latin typeface="Consolas" panose="020B0609020204030204" pitchFamily="49" charset="0"/>
              </a:rPr>
              <a:t>      "</a:t>
            </a:r>
            <a:r>
              <a:rPr lang="en-SG" b="0" dirty="0" err="1">
                <a:effectLst/>
                <a:latin typeface="Consolas" panose="020B0609020204030204" pitchFamily="49" charset="0"/>
              </a:rPr>
              <a:t>stateMutability</a:t>
            </a:r>
            <a:r>
              <a:rPr lang="en-SG" b="0" dirty="0">
                <a:effectLst/>
                <a:latin typeface="Consolas" panose="020B0609020204030204" pitchFamily="49" charset="0"/>
              </a:rPr>
              <a:t>": "</a:t>
            </a:r>
            <a:r>
              <a:rPr lang="en-SG" b="0" dirty="0" err="1">
                <a:effectLst/>
                <a:latin typeface="Consolas" panose="020B0609020204030204" pitchFamily="49" charset="0"/>
              </a:rPr>
              <a:t>nonpayable</a:t>
            </a:r>
            <a:r>
              <a:rPr lang="en-SG" b="0" dirty="0">
                <a:effectLst/>
                <a:latin typeface="Consolas" panose="020B0609020204030204" pitchFamily="49" charset="0"/>
              </a:rPr>
              <a:t>",</a:t>
            </a:r>
          </a:p>
          <a:p>
            <a:r>
              <a:rPr lang="en-SG" b="0" dirty="0">
                <a:effectLst/>
                <a:latin typeface="Consolas" panose="020B0609020204030204" pitchFamily="49" charset="0"/>
              </a:rPr>
              <a:t>      "type": "function"</a:t>
            </a:r>
          </a:p>
          <a:p>
            <a:r>
              <a:rPr lang="en-SG" b="0" dirty="0">
                <a:effectLst/>
                <a:latin typeface="Consolas" panose="020B0609020204030204" pitchFamily="49" charset="0"/>
              </a:rPr>
              <a:t>    },</a:t>
            </a:r>
          </a:p>
          <a:p>
            <a:r>
              <a:rPr lang="en-SG" b="0" dirty="0">
                <a:effectLst/>
                <a:latin typeface="Consolas" panose="020B0609020204030204" pitchFamily="49" charset="0"/>
              </a:rPr>
              <a:t>    {</a:t>
            </a:r>
          </a:p>
          <a:p>
            <a:r>
              <a:rPr lang="en-SG" b="0" dirty="0">
                <a:effectLst/>
                <a:latin typeface="Consolas" panose="020B0609020204030204" pitchFamily="49" charset="0"/>
              </a:rPr>
              <a:t>      "inputs": [],</a:t>
            </a:r>
          </a:p>
          <a:p>
            <a:r>
              <a:rPr lang="en-SG" b="0" dirty="0">
                <a:effectLst/>
                <a:latin typeface="Consolas" panose="020B0609020204030204" pitchFamily="49" charset="0"/>
              </a:rPr>
              <a:t>      "name": "</a:t>
            </a:r>
            <a:r>
              <a:rPr lang="en-SG" b="0" dirty="0" err="1">
                <a:effectLst/>
                <a:latin typeface="Consolas" panose="020B0609020204030204" pitchFamily="49" charset="0"/>
              </a:rPr>
              <a:t>getUser</a:t>
            </a:r>
            <a:r>
              <a:rPr lang="en-SG" b="0" dirty="0">
                <a:effectLst/>
                <a:latin typeface="Consolas" panose="020B0609020204030204" pitchFamily="49" charset="0"/>
              </a:rPr>
              <a:t>",</a:t>
            </a:r>
          </a:p>
          <a:p>
            <a:r>
              <a:rPr lang="en-SG" b="0" dirty="0">
                <a:effectLst/>
                <a:latin typeface="Consolas" panose="020B0609020204030204" pitchFamily="49" charset="0"/>
              </a:rPr>
              <a:t>      "outputs": [</a:t>
            </a:r>
          </a:p>
          <a:p>
            <a:r>
              <a:rPr lang="en-SG" b="0" dirty="0">
                <a:effectLst/>
                <a:latin typeface="Consolas" panose="020B0609020204030204" pitchFamily="49" charset="0"/>
              </a:rPr>
              <a:t>        {</a:t>
            </a:r>
          </a:p>
          <a:p>
            <a:r>
              <a:rPr lang="en-SG" b="0" dirty="0">
                <a:effectLst/>
                <a:latin typeface="Consolas" panose="020B0609020204030204" pitchFamily="49" charset="0"/>
              </a:rPr>
              <a:t>          "</a:t>
            </a:r>
            <a:r>
              <a:rPr lang="en-SG" b="0" dirty="0" err="1">
                <a:effectLst/>
                <a:latin typeface="Consolas" panose="020B0609020204030204" pitchFamily="49" charset="0"/>
              </a:rPr>
              <a:t>internalType</a:t>
            </a:r>
            <a:r>
              <a:rPr lang="en-SG" b="0" dirty="0">
                <a:effectLst/>
                <a:latin typeface="Consolas" panose="020B0609020204030204" pitchFamily="49" charset="0"/>
              </a:rPr>
              <a:t>": "string",</a:t>
            </a:r>
          </a:p>
          <a:p>
            <a:r>
              <a:rPr lang="en-SG" b="0" dirty="0">
                <a:effectLst/>
                <a:latin typeface="Consolas" panose="020B0609020204030204" pitchFamily="49" charset="0"/>
              </a:rPr>
              <a:t>          "name": "",</a:t>
            </a:r>
          </a:p>
          <a:p>
            <a:r>
              <a:rPr lang="en-SG" b="0" dirty="0">
                <a:effectLst/>
                <a:latin typeface="Consolas" panose="020B0609020204030204" pitchFamily="49" charset="0"/>
              </a:rPr>
              <a:t>          "type": "string"</a:t>
            </a:r>
          </a:p>
          <a:p>
            <a:r>
              <a:rPr lang="en-SG" b="0" dirty="0">
                <a:effectLst/>
                <a:latin typeface="Consolas" panose="020B0609020204030204" pitchFamily="49" charset="0"/>
              </a:rPr>
              <a:t>        }</a:t>
            </a:r>
          </a:p>
          <a:p>
            <a:r>
              <a:rPr lang="en-SG" b="0" dirty="0">
                <a:effectLst/>
                <a:latin typeface="Consolas" panose="020B0609020204030204" pitchFamily="49" charset="0"/>
              </a:rPr>
              <a:t>      ],</a:t>
            </a:r>
          </a:p>
          <a:p>
            <a:r>
              <a:rPr lang="en-SG" b="0" dirty="0">
                <a:effectLst/>
                <a:latin typeface="Consolas" panose="020B0609020204030204" pitchFamily="49" charset="0"/>
              </a:rPr>
              <a:t>      "</a:t>
            </a:r>
            <a:r>
              <a:rPr lang="en-SG" b="0" dirty="0" err="1">
                <a:effectLst/>
                <a:latin typeface="Consolas" panose="020B0609020204030204" pitchFamily="49" charset="0"/>
              </a:rPr>
              <a:t>stateMutability</a:t>
            </a:r>
            <a:r>
              <a:rPr lang="en-SG" b="0" dirty="0">
                <a:effectLst/>
                <a:latin typeface="Consolas" panose="020B0609020204030204" pitchFamily="49" charset="0"/>
              </a:rPr>
              <a:t>": "view",</a:t>
            </a:r>
          </a:p>
          <a:p>
            <a:r>
              <a:rPr lang="en-SG" b="0" dirty="0">
                <a:effectLst/>
                <a:latin typeface="Consolas" panose="020B0609020204030204" pitchFamily="49" charset="0"/>
              </a:rPr>
              <a:t>      "type": "function",</a:t>
            </a:r>
          </a:p>
          <a:p>
            <a:r>
              <a:rPr lang="en-SG" b="0" dirty="0">
                <a:effectLst/>
                <a:latin typeface="Consolas" panose="020B0609020204030204" pitchFamily="49" charset="0"/>
              </a:rPr>
              <a:t>      "constant": true</a:t>
            </a:r>
          </a:p>
          <a:p>
            <a:r>
              <a:rPr lang="en-SG" b="0" dirty="0">
                <a:effectLst/>
                <a:latin typeface="Consolas" panose="020B0609020204030204" pitchFamily="49" charset="0"/>
              </a:rPr>
              <a:t>    }</a:t>
            </a:r>
            <a:r>
              <a:rPr lang="en-SG"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611517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838200" y="1825625"/>
            <a:ext cx="10700208" cy="4351338"/>
          </a:xfrm>
        </p:spPr>
        <p:txBody>
          <a:bodyPr>
            <a:normAutofit/>
          </a:bodyPr>
          <a:lstStyle/>
          <a:p>
            <a:pPr algn="just"/>
            <a:r>
              <a:rPr lang="en-US" sz="1800" dirty="0">
                <a:latin typeface="Times New Roman" pitchFamily="18" charset="0"/>
                <a:cs typeface="Times New Roman" pitchFamily="18" charset="0"/>
              </a:rPr>
              <a:t>In conclusion, the proposed blockchain system changes how we manage organ donation and transplantation.</a:t>
            </a:r>
          </a:p>
          <a:p>
            <a:pPr algn="just"/>
            <a:r>
              <a:rPr lang="en-US" sz="1800" dirty="0">
                <a:latin typeface="Times New Roman" pitchFamily="18" charset="0"/>
                <a:cs typeface="Times New Roman" pitchFamily="18" charset="0"/>
              </a:rPr>
              <a:t>It solves major problems in current systems. The new system offers better transparency, security, efficiency</a:t>
            </a:r>
          </a:p>
          <a:p>
            <a:pPr algn="just">
              <a:buNone/>
            </a:pPr>
            <a:r>
              <a:rPr lang="en-US" sz="1800" dirty="0">
                <a:latin typeface="Times New Roman" pitchFamily="18" charset="0"/>
                <a:cs typeface="Times New Roman" pitchFamily="18" charset="0"/>
              </a:rPr>
              <a:t>    and patient outcome. </a:t>
            </a:r>
          </a:p>
          <a:p>
            <a:pPr algn="just"/>
            <a:r>
              <a:rPr lang="en-US" sz="1800" dirty="0">
                <a:latin typeface="Times New Roman" pitchFamily="18" charset="0"/>
                <a:cs typeface="Times New Roman" pitchFamily="18" charset="0"/>
              </a:rPr>
              <a:t>It is not only benefited for the patient how need organs, it is also helpful for the healthcare providers and the </a:t>
            </a:r>
          </a:p>
          <a:p>
            <a:pPr algn="just">
              <a:buNone/>
            </a:pPr>
            <a:r>
              <a:rPr lang="en-US" sz="1800" dirty="0">
                <a:latin typeface="Times New Roman" pitchFamily="18" charset="0"/>
                <a:cs typeface="Times New Roman" pitchFamily="18" charset="0"/>
              </a:rPr>
              <a:t>    entire healthcare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5" y="600257"/>
            <a:ext cx="10515600" cy="1325563"/>
          </a:xfrm>
        </p:spPr>
        <p:txBody>
          <a:bodyPr>
            <a:normAutofit/>
          </a:bodyPr>
          <a:lstStyle/>
          <a:p>
            <a:r>
              <a:rPr lang="en-US" sz="4000" b="1" i="1"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838200" y="2351314"/>
            <a:ext cx="10515600" cy="3825649"/>
          </a:xfrm>
        </p:spPr>
        <p:txBody>
          <a:bodyPr>
            <a:normAutofit/>
          </a:bodyPr>
          <a:lstStyle/>
          <a:p>
            <a:r>
              <a:rPr lang="en-US" sz="1800" dirty="0">
                <a:latin typeface="Times New Roman" pitchFamily="18" charset="0"/>
                <a:cs typeface="Times New Roman" pitchFamily="18" charset="0"/>
              </a:rPr>
              <a:t>Improved Traceability and Accountability</a:t>
            </a:r>
          </a:p>
          <a:p>
            <a:r>
              <a:rPr lang="en-US" sz="1800" dirty="0">
                <a:latin typeface="Times New Roman" pitchFamily="18" charset="0"/>
                <a:cs typeface="Times New Roman" pitchFamily="18" charset="0"/>
              </a:rPr>
              <a:t>Faster Matching and Allocation</a:t>
            </a:r>
          </a:p>
          <a:p>
            <a:r>
              <a:rPr lang="en-US" sz="1800" dirty="0">
                <a:latin typeface="Times New Roman" pitchFamily="18" charset="0"/>
                <a:cs typeface="Times New Roman" pitchFamily="18" charset="0"/>
              </a:rPr>
              <a:t>Data Security and Privacy</a:t>
            </a:r>
          </a:p>
          <a:p>
            <a:r>
              <a:rPr lang="en-US" sz="1800" dirty="0">
                <a:latin typeface="Times New Roman" pitchFamily="18" charset="0"/>
                <a:cs typeface="Times New Roman" pitchFamily="18" charset="0"/>
              </a:rPr>
              <a:t>Reduction in Organ Trafficking</a:t>
            </a:r>
          </a:p>
          <a:p>
            <a:r>
              <a:rPr lang="en-US" sz="1800" dirty="0">
                <a:latin typeface="Times New Roman" pitchFamily="18" charset="0"/>
                <a:cs typeface="Times New Roman" pitchFamily="18" charset="0"/>
              </a:rPr>
              <a:t>Long-Term Monitoring of Transplanted Organs</a:t>
            </a:r>
          </a:p>
          <a:p>
            <a:r>
              <a:rPr lang="en-US" sz="1800" dirty="0">
                <a:latin typeface="Times New Roman" pitchFamily="18" charset="0"/>
                <a:cs typeface="Times New Roman" pitchFamily="18" charset="0"/>
              </a:rPr>
              <a:t>Public Confidence and Trust in the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Times New Roman" pitchFamily="18" charset="0"/>
                <a:cs typeface="Times New Roman" pitchFamily="18" charset="0"/>
              </a:rPr>
              <a:t>References</a:t>
            </a:r>
          </a:p>
        </p:txBody>
      </p:sp>
      <p:sp>
        <p:nvSpPr>
          <p:cNvPr id="5" name="Content Placeholder 4"/>
          <p:cNvSpPr>
            <a:spLocks noGrp="1"/>
          </p:cNvSpPr>
          <p:nvPr>
            <p:ph idx="1"/>
          </p:nvPr>
        </p:nvSpPr>
        <p:spPr>
          <a:xfrm>
            <a:off x="707572" y="1407614"/>
            <a:ext cx="10515600" cy="3437763"/>
          </a:xfrm>
        </p:spPr>
        <p:txBody>
          <a:bodyPr>
            <a:noAutofit/>
          </a:bodyPr>
          <a:lstStyle/>
          <a:p>
            <a:pPr lvl="0"/>
            <a:r>
              <a:rPr lang="en-IN" sz="1800" b="1" dirty="0">
                <a:latin typeface="Times New Roman" pitchFamily="18" charset="0"/>
                <a:cs typeface="Times New Roman" pitchFamily="18" charset="0"/>
              </a:rPr>
              <a:t>Miller, A. R., &amp; </a:t>
            </a:r>
            <a:r>
              <a:rPr lang="en-IN" sz="1800" b="1" dirty="0" err="1">
                <a:latin typeface="Times New Roman" pitchFamily="18" charset="0"/>
                <a:cs typeface="Times New Roman" pitchFamily="18" charset="0"/>
              </a:rPr>
              <a:t>Tschantz</a:t>
            </a:r>
            <a:r>
              <a:rPr lang="en-IN" sz="1800" b="1" dirty="0">
                <a:latin typeface="Times New Roman" pitchFamily="18" charset="0"/>
                <a:cs typeface="Times New Roman" pitchFamily="18" charset="0"/>
              </a:rPr>
              <a:t>, M. (2020).</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Blockchain</a:t>
            </a:r>
            <a:r>
              <a:rPr lang="en-IN" sz="1800" dirty="0">
                <a:latin typeface="Times New Roman" pitchFamily="18" charset="0"/>
                <a:cs typeface="Times New Roman" pitchFamily="18" charset="0"/>
              </a:rPr>
              <a:t> Technology in Healthcare: A Comprehensive Review and Directions for Future Research." </a:t>
            </a:r>
            <a:r>
              <a:rPr lang="en-IN" sz="1800" i="1" dirty="0">
                <a:latin typeface="Times New Roman" pitchFamily="18" charset="0"/>
                <a:cs typeface="Times New Roman" pitchFamily="18" charset="0"/>
              </a:rPr>
              <a:t>Journal of Healthcare Informatics Research</a:t>
            </a:r>
            <a:r>
              <a:rPr lang="en-IN" sz="1800" dirty="0">
                <a:latin typeface="Times New Roman" pitchFamily="18" charset="0"/>
                <a:cs typeface="Times New Roman" pitchFamily="18" charset="0"/>
              </a:rPr>
              <a:t>, 4(3), 263-296.</a:t>
            </a:r>
            <a:endParaRPr lang="en-US"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This paper provides an extensive review of </a:t>
            </a:r>
            <a:r>
              <a:rPr lang="en-IN" sz="1800" dirty="0" err="1">
                <a:latin typeface="Times New Roman" pitchFamily="18" charset="0"/>
                <a:cs typeface="Times New Roman" pitchFamily="18" charset="0"/>
              </a:rPr>
              <a:t>blockchain</a:t>
            </a:r>
            <a:r>
              <a:rPr lang="en-IN" sz="1800" dirty="0">
                <a:latin typeface="Times New Roman" pitchFamily="18" charset="0"/>
                <a:cs typeface="Times New Roman" pitchFamily="18" charset="0"/>
              </a:rPr>
              <a:t> technology applications in healthcare, including its potential benefits and challenges.</a:t>
            </a:r>
            <a:endParaRPr lang="en-US" sz="1800" dirty="0">
              <a:latin typeface="Times New Roman" pitchFamily="18" charset="0"/>
              <a:cs typeface="Times New Roman" pitchFamily="18" charset="0"/>
            </a:endParaRPr>
          </a:p>
          <a:p>
            <a:pPr lvl="0"/>
            <a:r>
              <a:rPr lang="en-IN" sz="1800" b="1" dirty="0" err="1">
                <a:latin typeface="Times New Roman" pitchFamily="18" charset="0"/>
                <a:cs typeface="Times New Roman" pitchFamily="18" charset="0"/>
              </a:rPr>
              <a:t>Tian</a:t>
            </a:r>
            <a:r>
              <a:rPr lang="en-IN" sz="1800" b="1" dirty="0">
                <a:latin typeface="Times New Roman" pitchFamily="18" charset="0"/>
                <a:cs typeface="Times New Roman" pitchFamily="18" charset="0"/>
              </a:rPr>
              <a:t>, F. (2016).</a:t>
            </a:r>
            <a:r>
              <a:rPr lang="en-IN" sz="1800" dirty="0">
                <a:latin typeface="Times New Roman" pitchFamily="18" charset="0"/>
                <a:cs typeface="Times New Roman" pitchFamily="18" charset="0"/>
              </a:rPr>
              <a:t> "An </a:t>
            </a:r>
            <a:r>
              <a:rPr lang="en-IN" sz="1800" dirty="0" err="1">
                <a:latin typeface="Times New Roman" pitchFamily="18" charset="0"/>
                <a:cs typeface="Times New Roman" pitchFamily="18" charset="0"/>
              </a:rPr>
              <a:t>Agri</a:t>
            </a:r>
            <a:r>
              <a:rPr lang="en-IN" sz="1800" dirty="0">
                <a:latin typeface="Times New Roman" pitchFamily="18" charset="0"/>
                <a:cs typeface="Times New Roman" pitchFamily="18" charset="0"/>
              </a:rPr>
              <a:t>-food Supply Chain Traceability System for </a:t>
            </a:r>
            <a:r>
              <a:rPr lang="en-IN" sz="1800" dirty="0" err="1">
                <a:latin typeface="Times New Roman" pitchFamily="18" charset="0"/>
                <a:cs typeface="Times New Roman" pitchFamily="18" charset="0"/>
              </a:rPr>
              <a:t>Blockchain</a:t>
            </a:r>
            <a:r>
              <a:rPr lang="en-IN" sz="1800" dirty="0">
                <a:latin typeface="Times New Roman" pitchFamily="18" charset="0"/>
                <a:cs typeface="Times New Roman" pitchFamily="18" charset="0"/>
              </a:rPr>
              <a:t>-based Trusted Computing." </a:t>
            </a:r>
            <a:r>
              <a:rPr lang="en-IN" sz="1800" i="1" dirty="0">
                <a:latin typeface="Times New Roman" pitchFamily="18" charset="0"/>
                <a:cs typeface="Times New Roman" pitchFamily="18" charset="0"/>
              </a:rPr>
              <a:t>Proceedings of the 2016 13th International Conference on Service Systems and Service Management</a:t>
            </a:r>
            <a:r>
              <a:rPr lang="en-IN"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Although focused on the </a:t>
            </a:r>
            <a:r>
              <a:rPr lang="en-IN" sz="1800" dirty="0" err="1">
                <a:latin typeface="Times New Roman" pitchFamily="18" charset="0"/>
                <a:cs typeface="Times New Roman" pitchFamily="18" charset="0"/>
              </a:rPr>
              <a:t>agri</a:t>
            </a:r>
            <a:r>
              <a:rPr lang="en-IN" sz="1800" dirty="0">
                <a:latin typeface="Times New Roman" pitchFamily="18" charset="0"/>
                <a:cs typeface="Times New Roman" pitchFamily="18" charset="0"/>
              </a:rPr>
              <a:t>-food industry, this paper discusses </a:t>
            </a:r>
            <a:r>
              <a:rPr lang="en-IN" sz="1800" dirty="0" err="1">
                <a:latin typeface="Times New Roman" pitchFamily="18" charset="0"/>
                <a:cs typeface="Times New Roman" pitchFamily="18" charset="0"/>
              </a:rPr>
              <a:t>blockchain</a:t>
            </a:r>
            <a:r>
              <a:rPr lang="en-IN" sz="1800" dirty="0">
                <a:latin typeface="Times New Roman" pitchFamily="18" charset="0"/>
                <a:cs typeface="Times New Roman" pitchFamily="18" charset="0"/>
              </a:rPr>
              <a:t>-based traceability systems that can be applicable to healthcare data management.</a:t>
            </a:r>
            <a:endParaRPr lang="en-US" sz="1800" dirty="0">
              <a:latin typeface="Times New Roman" pitchFamily="18" charset="0"/>
              <a:cs typeface="Times New Roman" pitchFamily="18" charset="0"/>
            </a:endParaRPr>
          </a:p>
          <a:p>
            <a:pPr lvl="0"/>
            <a:r>
              <a:rPr lang="en-IN" sz="1800" b="1" dirty="0" err="1">
                <a:latin typeface="Times New Roman" pitchFamily="18" charset="0"/>
                <a:cs typeface="Times New Roman" pitchFamily="18" charset="0"/>
              </a:rPr>
              <a:t>Kshetri</a:t>
            </a:r>
            <a:r>
              <a:rPr lang="en-IN" sz="1800" b="1" dirty="0">
                <a:latin typeface="Times New Roman" pitchFamily="18" charset="0"/>
                <a:cs typeface="Times New Roman" pitchFamily="18" charset="0"/>
              </a:rPr>
              <a:t>, N. (2017).</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Blockchain's</a:t>
            </a:r>
            <a:r>
              <a:rPr lang="en-IN" sz="1800" dirty="0">
                <a:latin typeface="Times New Roman" pitchFamily="18" charset="0"/>
                <a:cs typeface="Times New Roman" pitchFamily="18" charset="0"/>
              </a:rPr>
              <a:t> Roles in Meeting Key Supply Chain Management Objectives." </a:t>
            </a:r>
            <a:r>
              <a:rPr lang="en-IN" sz="1800" i="1" dirty="0">
                <a:latin typeface="Times New Roman" pitchFamily="18" charset="0"/>
                <a:cs typeface="Times New Roman" pitchFamily="18" charset="0"/>
              </a:rPr>
              <a:t>International Journal of Information Management</a:t>
            </a:r>
            <a:r>
              <a:rPr lang="en-IN" sz="1800" dirty="0">
                <a:latin typeface="Times New Roman" pitchFamily="18" charset="0"/>
                <a:cs typeface="Times New Roman" pitchFamily="18" charset="0"/>
              </a:rPr>
              <a:t>, 39, 80-89.</a:t>
            </a:r>
            <a:endParaRPr lang="en-US"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This article explores blockchain’s capabilities in supply chain management, which can be extrapolated to organ donation and transplantation systems.</a:t>
            </a:r>
          </a:p>
          <a:p>
            <a:pPr marL="0" lvl="1" indent="0">
              <a:buNone/>
            </a:pPr>
            <a:r>
              <a:rPr lang="en-IN" b="1" dirty="0">
                <a:latin typeface="Times New Roman" pitchFamily="18" charset="0"/>
                <a:cs typeface="Times New Roman" pitchFamily="18" charset="0"/>
              </a:rPr>
              <a:t>GitHub Link</a:t>
            </a:r>
          </a:p>
          <a:p>
            <a:pPr marL="0" lvl="1" indent="176213"/>
            <a:r>
              <a:rPr lang="en-US" sz="1800" dirty="0">
                <a:latin typeface="Times New Roman" pitchFamily="18" charset="0"/>
                <a:cs typeface="Times New Roman" pitchFamily="18" charset="0"/>
              </a:rPr>
              <a:t>https://github.com/Pavani114/organdonation</a:t>
            </a:r>
          </a:p>
        </p:txBody>
      </p:sp>
    </p:spTree>
    <p:extLst>
      <p:ext uri="{BB962C8B-B14F-4D97-AF65-F5344CB8AC3E}">
        <p14:creationId xmlns:p14="http://schemas.microsoft.com/office/powerpoint/2010/main" val="318817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0F7D9-537B-937A-37BB-FA10A5173130}"/>
              </a:ext>
            </a:extLst>
          </p:cNvPr>
          <p:cNvSpPr txBox="1"/>
          <p:nvPr/>
        </p:nvSpPr>
        <p:spPr>
          <a:xfrm>
            <a:off x="632012" y="3075057"/>
            <a:ext cx="10927976" cy="1107996"/>
          </a:xfrm>
          <a:prstGeom prst="rect">
            <a:avLst/>
          </a:prstGeom>
          <a:noFill/>
        </p:spPr>
        <p:txBody>
          <a:bodyPr wrap="square" rtlCol="0">
            <a:spAutoFit/>
          </a:bodyPr>
          <a:lstStyle/>
          <a:p>
            <a:pPr algn="ctr"/>
            <a:r>
              <a:rPr lang="en-US" sz="6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49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4F402-317B-6C81-F3F2-C6522917AF5B}"/>
              </a:ext>
            </a:extLst>
          </p:cNvPr>
          <p:cNvSpPr txBox="1"/>
          <p:nvPr/>
        </p:nvSpPr>
        <p:spPr>
          <a:xfrm>
            <a:off x="632012" y="600635"/>
            <a:ext cx="10927976"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18775A66-E892-CD45-A82D-4E9840A19BBD}"/>
              </a:ext>
            </a:extLst>
          </p:cNvPr>
          <p:cNvSpPr txBox="1"/>
          <p:nvPr/>
        </p:nvSpPr>
        <p:spPr>
          <a:xfrm>
            <a:off x="438538" y="2282515"/>
            <a:ext cx="10607516" cy="2108269"/>
          </a:xfrm>
          <a:prstGeom prst="rect">
            <a:avLst/>
          </a:prstGeom>
          <a:noFill/>
        </p:spPr>
        <p:txBody>
          <a:bodyPr wrap="square">
            <a:spAutoFit/>
          </a:bodyPr>
          <a:lstStyle/>
          <a:p>
            <a:pPr lvl="0" algn="just">
              <a:spcBef>
                <a:spcPts val="600"/>
              </a:spcBef>
            </a:pPr>
            <a:r>
              <a:rPr lang="en-US" dirty="0">
                <a:solidFill>
                  <a:srgbClr val="263238"/>
                </a:solidFill>
                <a:latin typeface="Times New Roman" pitchFamily="18" charset="0"/>
                <a:ea typeface="Source Sans Pro"/>
                <a:cs typeface="Times New Roman" pitchFamily="18" charset="0"/>
                <a:sym typeface="Source Sans Pro"/>
              </a:rPr>
              <a:t>Blockchain technology can enhance organ donation and transplantation by making the process more efficient and secure. </a:t>
            </a:r>
            <a:r>
              <a:rPr lang="en-US" dirty="0">
                <a:latin typeface="Times New Roman" pitchFamily="18" charset="0"/>
                <a:cs typeface="Times New Roman" pitchFamily="18" charset="0"/>
              </a:rPr>
              <a:t>Every step, from registering donors to matching organs and follow-up care, can be accurately tracked on a blockchain. This reduces fraud and ensures all stakeholders have access to real-time information.</a:t>
            </a:r>
            <a:r>
              <a:rPr lang="en-IN" sz="1800" dirty="0">
                <a:effectLst/>
                <a:latin typeface="Times New Roman" panose="02020603050405020304" pitchFamily="18" charset="0"/>
                <a:ea typeface="Calibri" panose="020F0502020204030204" pitchFamily="34" charset="0"/>
              </a:rPr>
              <a:t> Blockchain is facilitated through smart contracts, which are crafted using Solidity programming. Furthermore, Blockchain's decentralized nature means that data is stored across multiple servers or nodes.</a:t>
            </a:r>
            <a:endParaRPr lang="en-US" dirty="0">
              <a:latin typeface="Times New Roman" pitchFamily="18" charset="0"/>
              <a:cs typeface="Times New Roman" pitchFamily="18" charset="0"/>
            </a:endParaRPr>
          </a:p>
          <a:p>
            <a:pPr lvl="0">
              <a:spcBef>
                <a:spcPts val="600"/>
              </a:spcBef>
            </a:pPr>
            <a:r>
              <a:rPr lang="en-US" dirty="0">
                <a:solidFill>
                  <a:srgbClr val="263238"/>
                </a:solidFill>
                <a:latin typeface="Times New Roman" pitchFamily="18" charset="0"/>
                <a:ea typeface="Source Sans Pro"/>
                <a:cs typeface="Times New Roman" pitchFamily="18" charset="0"/>
                <a:sym typeface="Source Sans Pro"/>
              </a:rPr>
              <a:t>Overall, </a:t>
            </a:r>
            <a:r>
              <a:rPr lang="en-US" dirty="0" err="1">
                <a:solidFill>
                  <a:srgbClr val="263238"/>
                </a:solidFill>
                <a:latin typeface="Times New Roman" pitchFamily="18" charset="0"/>
                <a:ea typeface="Source Sans Pro"/>
                <a:cs typeface="Times New Roman" pitchFamily="18" charset="0"/>
                <a:sym typeface="Source Sans Pro"/>
              </a:rPr>
              <a:t>blockchain</a:t>
            </a:r>
            <a:r>
              <a:rPr lang="en-US" dirty="0">
                <a:solidFill>
                  <a:srgbClr val="263238"/>
                </a:solidFill>
                <a:latin typeface="Times New Roman" pitchFamily="18" charset="0"/>
                <a:ea typeface="Source Sans Pro"/>
                <a:cs typeface="Times New Roman" pitchFamily="18" charset="0"/>
                <a:sym typeface="Source Sans Pro"/>
              </a:rPr>
              <a:t> offers a valuable solution to improve the organ donation process and build trust in the system.</a:t>
            </a:r>
          </a:p>
        </p:txBody>
      </p:sp>
    </p:spTree>
    <p:extLst>
      <p:ext uri="{BB962C8B-B14F-4D97-AF65-F5344CB8AC3E}">
        <p14:creationId xmlns:p14="http://schemas.microsoft.com/office/powerpoint/2010/main" val="35554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61699-45C3-1227-F268-4BC2CF76593C}"/>
              </a:ext>
            </a:extLst>
          </p:cNvPr>
          <p:cNvSpPr txBox="1"/>
          <p:nvPr/>
        </p:nvSpPr>
        <p:spPr>
          <a:xfrm>
            <a:off x="556598" y="977707"/>
            <a:ext cx="10927976"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01DD9D00-3517-BA36-5F92-AADA857DDB01}"/>
              </a:ext>
            </a:extLst>
          </p:cNvPr>
          <p:cNvSpPr txBox="1"/>
          <p:nvPr/>
        </p:nvSpPr>
        <p:spPr>
          <a:xfrm>
            <a:off x="632012" y="2441542"/>
            <a:ext cx="10444482" cy="3139321"/>
          </a:xfrm>
          <a:prstGeom prst="rect">
            <a:avLst/>
          </a:prstGeom>
          <a:noFill/>
        </p:spPr>
        <p:txBody>
          <a:bodyPr wrap="square">
            <a:spAutoFit/>
          </a:bodyPr>
          <a:lstStyle/>
          <a:p>
            <a:pPr algn="just"/>
            <a:r>
              <a:rPr lang="en-US" dirty="0">
                <a:latin typeface="Times New Roman" pitchFamily="18" charset="0"/>
                <a:cs typeface="Times New Roman" pitchFamily="18" charset="0"/>
              </a:rPr>
              <a:t>Current organ donation and transplantation systems use central databases, matching tools, and rules, but they have many issues. Databases, like those managed by United Network for Organ Sharing (UNOS), help track donors and recipients but can be hacked or have problems.</a:t>
            </a:r>
          </a:p>
          <a:p>
            <a:pPr algn="just"/>
            <a:endParaRPr lang="en-US" dirty="0">
              <a:latin typeface="Times New Roman" pitchFamily="18" charset="0"/>
              <a:cs typeface="Times New Roman" pitchFamily="18" charset="0"/>
            </a:endParaRPr>
          </a:p>
          <a:p>
            <a:pPr algn="l"/>
            <a:r>
              <a:rPr lang="en-US" dirty="0">
                <a:latin typeface="Times New Roman" pitchFamily="18" charset="0"/>
                <a:cs typeface="Times New Roman" pitchFamily="18" charset="0"/>
              </a:rPr>
              <a:t>Matching tools are meant to assign organs based on who needs them most, but they can be unclear, unfair, and slow.</a:t>
            </a:r>
            <a:r>
              <a:rPr lang="en-US" sz="1800" dirty="0">
                <a:latin typeface="Times New Roman" pitchFamily="18" charset="0"/>
                <a:cs typeface="Times New Roman" pitchFamily="18" charset="0"/>
              </a:rPr>
              <a:t> Organ Procurement Organizations (OPOs) help recover and distribute organs, but they struggle with communication and have limited resources. The rules are there to ensure fairness, but they can be complicated and slow down the process. </a:t>
            </a:r>
          </a:p>
          <a:p>
            <a:pPr algn="l"/>
            <a:r>
              <a:rPr lang="en-US" sz="1800" dirty="0">
                <a:latin typeface="Times New Roman" pitchFamily="18" charset="0"/>
                <a:cs typeface="Times New Roman" pitchFamily="18" charset="0"/>
              </a:rPr>
              <a:t>These issues show the need for a better, clearer, and safer system, making blockchain a good option to improve organ donation and transplantation.</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1774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949A4-5C14-86CE-6EA6-DD68FCD4D59C}"/>
              </a:ext>
            </a:extLst>
          </p:cNvPr>
          <p:cNvSpPr txBox="1"/>
          <p:nvPr/>
        </p:nvSpPr>
        <p:spPr>
          <a:xfrm>
            <a:off x="0" y="845752"/>
            <a:ext cx="10927976"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Disadvantages of Existing System</a:t>
            </a:r>
          </a:p>
        </p:txBody>
      </p:sp>
      <p:sp>
        <p:nvSpPr>
          <p:cNvPr id="4" name="TextBox 3">
            <a:extLst>
              <a:ext uri="{FF2B5EF4-FFF2-40B4-BE49-F238E27FC236}">
                <a16:creationId xmlns:a16="http://schemas.microsoft.com/office/drawing/2014/main" id="{609205E1-2E9B-07C2-D34C-EA6449156695}"/>
              </a:ext>
            </a:extLst>
          </p:cNvPr>
          <p:cNvSpPr txBox="1"/>
          <p:nvPr/>
        </p:nvSpPr>
        <p:spPr>
          <a:xfrm>
            <a:off x="410548" y="2368966"/>
            <a:ext cx="11314420" cy="38318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Centralized systems can be hacked, risking sensitive donor and recipient information.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 complex algorithms are hard to understand, which can erode trust in the system.</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Algorithms may reflect past biases.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These algorithms can be slow</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OPOs have to manage many different stakeholders.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Resource Limitations in OPOs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Risking sensitive patient information.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Different EHR systems may not work well together</a:t>
            </a:r>
          </a:p>
          <a:p>
            <a:pPr marL="285750" indent="-285750" algn="just">
              <a:lnSpc>
                <a:spcPct val="150000"/>
              </a:lnSpc>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6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79EC2F-0B14-7533-FBEC-AB879179503C}"/>
              </a:ext>
            </a:extLst>
          </p:cNvPr>
          <p:cNvSpPr txBox="1"/>
          <p:nvPr/>
        </p:nvSpPr>
        <p:spPr>
          <a:xfrm>
            <a:off x="632012" y="600635"/>
            <a:ext cx="10927976"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B1E81342-0EBE-6D3F-F673-9E62F7EFBD5C}"/>
              </a:ext>
            </a:extLst>
          </p:cNvPr>
          <p:cNvSpPr txBox="1"/>
          <p:nvPr/>
        </p:nvSpPr>
        <p:spPr>
          <a:xfrm>
            <a:off x="527901" y="1574276"/>
            <a:ext cx="11217897" cy="4890057"/>
          </a:xfrm>
          <a:prstGeom prst="rect">
            <a:avLst/>
          </a:prstGeom>
          <a:noFill/>
        </p:spPr>
        <p:txBody>
          <a:bodyPr wrap="square">
            <a:spAutoFit/>
          </a:bodyPr>
          <a:lstStyle/>
          <a:p>
            <a:pPr algn="just">
              <a:lnSpc>
                <a:spcPct val="150000"/>
              </a:lnSpc>
            </a:pPr>
            <a:r>
              <a:rPr lang="en-SG" sz="1600" dirty="0"/>
              <a:t>It aims to solve the problems of current methods by using decentralized technology. This system has a blockchain ledger that securely records every transaction. The ledger is unchangeable and transparent, allowing authorized users to access information in real-time. Smart contracts automate processes like matching donors with recipients. Enhanced security measures, such as cryptographic encryption and controlled access.</a:t>
            </a:r>
          </a:p>
          <a:p>
            <a:pPr algn="just">
              <a:lnSpc>
                <a:spcPct val="150000"/>
              </a:lnSpc>
            </a:pPr>
            <a:r>
              <a:rPr lang="en-US" sz="1600" dirty="0"/>
              <a:t>Below are six key types of algorithms and techniques that are typically used:</a:t>
            </a:r>
            <a:endParaRPr lang="en-SG" sz="1600" dirty="0"/>
          </a:p>
          <a:p>
            <a:pPr marL="285750" indent="-285750">
              <a:lnSpc>
                <a:spcPct val="150000"/>
              </a:lnSpc>
              <a:buFont typeface="Wingdings" panose="05000000000000000000" pitchFamily="2" charset="2"/>
              <a:buChar char="Ø"/>
            </a:pPr>
            <a:r>
              <a:rPr lang="en-SG" sz="1600" dirty="0"/>
              <a:t>Consensus Algorithms: Ensure the blockchain is decentralized and secure.</a:t>
            </a:r>
          </a:p>
          <a:p>
            <a:pPr marL="285750" indent="-285750">
              <a:lnSpc>
                <a:spcPct val="150000"/>
              </a:lnSpc>
              <a:buFont typeface="Wingdings" panose="05000000000000000000" pitchFamily="2" charset="2"/>
              <a:buChar char="Ø"/>
            </a:pPr>
            <a:r>
              <a:rPr lang="en-SG" sz="1600" dirty="0"/>
              <a:t>Smart Contracts: Automate the organ matching and allocation process.</a:t>
            </a:r>
          </a:p>
          <a:p>
            <a:pPr marL="285750" indent="-285750">
              <a:lnSpc>
                <a:spcPct val="150000"/>
              </a:lnSpc>
              <a:buFont typeface="Wingdings" panose="05000000000000000000" pitchFamily="2" charset="2"/>
              <a:buChar char="Ø"/>
            </a:pPr>
            <a:r>
              <a:rPr lang="en-SG" sz="1600" dirty="0"/>
              <a:t>Zero-Knowledge Proofs: Provide data privacy while maintaining transparency.</a:t>
            </a:r>
          </a:p>
          <a:p>
            <a:pPr marL="285750" indent="-285750">
              <a:lnSpc>
                <a:spcPct val="150000"/>
              </a:lnSpc>
              <a:buFont typeface="Wingdings" panose="05000000000000000000" pitchFamily="2" charset="2"/>
              <a:buChar char="Ø"/>
            </a:pPr>
            <a:r>
              <a:rPr lang="en-SG" sz="1600" dirty="0"/>
              <a:t>Homomorphic Encryption: Allow encrypted data to be used for matching.</a:t>
            </a:r>
          </a:p>
          <a:p>
            <a:pPr marL="285750" indent="-285750">
              <a:lnSpc>
                <a:spcPct val="150000"/>
              </a:lnSpc>
              <a:buFont typeface="Wingdings" panose="05000000000000000000" pitchFamily="2" charset="2"/>
              <a:buChar char="Ø"/>
            </a:pPr>
            <a:r>
              <a:rPr lang="en-SG" sz="1600" dirty="0"/>
              <a:t>Distributed Hash Tables: Efficiently store and access decentralized organ and patient data.</a:t>
            </a:r>
          </a:p>
          <a:p>
            <a:pPr marL="285750" indent="-285750">
              <a:lnSpc>
                <a:spcPct val="150000"/>
              </a:lnSpc>
              <a:buFont typeface="Wingdings" panose="05000000000000000000" pitchFamily="2" charset="2"/>
              <a:buChar char="Ø"/>
            </a:pPr>
            <a:r>
              <a:rPr lang="en-SG" sz="1600" dirty="0"/>
              <a:t>Matching Algorithms (e.g., ML): Improve organ donor-recipient matching with transparency and immutability.</a:t>
            </a:r>
          </a:p>
          <a:p>
            <a:pPr algn="just">
              <a:lnSpc>
                <a:spcPct val="150000"/>
              </a:lnSpc>
            </a:pPr>
            <a:endParaRPr lang="en-SG" sz="1600" dirty="0"/>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8009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1F9C5-76E9-8CC9-E0E3-3810B67374FB}"/>
              </a:ext>
            </a:extLst>
          </p:cNvPr>
          <p:cNvSpPr txBox="1"/>
          <p:nvPr/>
        </p:nvSpPr>
        <p:spPr>
          <a:xfrm>
            <a:off x="632012" y="600635"/>
            <a:ext cx="10927976"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Advantages</a:t>
            </a:r>
          </a:p>
        </p:txBody>
      </p:sp>
      <p:sp>
        <p:nvSpPr>
          <p:cNvPr id="4" name="TextBox 3">
            <a:extLst>
              <a:ext uri="{FF2B5EF4-FFF2-40B4-BE49-F238E27FC236}">
                <a16:creationId xmlns:a16="http://schemas.microsoft.com/office/drawing/2014/main" id="{CE6EF65E-A401-4BC6-B352-505CDBC6D1B2}"/>
              </a:ext>
            </a:extLst>
          </p:cNvPr>
          <p:cNvSpPr txBox="1"/>
          <p:nvPr/>
        </p:nvSpPr>
        <p:spPr>
          <a:xfrm>
            <a:off x="466530" y="2368966"/>
            <a:ext cx="11263353" cy="2169825"/>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Enhanced Transparency and Traceability</a:t>
            </a:r>
            <a:endParaRPr lang="en-IN" dirty="0">
              <a:latin typeface="Times New Roman" pitchFamily="18" charset="0"/>
              <a:ea typeface="Times New Roman" panose="02020603050405020304" pitchFamily="18" charset="0"/>
              <a:cs typeface="Times New Roman" pitchFamily="18" charset="0"/>
            </a:endParaRPr>
          </a:p>
          <a:p>
            <a:pPr marL="285750" lvl="0" indent="-285750" algn="just">
              <a:lnSpc>
                <a:spcPct val="150000"/>
              </a:lnSpc>
              <a:buFont typeface="Arial" panose="020B0604020202020204" pitchFamily="34" charset="0"/>
              <a:buChar char="•"/>
            </a:pPr>
            <a:r>
              <a:rPr lang="en-IN" dirty="0">
                <a:latin typeface="Times New Roman" pitchFamily="18" charset="0"/>
                <a:ea typeface="Times New Roman" panose="02020603050405020304" pitchFamily="18" charset="0"/>
                <a:cs typeface="Times New Roman" pitchFamily="18" charset="0"/>
              </a:rPr>
              <a:t>Improved Security</a:t>
            </a:r>
          </a:p>
          <a:p>
            <a:pPr marL="285750" lvl="0" indent="-285750" algn="just">
              <a:lnSpc>
                <a:spcPct val="150000"/>
              </a:lnSpc>
              <a:buFont typeface="Arial" panose="020B0604020202020204" pitchFamily="34" charset="0"/>
              <a:buChar char="•"/>
            </a:pPr>
            <a:r>
              <a:rPr lang="en-US" dirty="0">
                <a:latin typeface="Times New Roman" pitchFamily="18" charset="0"/>
                <a:ea typeface="Times New Roman" panose="02020603050405020304" pitchFamily="18" charset="0"/>
                <a:cs typeface="Times New Roman" pitchFamily="18" charset="0"/>
              </a:rPr>
              <a:t>Reduced Administrative Costs and Errors</a:t>
            </a:r>
          </a:p>
          <a:p>
            <a:pPr marL="285750" lvl="0" indent="-285750" algn="just">
              <a:lnSpc>
                <a:spcPct val="150000"/>
              </a:lnSpc>
              <a:buFont typeface="Arial" panose="020B0604020202020204" pitchFamily="34" charset="0"/>
              <a:buChar char="•"/>
            </a:pPr>
            <a:r>
              <a:rPr lang="en-US" dirty="0">
                <a:latin typeface="Times New Roman" pitchFamily="18" charset="0"/>
                <a:ea typeface="Times New Roman" panose="02020603050405020304" pitchFamily="18" charset="0"/>
                <a:cs typeface="Times New Roman" pitchFamily="18" charset="0"/>
              </a:rPr>
              <a:t>Enhanced Donor and Recipient Confidence</a:t>
            </a:r>
          </a:p>
          <a:p>
            <a:pPr marL="285750" lvl="0" indent="-285750" algn="just">
              <a:lnSpc>
                <a:spcPct val="150000"/>
              </a:lnSpc>
              <a:buFont typeface="Arial" panose="020B0604020202020204" pitchFamily="34" charset="0"/>
              <a:buChar char="•"/>
            </a:pPr>
            <a:r>
              <a:rPr lang="en-IN" dirty="0">
                <a:latin typeface="Times New Roman" pitchFamily="18" charset="0"/>
                <a:ea typeface="Times New Roman" panose="02020603050405020304" pitchFamily="18" charset="0"/>
                <a:cs typeface="Times New Roman" pitchFamily="18" charset="0"/>
              </a:rPr>
              <a:t>High Accuracy</a:t>
            </a:r>
          </a:p>
        </p:txBody>
      </p:sp>
    </p:spTree>
    <p:extLst>
      <p:ext uri="{BB962C8B-B14F-4D97-AF65-F5344CB8AC3E}">
        <p14:creationId xmlns:p14="http://schemas.microsoft.com/office/powerpoint/2010/main" val="90250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D84BF-E544-EC75-1140-3C8C807308FB}"/>
              </a:ext>
            </a:extLst>
          </p:cNvPr>
          <p:cNvSpPr txBox="1"/>
          <p:nvPr/>
        </p:nvSpPr>
        <p:spPr>
          <a:xfrm>
            <a:off x="632012" y="600635"/>
            <a:ext cx="10927976" cy="707886"/>
          </a:xfrm>
          <a:prstGeom prst="rect">
            <a:avLst/>
          </a:prstGeom>
          <a:noFill/>
        </p:spPr>
        <p:txBody>
          <a:bodyPr wrap="square" rtlCol="0">
            <a:spAutoFit/>
          </a:bodyPr>
          <a:lstStyle/>
          <a:p>
            <a:pPr algn="ctr"/>
            <a:r>
              <a:rPr lang="en-US" sz="4000" b="1" i="1" dirty="0">
                <a:latin typeface="Times New Roman" panose="02020603050405020304" pitchFamily="18" charset="0"/>
                <a:cs typeface="Times New Roman" panose="02020603050405020304" pitchFamily="18" charset="0"/>
              </a:rPr>
              <a:t>Hardware and Software Requirements</a:t>
            </a:r>
            <a:endParaRPr lang="en-IN" sz="4000"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CE5993-5C94-FFCC-1FF2-820D2B45C98B}"/>
              </a:ext>
            </a:extLst>
          </p:cNvPr>
          <p:cNvSpPr txBox="1"/>
          <p:nvPr/>
        </p:nvSpPr>
        <p:spPr>
          <a:xfrm>
            <a:off x="438172" y="2247234"/>
            <a:ext cx="5657828" cy="2153282"/>
          </a:xfrm>
          <a:prstGeom prst="rect">
            <a:avLst/>
          </a:prstGeom>
          <a:noFill/>
        </p:spPr>
        <p:txBody>
          <a:bodyPr wrap="square">
            <a:spAutoFit/>
          </a:bodyPr>
          <a:lstStyle/>
          <a:p>
            <a:pPr>
              <a:lnSpc>
                <a:spcPct val="107000"/>
              </a:lnSpc>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Processor                      -   Pentium –IV</a:t>
            </a:r>
          </a:p>
          <a:p>
            <a:r>
              <a:rPr lang="en-US" dirty="0">
                <a:latin typeface="Times New Roman" pitchFamily="18" charset="0"/>
                <a:cs typeface="Times New Roman" pitchFamily="18" charset="0"/>
              </a:rPr>
              <a:t>RAM                            -   4 GB (min)</a:t>
            </a:r>
          </a:p>
          <a:p>
            <a:r>
              <a:rPr lang="en-US" dirty="0">
                <a:latin typeface="Times New Roman" pitchFamily="18" charset="0"/>
                <a:cs typeface="Times New Roman" pitchFamily="18" charset="0"/>
              </a:rPr>
              <a:t>Hard Disk                     -   20 GB</a:t>
            </a:r>
          </a:p>
          <a:p>
            <a:r>
              <a:rPr lang="en-US" dirty="0">
                <a:latin typeface="Times New Roman" pitchFamily="18" charset="0"/>
                <a:cs typeface="Times New Roman" pitchFamily="18" charset="0"/>
              </a:rPr>
              <a:t>Key Board                    -    Standard Windows Keyboard</a:t>
            </a:r>
          </a:p>
          <a:p>
            <a:r>
              <a:rPr lang="en-US" dirty="0">
                <a:latin typeface="Times New Roman" pitchFamily="18" charset="0"/>
                <a:cs typeface="Times New Roman" pitchFamily="18" charset="0"/>
              </a:rPr>
              <a:t>Mouse                          -    Two or Three Button Mouse</a:t>
            </a:r>
          </a:p>
          <a:p>
            <a:r>
              <a:rPr lang="en-US" dirty="0">
                <a:latin typeface="Times New Roman" pitchFamily="18" charset="0"/>
                <a:cs typeface="Times New Roman" pitchFamily="18" charset="0"/>
              </a:rPr>
              <a:t>Monitor                        -    SVGA</a:t>
            </a:r>
          </a:p>
        </p:txBody>
      </p:sp>
      <p:sp>
        <p:nvSpPr>
          <p:cNvPr id="5" name="TextBox 4">
            <a:extLst>
              <a:ext uri="{FF2B5EF4-FFF2-40B4-BE49-F238E27FC236}">
                <a16:creationId xmlns:a16="http://schemas.microsoft.com/office/drawing/2014/main" id="{AB50AA94-0050-F70E-48B0-E95CD2061996}"/>
              </a:ext>
            </a:extLst>
          </p:cNvPr>
          <p:cNvSpPr txBox="1"/>
          <p:nvPr/>
        </p:nvSpPr>
        <p:spPr>
          <a:xfrm>
            <a:off x="6096001" y="2247234"/>
            <a:ext cx="5648134" cy="1045286"/>
          </a:xfrm>
          <a:prstGeom prst="rect">
            <a:avLst/>
          </a:prstGeom>
          <a:noFill/>
        </p:spPr>
        <p:txBody>
          <a:bodyPr wrap="square">
            <a:spAutoFit/>
          </a:bodyPr>
          <a:lstStyle/>
          <a:p>
            <a:pPr>
              <a:lnSpc>
                <a:spcPct val="107000"/>
              </a:lnSpc>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Operating System    -        Windows XP</a:t>
            </a:r>
          </a:p>
          <a:p>
            <a:r>
              <a:rPr lang="en-US" dirty="0">
                <a:latin typeface="Times New Roman" pitchFamily="18" charset="0"/>
                <a:cs typeface="Times New Roman" pitchFamily="18" charset="0"/>
              </a:rPr>
              <a:t>Coding Language     -         python</a:t>
            </a:r>
          </a:p>
        </p:txBody>
      </p:sp>
    </p:spTree>
    <p:extLst>
      <p:ext uri="{BB962C8B-B14F-4D97-AF65-F5344CB8AC3E}">
        <p14:creationId xmlns:p14="http://schemas.microsoft.com/office/powerpoint/2010/main" val="183125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b="1" i="1" dirty="0">
                <a:latin typeface="Times New Roman" pitchFamily="18" charset="0"/>
                <a:cs typeface="Times New Roman" pitchFamily="18" charset="0"/>
              </a:rPr>
              <a:t>Novelty of project</a:t>
            </a:r>
          </a:p>
        </p:txBody>
      </p:sp>
      <p:sp>
        <p:nvSpPr>
          <p:cNvPr id="8" name="Content Placeholder 7"/>
          <p:cNvSpPr>
            <a:spLocks noGrp="1"/>
          </p:cNvSpPr>
          <p:nvPr>
            <p:ph idx="1"/>
          </p:nvPr>
        </p:nvSpPr>
        <p:spPr/>
        <p:txBody>
          <a:bodyPr>
            <a:normAutofit/>
          </a:bodyPr>
          <a:lstStyle/>
          <a:p>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keeps a permanent record, making sure donor and recipient information is safe and easy to check.</a:t>
            </a:r>
          </a:p>
          <a:p>
            <a:r>
              <a:rPr lang="en-US" sz="1800" dirty="0">
                <a:latin typeface="Times New Roman" pitchFamily="18" charset="0"/>
                <a:cs typeface="Times New Roman" pitchFamily="18" charset="0"/>
              </a:rPr>
              <a:t>People can control who sees their health information, protecting their privacy.</a:t>
            </a:r>
          </a:p>
          <a:p>
            <a:r>
              <a:rPr lang="en-US" sz="1800" dirty="0">
                <a:latin typeface="Times New Roman" pitchFamily="18" charset="0"/>
                <a:cs typeface="Times New Roman" pitchFamily="18" charset="0"/>
              </a:rPr>
              <a:t>A worldwide database can help find organs for patients in different countries, saving more lives.</a:t>
            </a:r>
          </a:p>
          <a:p>
            <a:r>
              <a:rPr lang="en-US" sz="1800" dirty="0">
                <a:latin typeface="Times New Roman" pitchFamily="18" charset="0"/>
                <a:cs typeface="Times New Roman" pitchFamily="18" charset="0"/>
              </a:rPr>
              <a:t>The clear records on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make it harder for illegal activities, like organ trafficking, to happen.</a:t>
            </a:r>
          </a:p>
          <a:p>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allows for tracking organs as they move from donor to recipient, ensuring safe delivery.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2162</TotalTime>
  <Words>1543</Words>
  <Application>Microsoft Office PowerPoint</Application>
  <PresentationFormat>Widescreen</PresentationFormat>
  <Paragraphs>212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Novelty of project</vt:lpstr>
      <vt:lpstr>Module</vt:lpstr>
      <vt:lpstr>Hospital Module</vt:lpstr>
      <vt:lpstr>Architecture Diagram </vt:lpstr>
      <vt:lpstr>Usecase Diagram</vt:lpstr>
      <vt:lpstr>Class Diagram</vt:lpstr>
      <vt:lpstr>Sequence Diagram</vt:lpstr>
      <vt:lpstr>Activity Diagram</vt:lpstr>
      <vt:lpstr>OUTPUT</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pavani edipelly</cp:lastModifiedBy>
  <cp:revision>60</cp:revision>
  <dcterms:created xsi:type="dcterms:W3CDTF">2023-10-17T05:19:53Z</dcterms:created>
  <dcterms:modified xsi:type="dcterms:W3CDTF">2024-11-09T12:44:10Z</dcterms:modified>
</cp:coreProperties>
</file>