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59" r:id="rId7"/>
    <p:sldId id="260" r:id="rId8"/>
    <p:sldId id="267" r:id="rId9"/>
    <p:sldId id="266" r:id="rId10"/>
    <p:sldId id="265" r:id="rId11"/>
    <p:sldId id="264" r:id="rId12"/>
    <p:sldId id="263" r:id="rId13"/>
    <p:sldId id="271" r:id="rId14"/>
    <p:sldId id="270" r:id="rId15"/>
    <p:sldId id="269" r:id="rId16"/>
    <p:sldId id="268" r:id="rId17"/>
    <p:sldId id="273" r:id="rId18"/>
    <p:sldId id="280" r:id="rId19"/>
    <p:sldId id="281" r:id="rId20"/>
    <p:sldId id="282" r:id="rId21"/>
    <p:sldId id="275" r:id="rId22"/>
    <p:sldId id="276" r:id="rId23"/>
    <p:sldId id="277" r:id="rId24"/>
    <p:sldId id="278" r:id="rId25"/>
    <p:sldId id="279" r:id="rId26"/>
    <p:sldId id="274" r:id="rId27"/>
    <p:sldId id="283"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D37C7A-BAEF-4EA9-BBF4-8A0B17724E0D}" v="5692" dt="2024-06-02T20:04:21.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54" d="100"/>
          <a:sy n="54" d="100"/>
        </p:scale>
        <p:origin x="62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i.spacexdata.com/v4/launches/pa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ndex.php?title=List_of_Falcon_9_and_Falcon_Heavy_launches&amp;oldid=102768692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5000" b="-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8882" y="573274"/>
            <a:ext cx="9760323" cy="3115982"/>
          </a:xfrm>
        </p:spPr>
        <p:txBody>
          <a:bodyPr>
            <a:normAutofit/>
          </a:bodyPr>
          <a:lstStyle/>
          <a:p>
            <a:pPr algn="l"/>
            <a:r>
              <a:rPr lang="en-US" sz="8800" b="1" dirty="0">
                <a:solidFill>
                  <a:srgbClr val="FFFFFF"/>
                </a:solidFill>
                <a:latin typeface="Arial"/>
                <a:cs typeface="Arial"/>
              </a:rPr>
              <a:t>IBM</a:t>
            </a:r>
            <a:br>
              <a:rPr lang="en-US" dirty="0">
                <a:solidFill>
                  <a:srgbClr val="FFFFFF"/>
                </a:solidFill>
              </a:rPr>
            </a:br>
            <a:r>
              <a:rPr lang="en-US" sz="3200" b="1" dirty="0">
                <a:solidFill>
                  <a:srgbClr val="FFFFFF"/>
                </a:solidFill>
              </a:rPr>
              <a:t>Applied Data Science Capstone</a:t>
            </a:r>
            <a:endParaRPr lang="en-US" b="1">
              <a:solidFill>
                <a:srgbClr val="FFFFFF"/>
              </a:solidFill>
            </a:endParaRPr>
          </a:p>
        </p:txBody>
      </p:sp>
      <p:sp>
        <p:nvSpPr>
          <p:cNvPr id="3" name="Subtitle 2"/>
          <p:cNvSpPr>
            <a:spLocks noGrp="1"/>
          </p:cNvSpPr>
          <p:nvPr>
            <p:ph type="subTitle" idx="1"/>
          </p:nvPr>
        </p:nvSpPr>
        <p:spPr>
          <a:xfrm>
            <a:off x="7575176" y="4644184"/>
            <a:ext cx="4616825" cy="826528"/>
          </a:xfrm>
        </p:spPr>
        <p:txBody>
          <a:bodyPr vert="horz" lIns="91440" tIns="45720" rIns="91440" bIns="45720" rtlCol="0" anchor="t">
            <a:normAutofit lnSpcReduction="10000"/>
          </a:bodyPr>
          <a:lstStyle/>
          <a:p>
            <a:r>
              <a:rPr lang="en-US" b="1" i="1" dirty="0">
                <a:solidFill>
                  <a:srgbClr val="FFFFFF"/>
                </a:solidFill>
              </a:rPr>
              <a:t>Venkata Pavani Perla</a:t>
            </a:r>
          </a:p>
          <a:p>
            <a:r>
              <a:rPr lang="en-US" b="1" i="1" dirty="0">
                <a:solidFill>
                  <a:srgbClr val="FFFFFF"/>
                </a:solidFill>
              </a:rPr>
              <a:t>June02, 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8C6C-98D0-1996-5EDE-213EB5A38475}"/>
              </a:ext>
            </a:extLst>
          </p:cNvPr>
          <p:cNvSpPr>
            <a:spLocks noGrp="1"/>
          </p:cNvSpPr>
          <p:nvPr>
            <p:ph type="title"/>
          </p:nvPr>
        </p:nvSpPr>
        <p:spPr>
          <a:xfrm>
            <a:off x="838200" y="320301"/>
            <a:ext cx="10515600" cy="1392798"/>
          </a:xfrm>
        </p:spPr>
        <p:txBody>
          <a:bodyPr>
            <a:normAutofit fontScale="90000"/>
          </a:bodyPr>
          <a:lstStyle/>
          <a:p>
            <a:br>
              <a:rPr lang="en-US" sz="4800" dirty="0">
                <a:solidFill>
                  <a:srgbClr val="FFFFFF"/>
                </a:solidFill>
                <a:ea typeface="+mj-lt"/>
                <a:cs typeface="+mj-lt"/>
              </a:rPr>
            </a:br>
            <a:r>
              <a:rPr lang="en-US" sz="4800" dirty="0">
                <a:solidFill>
                  <a:srgbClr val="FFFFFF"/>
                </a:solidFill>
                <a:ea typeface="+mj-lt"/>
                <a:cs typeface="+mj-lt"/>
              </a:rPr>
              <a:t>METHODOLOGY</a:t>
            </a:r>
            <a:r>
              <a:rPr lang="en-US" sz="4800" dirty="0">
                <a:ea typeface="+mj-lt"/>
                <a:cs typeface="+mj-lt"/>
              </a:rPr>
              <a:t> </a:t>
            </a:r>
            <a:br>
              <a:rPr lang="en-US" sz="2800" dirty="0">
                <a:ea typeface="+mj-lt"/>
                <a:cs typeface="+mj-lt"/>
              </a:rPr>
            </a:br>
            <a:r>
              <a:rPr lang="en-US" sz="2800" dirty="0">
                <a:solidFill>
                  <a:schemeClr val="bg1"/>
                </a:solidFill>
                <a:ea typeface="+mj-lt"/>
                <a:cs typeface="+mj-lt"/>
              </a:rPr>
              <a:t>3. Data Visualization</a:t>
            </a:r>
          </a:p>
          <a:p>
            <a:endParaRPr lang="en-US" dirty="0"/>
          </a:p>
        </p:txBody>
      </p:sp>
      <p:sp>
        <p:nvSpPr>
          <p:cNvPr id="3" name="Content Placeholder 2">
            <a:extLst>
              <a:ext uri="{FF2B5EF4-FFF2-40B4-BE49-F238E27FC236}">
                <a16:creationId xmlns:a16="http://schemas.microsoft.com/office/drawing/2014/main" id="{213E4F9B-660C-DA3D-1DAF-E8D0F69BC821}"/>
              </a:ext>
            </a:extLst>
          </p:cNvPr>
          <p:cNvSpPr>
            <a:spLocks noGrp="1"/>
          </p:cNvSpPr>
          <p:nvPr>
            <p:ph idx="1"/>
          </p:nvPr>
        </p:nvSpPr>
        <p:spPr>
          <a:xfrm>
            <a:off x="883022" y="1713566"/>
            <a:ext cx="8633012" cy="2592014"/>
          </a:xfrm>
        </p:spPr>
        <p:txBody>
          <a:bodyPr vert="horz" lIns="91440" tIns="45720" rIns="91440" bIns="45720" rtlCol="0" anchor="t">
            <a:normAutofit fontScale="92500" lnSpcReduction="10000"/>
          </a:bodyPr>
          <a:lstStyle/>
          <a:p>
            <a:pPr marL="0" indent="0">
              <a:buNone/>
            </a:pPr>
            <a:r>
              <a:rPr lang="en-US" dirty="0">
                <a:solidFill>
                  <a:schemeClr val="bg1"/>
                </a:solidFill>
              </a:rPr>
              <a:t>Matplotlib and Seaborn – </a:t>
            </a:r>
            <a:r>
              <a:rPr lang="en-US" sz="2000" dirty="0">
                <a:solidFill>
                  <a:schemeClr val="bg1"/>
                </a:solidFill>
              </a:rPr>
              <a:t>Functions from the Matplotlib and Seaborn libraries are used to visualize the data through scatterplots, bar charts and line charts.</a:t>
            </a:r>
          </a:p>
          <a:p>
            <a:pPr marL="0" indent="0">
              <a:buNone/>
            </a:pPr>
            <a:r>
              <a:rPr lang="en-US" sz="2000" dirty="0">
                <a:solidFill>
                  <a:schemeClr val="bg1"/>
                </a:solidFill>
              </a:rPr>
              <a:t>The plots and charts are used to understand more about the relationships between several features such as:</a:t>
            </a:r>
          </a:p>
          <a:p>
            <a:r>
              <a:rPr lang="en-US" sz="2000" dirty="0">
                <a:solidFill>
                  <a:schemeClr val="bg1"/>
                </a:solidFill>
              </a:rPr>
              <a:t>The relationship between flight number and launch site.</a:t>
            </a:r>
          </a:p>
          <a:p>
            <a:r>
              <a:rPr lang="en-US" sz="2000" dirty="0">
                <a:solidFill>
                  <a:schemeClr val="bg1"/>
                </a:solidFill>
              </a:rPr>
              <a:t>The relationship between payload mass and launch site.</a:t>
            </a:r>
          </a:p>
          <a:p>
            <a:r>
              <a:rPr lang="en-US" sz="2000" dirty="0">
                <a:solidFill>
                  <a:schemeClr val="bg1"/>
                </a:solidFill>
              </a:rPr>
              <a:t>The relationship between success rate and orbit type.</a:t>
            </a:r>
          </a:p>
        </p:txBody>
      </p:sp>
      <p:pic>
        <p:nvPicPr>
          <p:cNvPr id="4" name="Picture 3">
            <a:extLst>
              <a:ext uri="{FF2B5EF4-FFF2-40B4-BE49-F238E27FC236}">
                <a16:creationId xmlns:a16="http://schemas.microsoft.com/office/drawing/2014/main" id="{A18FD254-AE16-9A06-1A5A-8E3BC01616E4}"/>
              </a:ext>
            </a:extLst>
          </p:cNvPr>
          <p:cNvPicPr>
            <a:picLocks noChangeAspect="1"/>
          </p:cNvPicPr>
          <p:nvPr/>
        </p:nvPicPr>
        <p:blipFill>
          <a:blip r:embed="rId2"/>
          <a:stretch>
            <a:fillRect/>
          </a:stretch>
        </p:blipFill>
        <p:spPr>
          <a:xfrm>
            <a:off x="7177928" y="638455"/>
            <a:ext cx="4514850" cy="1076325"/>
          </a:xfrm>
          <a:prstGeom prst="rect">
            <a:avLst/>
          </a:prstGeom>
        </p:spPr>
      </p:pic>
      <p:pic>
        <p:nvPicPr>
          <p:cNvPr id="5" name="Picture 4" descr="A logo with a graphic design&#10;&#10;Description automatically generated">
            <a:extLst>
              <a:ext uri="{FF2B5EF4-FFF2-40B4-BE49-F238E27FC236}">
                <a16:creationId xmlns:a16="http://schemas.microsoft.com/office/drawing/2014/main" id="{8E15BABC-EAF7-5B8D-54D6-BD05EC910FFC}"/>
              </a:ext>
            </a:extLst>
          </p:cNvPr>
          <p:cNvPicPr>
            <a:picLocks noChangeAspect="1"/>
          </p:cNvPicPr>
          <p:nvPr/>
        </p:nvPicPr>
        <p:blipFill>
          <a:blip r:embed="rId3"/>
          <a:stretch>
            <a:fillRect/>
          </a:stretch>
        </p:blipFill>
        <p:spPr>
          <a:xfrm>
            <a:off x="9968193" y="1837484"/>
            <a:ext cx="1714500" cy="1714500"/>
          </a:xfrm>
          <a:prstGeom prst="rect">
            <a:avLst/>
          </a:prstGeom>
        </p:spPr>
      </p:pic>
      <p:sp>
        <p:nvSpPr>
          <p:cNvPr id="6" name="TextBox 5">
            <a:extLst>
              <a:ext uri="{FF2B5EF4-FFF2-40B4-BE49-F238E27FC236}">
                <a16:creationId xmlns:a16="http://schemas.microsoft.com/office/drawing/2014/main" id="{C8A11F13-7D9A-C26D-46FE-C5BA7284FD77}"/>
              </a:ext>
            </a:extLst>
          </p:cNvPr>
          <p:cNvSpPr txBox="1"/>
          <p:nvPr/>
        </p:nvSpPr>
        <p:spPr>
          <a:xfrm>
            <a:off x="882465" y="4305860"/>
            <a:ext cx="9020732"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rPr>
              <a:t>Folium – </a:t>
            </a:r>
            <a:r>
              <a:rPr lang="en-US" sz="2000" dirty="0">
                <a:solidFill>
                  <a:schemeClr val="bg1"/>
                </a:solidFill>
              </a:rPr>
              <a:t>Functions from the folium libraries are used to visualize the data through interactive maps.</a:t>
            </a:r>
          </a:p>
          <a:p>
            <a:r>
              <a:rPr lang="en-US" sz="2000" dirty="0">
                <a:solidFill>
                  <a:schemeClr val="bg1"/>
                </a:solidFill>
              </a:rPr>
              <a:t>The Folium library is used to:</a:t>
            </a:r>
          </a:p>
          <a:p>
            <a:pPr marL="457200" indent="-457200">
              <a:buFont typeface="Arial"/>
              <a:buChar char="•"/>
            </a:pPr>
            <a:r>
              <a:rPr lang="en-US" sz="2000" dirty="0">
                <a:solidFill>
                  <a:schemeClr val="bg1"/>
                </a:solidFill>
              </a:rPr>
              <a:t>Mark all launch sites on a map.</a:t>
            </a:r>
          </a:p>
          <a:p>
            <a:pPr marL="457200" indent="-457200">
              <a:buFont typeface="Arial"/>
              <a:buChar char="•"/>
            </a:pPr>
            <a:r>
              <a:rPr lang="en-US" sz="2000" dirty="0">
                <a:solidFill>
                  <a:schemeClr val="bg1"/>
                </a:solidFill>
              </a:rPr>
              <a:t>Mark the succeeded launches and failed launches for each site on a map.</a:t>
            </a:r>
          </a:p>
          <a:p>
            <a:pPr marL="457200" indent="-457200">
              <a:buFont typeface="Arial"/>
              <a:buChar char="•"/>
            </a:pPr>
            <a:r>
              <a:rPr lang="en-US" sz="2000" dirty="0">
                <a:solidFill>
                  <a:schemeClr val="bg1"/>
                </a:solidFill>
              </a:rPr>
              <a:t>Mark the distances between a launch site to its proximities such as nearest city, railway or highway.</a:t>
            </a:r>
          </a:p>
        </p:txBody>
      </p:sp>
      <p:pic>
        <p:nvPicPr>
          <p:cNvPr id="7" name="Picture 6" descr="A green text on a white background&#10;&#10;Description automatically generated">
            <a:extLst>
              <a:ext uri="{FF2B5EF4-FFF2-40B4-BE49-F238E27FC236}">
                <a16:creationId xmlns:a16="http://schemas.microsoft.com/office/drawing/2014/main" id="{620DFD02-F378-F648-5544-67166FB9CEF4}"/>
              </a:ext>
            </a:extLst>
          </p:cNvPr>
          <p:cNvPicPr>
            <a:picLocks noChangeAspect="1"/>
          </p:cNvPicPr>
          <p:nvPr/>
        </p:nvPicPr>
        <p:blipFill>
          <a:blip r:embed="rId4"/>
          <a:stretch>
            <a:fillRect/>
          </a:stretch>
        </p:blipFill>
        <p:spPr>
          <a:xfrm>
            <a:off x="9795903" y="4713754"/>
            <a:ext cx="2046755" cy="792256"/>
          </a:xfrm>
          <a:prstGeom prst="rect">
            <a:avLst/>
          </a:prstGeom>
        </p:spPr>
      </p:pic>
    </p:spTree>
    <p:extLst>
      <p:ext uri="{BB962C8B-B14F-4D97-AF65-F5344CB8AC3E}">
        <p14:creationId xmlns:p14="http://schemas.microsoft.com/office/powerpoint/2010/main" val="1057138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819A-0024-D38C-E7E2-AEDA5B1D4486}"/>
              </a:ext>
            </a:extLst>
          </p:cNvPr>
          <p:cNvSpPr>
            <a:spLocks noGrp="1"/>
          </p:cNvSpPr>
          <p:nvPr>
            <p:ph type="title"/>
          </p:nvPr>
        </p:nvSpPr>
        <p:spPr/>
        <p:txBody>
          <a:bodyPr/>
          <a:lstStyle/>
          <a:p>
            <a:r>
              <a:rPr lang="en-US" sz="4800" dirty="0">
                <a:solidFill>
                  <a:srgbClr val="FFFFFF"/>
                </a:solidFill>
                <a:ea typeface="+mj-lt"/>
                <a:cs typeface="+mj-lt"/>
              </a:rPr>
              <a:t>METHODOLOGY</a:t>
            </a:r>
            <a:r>
              <a:rPr lang="en-US" sz="4300" dirty="0">
                <a:ea typeface="+mj-lt"/>
                <a:cs typeface="+mj-lt"/>
              </a:rPr>
              <a:t> </a:t>
            </a:r>
            <a:br>
              <a:rPr lang="en-US" sz="4300" dirty="0">
                <a:ea typeface="+mj-lt"/>
                <a:cs typeface="+mj-lt"/>
              </a:rPr>
            </a:br>
            <a:r>
              <a:rPr lang="en-US" sz="2800" dirty="0">
                <a:solidFill>
                  <a:schemeClr val="bg1"/>
                </a:solidFill>
                <a:ea typeface="+mj-lt"/>
                <a:cs typeface="+mj-lt"/>
              </a:rPr>
              <a:t>3. Data Visualization</a:t>
            </a:r>
            <a:endParaRPr lang="en-US" sz="2800" dirty="0">
              <a:solidFill>
                <a:schemeClr val="bg1"/>
              </a:solidFill>
            </a:endParaRPr>
          </a:p>
        </p:txBody>
      </p:sp>
      <p:sp>
        <p:nvSpPr>
          <p:cNvPr id="3" name="Content Placeholder 2">
            <a:extLst>
              <a:ext uri="{FF2B5EF4-FFF2-40B4-BE49-F238E27FC236}">
                <a16:creationId xmlns:a16="http://schemas.microsoft.com/office/drawing/2014/main" id="{8DF0723F-11E8-29F6-F8F3-8B4916834EDA}"/>
              </a:ext>
            </a:extLst>
          </p:cNvPr>
          <p:cNvSpPr>
            <a:spLocks noGrp="1"/>
          </p:cNvSpPr>
          <p:nvPr>
            <p:ph idx="1"/>
          </p:nvPr>
        </p:nvSpPr>
        <p:spPr>
          <a:xfrm>
            <a:off x="838200" y="1825625"/>
            <a:ext cx="7983072" cy="3208338"/>
          </a:xfrm>
        </p:spPr>
        <p:txBody>
          <a:bodyPr vert="horz" lIns="91440" tIns="45720" rIns="91440" bIns="45720" rtlCol="0" anchor="t">
            <a:normAutofit fontScale="92500" lnSpcReduction="10000"/>
          </a:bodyPr>
          <a:lstStyle/>
          <a:p>
            <a:pPr marL="0" indent="0">
              <a:buNone/>
            </a:pPr>
            <a:r>
              <a:rPr lang="en-US" dirty="0">
                <a:solidFill>
                  <a:schemeClr val="bg1"/>
                </a:solidFill>
              </a:rPr>
              <a:t>Dash – The functions from dash are used to generate an interactive site where we can toggle the input using a dropdown menu and a ranger slider.</a:t>
            </a:r>
          </a:p>
          <a:p>
            <a:pPr marL="0" indent="0">
              <a:buNone/>
            </a:pPr>
            <a:r>
              <a:rPr lang="en-US" dirty="0">
                <a:solidFill>
                  <a:schemeClr val="bg1"/>
                </a:solidFill>
              </a:rPr>
              <a:t>Using a pie chart and a scatter plot, the interactive site shows:</a:t>
            </a:r>
          </a:p>
          <a:p>
            <a:r>
              <a:rPr lang="en-US" dirty="0">
                <a:solidFill>
                  <a:schemeClr val="bg1"/>
                </a:solidFill>
              </a:rPr>
              <a:t>The total success launches from each site.</a:t>
            </a:r>
          </a:p>
          <a:p>
            <a:r>
              <a:rPr lang="en-US" dirty="0">
                <a:solidFill>
                  <a:schemeClr val="bg1"/>
                </a:solidFill>
              </a:rPr>
              <a:t>The correlation between payload mass and mission outcome (success or failure ) for each launch site.</a:t>
            </a:r>
          </a:p>
        </p:txBody>
      </p:sp>
      <p:pic>
        <p:nvPicPr>
          <p:cNvPr id="4" name="Picture 3" descr="A logo with text on it&#10;&#10;Description automatically generated">
            <a:extLst>
              <a:ext uri="{FF2B5EF4-FFF2-40B4-BE49-F238E27FC236}">
                <a16:creationId xmlns:a16="http://schemas.microsoft.com/office/drawing/2014/main" id="{CACBA37B-6E58-5F9A-3FCC-DE5D4C740463}"/>
              </a:ext>
            </a:extLst>
          </p:cNvPr>
          <p:cNvPicPr>
            <a:picLocks noChangeAspect="1"/>
          </p:cNvPicPr>
          <p:nvPr/>
        </p:nvPicPr>
        <p:blipFill>
          <a:blip r:embed="rId2"/>
          <a:stretch>
            <a:fillRect/>
          </a:stretch>
        </p:blipFill>
        <p:spPr>
          <a:xfrm>
            <a:off x="9065559" y="2011456"/>
            <a:ext cx="2286000" cy="1714500"/>
          </a:xfrm>
          <a:prstGeom prst="rect">
            <a:avLst/>
          </a:prstGeom>
        </p:spPr>
      </p:pic>
    </p:spTree>
    <p:extLst>
      <p:ext uri="{BB962C8B-B14F-4D97-AF65-F5344CB8AC3E}">
        <p14:creationId xmlns:p14="http://schemas.microsoft.com/office/powerpoint/2010/main" val="1997007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864A-49B8-4A2E-E88B-69703DFE1D53}"/>
              </a:ext>
            </a:extLst>
          </p:cNvPr>
          <p:cNvSpPr>
            <a:spLocks noGrp="1"/>
          </p:cNvSpPr>
          <p:nvPr>
            <p:ph type="title"/>
          </p:nvPr>
        </p:nvSpPr>
        <p:spPr/>
        <p:txBody>
          <a:bodyPr>
            <a:normAutofit/>
          </a:bodyPr>
          <a:lstStyle/>
          <a:p>
            <a:r>
              <a:rPr lang="en-US" sz="4800" dirty="0">
                <a:solidFill>
                  <a:srgbClr val="FFFFFF"/>
                </a:solidFill>
                <a:ea typeface="+mj-lt"/>
                <a:cs typeface="+mj-lt"/>
              </a:rPr>
              <a:t>METHODOLOGY</a:t>
            </a:r>
            <a:r>
              <a:rPr lang="en-US" sz="4800" dirty="0">
                <a:ea typeface="+mj-lt"/>
                <a:cs typeface="+mj-lt"/>
              </a:rPr>
              <a:t> </a:t>
            </a:r>
            <a:br>
              <a:rPr lang="en-US" sz="4800" dirty="0">
                <a:ea typeface="+mj-lt"/>
                <a:cs typeface="+mj-lt"/>
              </a:rPr>
            </a:br>
            <a:r>
              <a:rPr lang="en-US" sz="2800" dirty="0">
                <a:solidFill>
                  <a:schemeClr val="bg1"/>
                </a:solidFill>
                <a:ea typeface="+mj-lt"/>
                <a:cs typeface="+mj-lt"/>
              </a:rPr>
              <a:t>4. Machine Learning Prediction</a:t>
            </a:r>
          </a:p>
        </p:txBody>
      </p:sp>
      <p:sp>
        <p:nvSpPr>
          <p:cNvPr id="3" name="Content Placeholder 2">
            <a:extLst>
              <a:ext uri="{FF2B5EF4-FFF2-40B4-BE49-F238E27FC236}">
                <a16:creationId xmlns:a16="http://schemas.microsoft.com/office/drawing/2014/main" id="{C885429E-2D54-36C2-90BA-039493586536}"/>
              </a:ext>
            </a:extLst>
          </p:cNvPr>
          <p:cNvSpPr>
            <a:spLocks noGrp="1"/>
          </p:cNvSpPr>
          <p:nvPr>
            <p:ph idx="1"/>
          </p:nvPr>
        </p:nvSpPr>
        <p:spPr>
          <a:xfrm>
            <a:off x="838200" y="1825625"/>
            <a:ext cx="9327777" cy="4564250"/>
          </a:xfrm>
        </p:spPr>
        <p:txBody>
          <a:bodyPr vert="horz" lIns="91440" tIns="45720" rIns="91440" bIns="45720" rtlCol="0" anchor="t">
            <a:normAutofit fontScale="92500" lnSpcReduction="20000"/>
          </a:bodyPr>
          <a:lstStyle/>
          <a:p>
            <a:pPr marL="0" indent="0">
              <a:buNone/>
            </a:pPr>
            <a:r>
              <a:rPr lang="en-US" dirty="0">
                <a:solidFill>
                  <a:schemeClr val="bg1"/>
                </a:solidFill>
              </a:rPr>
              <a:t>Functions from Scikit-learn library are used to create our machine learning models. The machine learning prediction phase include the following steps:</a:t>
            </a:r>
          </a:p>
          <a:p>
            <a:pPr marL="514350" indent="-514350">
              <a:buAutoNum type="arabicPeriod"/>
            </a:pPr>
            <a:r>
              <a:rPr lang="en-US" dirty="0">
                <a:solidFill>
                  <a:schemeClr val="bg1"/>
                </a:solidFill>
              </a:rPr>
              <a:t>Standardizing the data</a:t>
            </a:r>
          </a:p>
          <a:p>
            <a:pPr marL="514350" indent="-514350">
              <a:buAutoNum type="arabicPeriod"/>
            </a:pPr>
            <a:r>
              <a:rPr lang="en-US" dirty="0">
                <a:solidFill>
                  <a:schemeClr val="bg1"/>
                </a:solidFill>
              </a:rPr>
              <a:t>Splitting the data in to training and test data.</a:t>
            </a:r>
          </a:p>
          <a:p>
            <a:pPr marL="514350" indent="-514350">
              <a:buAutoNum type="arabicPeriod"/>
            </a:pPr>
            <a:r>
              <a:rPr lang="en-US" dirty="0">
                <a:solidFill>
                  <a:schemeClr val="bg1"/>
                </a:solidFill>
              </a:rPr>
              <a:t>Creating machine learning models such as, Logistic Regression, Support Vector Machine, Decision tree, K nearest neighbors</a:t>
            </a:r>
          </a:p>
          <a:p>
            <a:pPr marL="514350" indent="-514350">
              <a:buAutoNum type="arabicPeriod"/>
            </a:pPr>
            <a:r>
              <a:rPr lang="en-US" dirty="0">
                <a:solidFill>
                  <a:schemeClr val="bg1"/>
                </a:solidFill>
              </a:rPr>
              <a:t>Fit the models on the training set.</a:t>
            </a:r>
          </a:p>
          <a:p>
            <a:pPr marL="514350" indent="-514350">
              <a:buAutoNum type="arabicPeriod"/>
            </a:pPr>
            <a:r>
              <a:rPr lang="en-US" dirty="0">
                <a:solidFill>
                  <a:schemeClr val="bg1"/>
                </a:solidFill>
              </a:rPr>
              <a:t>Find the best combination of hyper parameters for each model.</a:t>
            </a:r>
          </a:p>
          <a:p>
            <a:pPr marL="514350" indent="-514350">
              <a:buAutoNum type="arabicPeriod"/>
            </a:pPr>
            <a:r>
              <a:rPr lang="en-US" dirty="0">
                <a:solidFill>
                  <a:schemeClr val="bg1"/>
                </a:solidFill>
              </a:rPr>
              <a:t>Evaluate the models based on their accuracy scores and confusion matrix.</a:t>
            </a:r>
          </a:p>
        </p:txBody>
      </p:sp>
      <p:pic>
        <p:nvPicPr>
          <p:cNvPr id="4" name="Picture 3" descr="A blue and orange logo&#10;&#10;Description automatically generated">
            <a:extLst>
              <a:ext uri="{FF2B5EF4-FFF2-40B4-BE49-F238E27FC236}">
                <a16:creationId xmlns:a16="http://schemas.microsoft.com/office/drawing/2014/main" id="{E176DFE5-600E-A55C-F69F-A04328DF1939}"/>
              </a:ext>
            </a:extLst>
          </p:cNvPr>
          <p:cNvPicPr>
            <a:picLocks noChangeAspect="1"/>
          </p:cNvPicPr>
          <p:nvPr/>
        </p:nvPicPr>
        <p:blipFill>
          <a:blip r:embed="rId2"/>
          <a:stretch>
            <a:fillRect/>
          </a:stretch>
        </p:blipFill>
        <p:spPr>
          <a:xfrm>
            <a:off x="9088531" y="2650191"/>
            <a:ext cx="2878792" cy="1546412"/>
          </a:xfrm>
          <a:prstGeom prst="rect">
            <a:avLst/>
          </a:prstGeom>
        </p:spPr>
      </p:pic>
    </p:spTree>
    <p:extLst>
      <p:ext uri="{BB962C8B-B14F-4D97-AF65-F5344CB8AC3E}">
        <p14:creationId xmlns:p14="http://schemas.microsoft.com/office/powerpoint/2010/main" val="305454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1B42-B938-8558-F683-1833B1A14E45}"/>
              </a:ext>
            </a:extLst>
          </p:cNvPr>
          <p:cNvSpPr>
            <a:spLocks noGrp="1"/>
          </p:cNvSpPr>
          <p:nvPr>
            <p:ph type="title"/>
          </p:nvPr>
        </p:nvSpPr>
        <p:spPr/>
        <p:txBody>
          <a:bodyPr/>
          <a:lstStyle/>
          <a:p>
            <a:r>
              <a:rPr lang="en-US" sz="4800" b="1" dirty="0">
                <a:solidFill>
                  <a:schemeClr val="bg1"/>
                </a:solidFill>
              </a:rPr>
              <a:t>RESULTS</a:t>
            </a:r>
            <a:endParaRPr lang="en-US" b="1" dirty="0">
              <a:solidFill>
                <a:schemeClr val="bg1"/>
              </a:solidFill>
            </a:endParaRPr>
          </a:p>
        </p:txBody>
      </p:sp>
      <p:sp>
        <p:nvSpPr>
          <p:cNvPr id="3" name="Content Placeholder 2">
            <a:extLst>
              <a:ext uri="{FF2B5EF4-FFF2-40B4-BE49-F238E27FC236}">
                <a16:creationId xmlns:a16="http://schemas.microsoft.com/office/drawing/2014/main" id="{82D6E768-3E2F-254C-966B-69AE5DE3B6F8}"/>
              </a:ext>
            </a:extLst>
          </p:cNvPr>
          <p:cNvSpPr>
            <a:spLocks noGrp="1"/>
          </p:cNvSpPr>
          <p:nvPr>
            <p:ph idx="1"/>
          </p:nvPr>
        </p:nvSpPr>
        <p:spPr/>
        <p:txBody>
          <a:bodyPr vert="horz" lIns="91440" tIns="45720" rIns="91440" bIns="45720" rtlCol="0" anchor="t">
            <a:normAutofit/>
          </a:bodyPr>
          <a:lstStyle/>
          <a:p>
            <a:pPr marL="0" indent="0">
              <a:buNone/>
            </a:pPr>
            <a:r>
              <a:rPr lang="en-US" dirty="0">
                <a:solidFill>
                  <a:schemeClr val="bg1"/>
                </a:solidFill>
              </a:rPr>
              <a:t>The results are split in to 5 sections:</a:t>
            </a:r>
          </a:p>
          <a:p>
            <a:pPr marL="457200" indent="-457200"/>
            <a:r>
              <a:rPr lang="en-US" dirty="0">
                <a:solidFill>
                  <a:schemeClr val="bg1"/>
                </a:solidFill>
              </a:rPr>
              <a:t>SQL (EDA with SQL)</a:t>
            </a:r>
          </a:p>
          <a:p>
            <a:pPr marL="457200" indent="-457200"/>
            <a:r>
              <a:rPr lang="en-US" dirty="0">
                <a:solidFill>
                  <a:schemeClr val="bg1"/>
                </a:solidFill>
              </a:rPr>
              <a:t>Matplotlib and Seaborn</a:t>
            </a:r>
          </a:p>
          <a:p>
            <a:pPr marL="457200" indent="-457200"/>
            <a:r>
              <a:rPr lang="en-US" dirty="0">
                <a:solidFill>
                  <a:schemeClr val="bg1"/>
                </a:solidFill>
              </a:rPr>
              <a:t>Folium</a:t>
            </a:r>
          </a:p>
          <a:p>
            <a:pPr marL="457200" indent="-457200"/>
            <a:r>
              <a:rPr lang="en-US" dirty="0">
                <a:solidFill>
                  <a:schemeClr val="bg1"/>
                </a:solidFill>
              </a:rPr>
              <a:t>Dash</a:t>
            </a:r>
          </a:p>
          <a:p>
            <a:pPr marL="457200" indent="-457200"/>
            <a:r>
              <a:rPr lang="en-US" dirty="0">
                <a:solidFill>
                  <a:schemeClr val="bg1"/>
                </a:solidFill>
              </a:rPr>
              <a:t>Predictive Analysis</a:t>
            </a:r>
          </a:p>
          <a:p>
            <a:pPr marL="0" indent="0">
              <a:buNone/>
            </a:pPr>
            <a:r>
              <a:rPr lang="en-US" sz="1800" dirty="0">
                <a:solidFill>
                  <a:schemeClr val="bg1"/>
                </a:solidFill>
              </a:rPr>
              <a:t>Note: In all the graphs that follows class '0' represents failed launch outcome and class '1' represents a successful launch outcome.</a:t>
            </a:r>
          </a:p>
          <a:p>
            <a:pPr marL="457200" indent="-457200"/>
            <a:endParaRPr lang="en-US" dirty="0">
              <a:solidFill>
                <a:schemeClr val="bg1"/>
              </a:solidFill>
            </a:endParaRPr>
          </a:p>
        </p:txBody>
      </p:sp>
    </p:spTree>
    <p:extLst>
      <p:ext uri="{BB962C8B-B14F-4D97-AF65-F5344CB8AC3E}">
        <p14:creationId xmlns:p14="http://schemas.microsoft.com/office/powerpoint/2010/main" val="2436139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0D6CE-D8AD-56C6-A3A0-F5A3AA28B43D}"/>
              </a:ext>
            </a:extLst>
          </p:cNvPr>
          <p:cNvSpPr>
            <a:spLocks noGrp="1"/>
          </p:cNvSpPr>
          <p:nvPr>
            <p:ph type="title"/>
          </p:nvPr>
        </p:nvSpPr>
        <p:spPr/>
        <p:txBody>
          <a:bodyPr>
            <a:normAutofit/>
          </a:bodyPr>
          <a:lstStyle/>
          <a:p>
            <a:pPr>
              <a:spcBef>
                <a:spcPts val="1000"/>
              </a:spcBef>
            </a:pPr>
            <a:r>
              <a:rPr lang="en-US" sz="4800" b="1" dirty="0">
                <a:solidFill>
                  <a:schemeClr val="bg1"/>
                </a:solidFill>
                <a:ea typeface="+mj-lt"/>
                <a:cs typeface="+mj-lt"/>
              </a:rPr>
              <a:t>RESULTS</a:t>
            </a:r>
            <a:br>
              <a:rPr lang="en-US" sz="4800" b="1" dirty="0">
                <a:solidFill>
                  <a:schemeClr val="bg1"/>
                </a:solidFill>
                <a:ea typeface="+mj-lt"/>
                <a:cs typeface="+mj-lt"/>
              </a:rPr>
            </a:br>
            <a:r>
              <a:rPr lang="en-US" sz="2400" dirty="0">
                <a:solidFill>
                  <a:schemeClr val="bg1"/>
                </a:solidFill>
                <a:latin typeface="Arial"/>
                <a:cs typeface="Arial"/>
              </a:rPr>
              <a:t>SQL (EDA with SQL)</a:t>
            </a:r>
            <a:endParaRPr lang="en-US"/>
          </a:p>
        </p:txBody>
      </p:sp>
      <p:sp>
        <p:nvSpPr>
          <p:cNvPr id="3" name="Content Placeholder 2">
            <a:extLst>
              <a:ext uri="{FF2B5EF4-FFF2-40B4-BE49-F238E27FC236}">
                <a16:creationId xmlns:a16="http://schemas.microsoft.com/office/drawing/2014/main" id="{B9FF5F42-6931-ED4A-475B-288D916E4742}"/>
              </a:ext>
            </a:extLst>
          </p:cNvPr>
          <p:cNvSpPr>
            <a:spLocks noGrp="1"/>
          </p:cNvSpPr>
          <p:nvPr>
            <p:ph idx="1"/>
          </p:nvPr>
        </p:nvSpPr>
        <p:spPr>
          <a:xfrm>
            <a:off x="838200" y="1825625"/>
            <a:ext cx="10515600" cy="462898"/>
          </a:xfrm>
        </p:spPr>
        <p:txBody>
          <a:bodyPr vert="horz" lIns="91440" tIns="45720" rIns="91440" bIns="45720" rtlCol="0" anchor="t">
            <a:normAutofit/>
          </a:bodyPr>
          <a:lstStyle/>
          <a:p>
            <a:pPr marL="457200" indent="-457200"/>
            <a:r>
              <a:rPr lang="en-US" sz="2000" dirty="0">
                <a:solidFill>
                  <a:schemeClr val="bg1"/>
                </a:solidFill>
              </a:rPr>
              <a:t>The names of the unique launch sites in the space mission.</a:t>
            </a:r>
          </a:p>
        </p:txBody>
      </p:sp>
      <p:pic>
        <p:nvPicPr>
          <p:cNvPr id="4" name="Picture 3" descr="A group of black text&#10;&#10;Description automatically generated">
            <a:extLst>
              <a:ext uri="{FF2B5EF4-FFF2-40B4-BE49-F238E27FC236}">
                <a16:creationId xmlns:a16="http://schemas.microsoft.com/office/drawing/2014/main" id="{6EAC1624-1855-BAF4-4D97-8DEC3B0798F5}"/>
              </a:ext>
            </a:extLst>
          </p:cNvPr>
          <p:cNvPicPr>
            <a:picLocks noChangeAspect="1"/>
          </p:cNvPicPr>
          <p:nvPr/>
        </p:nvPicPr>
        <p:blipFill>
          <a:blip r:embed="rId2"/>
          <a:stretch>
            <a:fillRect/>
          </a:stretch>
        </p:blipFill>
        <p:spPr>
          <a:xfrm>
            <a:off x="1456484" y="2401981"/>
            <a:ext cx="1457325" cy="1314450"/>
          </a:xfrm>
          <a:prstGeom prst="rect">
            <a:avLst/>
          </a:prstGeom>
        </p:spPr>
      </p:pic>
      <p:sp>
        <p:nvSpPr>
          <p:cNvPr id="5" name="TextBox 4">
            <a:extLst>
              <a:ext uri="{FF2B5EF4-FFF2-40B4-BE49-F238E27FC236}">
                <a16:creationId xmlns:a16="http://schemas.microsoft.com/office/drawing/2014/main" id="{E5EF033B-13A3-BC68-506C-3BC8C1FB1D87}"/>
              </a:ext>
            </a:extLst>
          </p:cNvPr>
          <p:cNvSpPr txBox="1"/>
          <p:nvPr/>
        </p:nvSpPr>
        <p:spPr>
          <a:xfrm>
            <a:off x="1064558" y="3908051"/>
            <a:ext cx="937091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bg1"/>
                </a:solidFill>
              </a:rPr>
              <a:t>5 Records where launch sites begin with 'CCA'</a:t>
            </a:r>
          </a:p>
        </p:txBody>
      </p:sp>
      <p:pic>
        <p:nvPicPr>
          <p:cNvPr id="6" name="Picture 5" descr="A screenshot of a computer">
            <a:extLst>
              <a:ext uri="{FF2B5EF4-FFF2-40B4-BE49-F238E27FC236}">
                <a16:creationId xmlns:a16="http://schemas.microsoft.com/office/drawing/2014/main" id="{FB74CA88-B695-A0EE-AA60-B2A591CC30C8}"/>
              </a:ext>
            </a:extLst>
          </p:cNvPr>
          <p:cNvPicPr>
            <a:picLocks noChangeAspect="1"/>
          </p:cNvPicPr>
          <p:nvPr/>
        </p:nvPicPr>
        <p:blipFill>
          <a:blip r:embed="rId3"/>
          <a:stretch>
            <a:fillRect/>
          </a:stretch>
        </p:blipFill>
        <p:spPr>
          <a:xfrm>
            <a:off x="1456765" y="4567159"/>
            <a:ext cx="9894795" cy="2049152"/>
          </a:xfrm>
          <a:prstGeom prst="rect">
            <a:avLst/>
          </a:prstGeom>
        </p:spPr>
      </p:pic>
    </p:spTree>
    <p:extLst>
      <p:ext uri="{BB962C8B-B14F-4D97-AF65-F5344CB8AC3E}">
        <p14:creationId xmlns:p14="http://schemas.microsoft.com/office/powerpoint/2010/main" val="206681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D4A4-E180-C246-9D83-2DA166ACE644}"/>
              </a:ext>
            </a:extLst>
          </p:cNvPr>
          <p:cNvSpPr>
            <a:spLocks noGrp="1"/>
          </p:cNvSpPr>
          <p:nvPr>
            <p:ph type="title"/>
          </p:nvPr>
        </p:nvSpPr>
        <p:spPr/>
        <p:txBody>
          <a:bodyPr>
            <a:normAutofit/>
          </a:bodyPr>
          <a:lstStyle/>
          <a:p>
            <a:r>
              <a:rPr lang="en-US" sz="4800" b="1" dirty="0">
                <a:solidFill>
                  <a:schemeClr val="bg1"/>
                </a:solidFill>
                <a:ea typeface="+mj-lt"/>
                <a:cs typeface="+mj-lt"/>
              </a:rPr>
              <a:t>RESULTS</a:t>
            </a:r>
            <a:br>
              <a:rPr lang="en-US" sz="4800" b="1" dirty="0">
                <a:solidFill>
                  <a:schemeClr val="bg1"/>
                </a:solidFill>
                <a:ea typeface="+mj-lt"/>
                <a:cs typeface="+mj-lt"/>
              </a:rPr>
            </a:br>
            <a:r>
              <a:rPr lang="en-US" sz="2800" b="1" dirty="0">
                <a:solidFill>
                  <a:schemeClr val="bg1"/>
                </a:solidFill>
                <a:ea typeface="+mj-lt"/>
                <a:cs typeface="+mj-lt"/>
              </a:rPr>
              <a:t>SQL (EDA with SQL)</a:t>
            </a:r>
            <a:endParaRPr lang="en-US" sz="2800" dirty="0">
              <a:solidFill>
                <a:schemeClr val="bg1"/>
              </a:solidFill>
            </a:endParaRPr>
          </a:p>
        </p:txBody>
      </p:sp>
      <p:sp>
        <p:nvSpPr>
          <p:cNvPr id="3" name="Content Placeholder 2">
            <a:extLst>
              <a:ext uri="{FF2B5EF4-FFF2-40B4-BE49-F238E27FC236}">
                <a16:creationId xmlns:a16="http://schemas.microsoft.com/office/drawing/2014/main" id="{AFEC996B-713A-0C9B-07F0-A2BF2C6BA7B4}"/>
              </a:ext>
            </a:extLst>
          </p:cNvPr>
          <p:cNvSpPr>
            <a:spLocks noGrp="1"/>
          </p:cNvSpPr>
          <p:nvPr>
            <p:ph idx="1"/>
          </p:nvPr>
        </p:nvSpPr>
        <p:spPr>
          <a:xfrm>
            <a:off x="838200" y="1825625"/>
            <a:ext cx="10515600" cy="395662"/>
          </a:xfrm>
        </p:spPr>
        <p:txBody>
          <a:bodyPr vert="horz" lIns="91440" tIns="45720" rIns="91440" bIns="45720" rtlCol="0" anchor="t">
            <a:normAutofit/>
          </a:bodyPr>
          <a:lstStyle/>
          <a:p>
            <a:r>
              <a:rPr lang="en-US" sz="1800" dirty="0">
                <a:solidFill>
                  <a:srgbClr val="FFFFFF"/>
                </a:solidFill>
              </a:rPr>
              <a:t>The total payload mass carried by boosters launched by NASA (CRS)</a:t>
            </a:r>
          </a:p>
        </p:txBody>
      </p:sp>
      <p:sp>
        <p:nvSpPr>
          <p:cNvPr id="5" name="TextBox 4">
            <a:extLst>
              <a:ext uri="{FF2B5EF4-FFF2-40B4-BE49-F238E27FC236}">
                <a16:creationId xmlns:a16="http://schemas.microsoft.com/office/drawing/2014/main" id="{D05501B3-F882-7A44-4DF8-05173666D422}"/>
              </a:ext>
            </a:extLst>
          </p:cNvPr>
          <p:cNvSpPr txBox="1"/>
          <p:nvPr/>
        </p:nvSpPr>
        <p:spPr>
          <a:xfrm>
            <a:off x="834838" y="2428875"/>
            <a:ext cx="94269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rPr>
              <a:t>The average payload mass carried by booster version F9v1.1</a:t>
            </a:r>
            <a:endParaRPr lang="en-US"/>
          </a:p>
        </p:txBody>
      </p:sp>
      <p:sp>
        <p:nvSpPr>
          <p:cNvPr id="6" name="TextBox 5">
            <a:extLst>
              <a:ext uri="{FF2B5EF4-FFF2-40B4-BE49-F238E27FC236}">
                <a16:creationId xmlns:a16="http://schemas.microsoft.com/office/drawing/2014/main" id="{23DBEA04-7884-5FEA-3D20-4728DE649ACF}"/>
              </a:ext>
            </a:extLst>
          </p:cNvPr>
          <p:cNvSpPr txBox="1"/>
          <p:nvPr/>
        </p:nvSpPr>
        <p:spPr>
          <a:xfrm>
            <a:off x="834838" y="3244102"/>
            <a:ext cx="90067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FFFFFF"/>
                </a:solidFill>
              </a:rPr>
              <a:t>The date when the first successful landing outcome in ground pad was achieved.</a:t>
            </a:r>
          </a:p>
        </p:txBody>
      </p:sp>
      <p:pic>
        <p:nvPicPr>
          <p:cNvPr id="7" name="Picture 6" descr="A close up of a text&#10;&#10;Description automatically generated">
            <a:extLst>
              <a:ext uri="{FF2B5EF4-FFF2-40B4-BE49-F238E27FC236}">
                <a16:creationId xmlns:a16="http://schemas.microsoft.com/office/drawing/2014/main" id="{D382AB03-72C4-1271-A73A-7C4916117DDA}"/>
              </a:ext>
            </a:extLst>
          </p:cNvPr>
          <p:cNvPicPr>
            <a:picLocks noChangeAspect="1"/>
          </p:cNvPicPr>
          <p:nvPr/>
        </p:nvPicPr>
        <p:blipFill>
          <a:blip r:embed="rId2"/>
          <a:stretch>
            <a:fillRect/>
          </a:stretch>
        </p:blipFill>
        <p:spPr>
          <a:xfrm>
            <a:off x="8456519" y="1482258"/>
            <a:ext cx="2114550" cy="733425"/>
          </a:xfrm>
          <a:prstGeom prst="rect">
            <a:avLst/>
          </a:prstGeom>
        </p:spPr>
      </p:pic>
      <p:pic>
        <p:nvPicPr>
          <p:cNvPr id="8" name="Picture 7" descr="A close up of a text&#10;&#10;Description automatically generated">
            <a:extLst>
              <a:ext uri="{FF2B5EF4-FFF2-40B4-BE49-F238E27FC236}">
                <a16:creationId xmlns:a16="http://schemas.microsoft.com/office/drawing/2014/main" id="{FCDB6E78-EAA0-822B-8840-4305C7463760}"/>
              </a:ext>
            </a:extLst>
          </p:cNvPr>
          <p:cNvPicPr>
            <a:picLocks noChangeAspect="1"/>
          </p:cNvPicPr>
          <p:nvPr/>
        </p:nvPicPr>
        <p:blipFill>
          <a:blip r:embed="rId3"/>
          <a:stretch>
            <a:fillRect/>
          </a:stretch>
        </p:blipFill>
        <p:spPr>
          <a:xfrm>
            <a:off x="8459881" y="2426354"/>
            <a:ext cx="2152650" cy="638175"/>
          </a:xfrm>
          <a:prstGeom prst="rect">
            <a:avLst/>
          </a:prstGeom>
        </p:spPr>
      </p:pic>
      <p:pic>
        <p:nvPicPr>
          <p:cNvPr id="9" name="Picture 8" descr="A black and white text&#10;&#10;Description automatically generated">
            <a:extLst>
              <a:ext uri="{FF2B5EF4-FFF2-40B4-BE49-F238E27FC236}">
                <a16:creationId xmlns:a16="http://schemas.microsoft.com/office/drawing/2014/main" id="{DBB83653-E964-61F2-F597-4436EE4F0585}"/>
              </a:ext>
            </a:extLst>
          </p:cNvPr>
          <p:cNvPicPr>
            <a:picLocks noChangeAspect="1"/>
          </p:cNvPicPr>
          <p:nvPr/>
        </p:nvPicPr>
        <p:blipFill>
          <a:blip r:embed="rId4"/>
          <a:stretch>
            <a:fillRect/>
          </a:stretch>
        </p:blipFill>
        <p:spPr>
          <a:xfrm>
            <a:off x="9374841" y="3162300"/>
            <a:ext cx="1981200" cy="533400"/>
          </a:xfrm>
          <a:prstGeom prst="rect">
            <a:avLst/>
          </a:prstGeom>
        </p:spPr>
      </p:pic>
      <p:sp>
        <p:nvSpPr>
          <p:cNvPr id="10" name="TextBox 9">
            <a:extLst>
              <a:ext uri="{FF2B5EF4-FFF2-40B4-BE49-F238E27FC236}">
                <a16:creationId xmlns:a16="http://schemas.microsoft.com/office/drawing/2014/main" id="{7BE88C77-D181-99D7-6633-EDDBA8364A27}"/>
              </a:ext>
            </a:extLst>
          </p:cNvPr>
          <p:cNvSpPr txBox="1"/>
          <p:nvPr/>
        </p:nvSpPr>
        <p:spPr>
          <a:xfrm>
            <a:off x="832036" y="4120963"/>
            <a:ext cx="107352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rPr>
              <a:t>The names of the boosters which have success in drone ship and have payload mass greater than 4000 but less than 6000</a:t>
            </a:r>
          </a:p>
        </p:txBody>
      </p:sp>
      <p:pic>
        <p:nvPicPr>
          <p:cNvPr id="11" name="Picture 10" descr="A screenshot of a computer&#10;&#10;Description automatically generated">
            <a:extLst>
              <a:ext uri="{FF2B5EF4-FFF2-40B4-BE49-F238E27FC236}">
                <a16:creationId xmlns:a16="http://schemas.microsoft.com/office/drawing/2014/main" id="{4BBD40D1-39E0-2D8A-63B1-D7D466820785}"/>
              </a:ext>
            </a:extLst>
          </p:cNvPr>
          <p:cNvPicPr>
            <a:picLocks noChangeAspect="1"/>
          </p:cNvPicPr>
          <p:nvPr/>
        </p:nvPicPr>
        <p:blipFill>
          <a:blip r:embed="rId5"/>
          <a:stretch>
            <a:fillRect/>
          </a:stretch>
        </p:blipFill>
        <p:spPr>
          <a:xfrm>
            <a:off x="1272147" y="4758298"/>
            <a:ext cx="1781175" cy="2047875"/>
          </a:xfrm>
          <a:prstGeom prst="rect">
            <a:avLst/>
          </a:prstGeom>
        </p:spPr>
      </p:pic>
    </p:spTree>
    <p:extLst>
      <p:ext uri="{BB962C8B-B14F-4D97-AF65-F5344CB8AC3E}">
        <p14:creationId xmlns:p14="http://schemas.microsoft.com/office/powerpoint/2010/main" val="439380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A278-D6D4-6C43-3702-FE76C5BFC38B}"/>
              </a:ext>
            </a:extLst>
          </p:cNvPr>
          <p:cNvSpPr>
            <a:spLocks noGrp="1"/>
          </p:cNvSpPr>
          <p:nvPr>
            <p:ph type="title"/>
          </p:nvPr>
        </p:nvSpPr>
        <p:spPr/>
        <p:txBody>
          <a:bodyPr>
            <a:normAutofit/>
          </a:bodyPr>
          <a:lstStyle/>
          <a:p>
            <a:r>
              <a:rPr lang="en-US" sz="4800" b="1" dirty="0">
                <a:solidFill>
                  <a:schemeClr val="bg1"/>
                </a:solidFill>
                <a:ea typeface="+mj-lt"/>
                <a:cs typeface="+mj-lt"/>
              </a:rPr>
              <a:t>RESULTS</a:t>
            </a:r>
            <a:br>
              <a:rPr lang="en-US" sz="4800" b="1" dirty="0">
                <a:solidFill>
                  <a:schemeClr val="bg1"/>
                </a:solidFill>
                <a:ea typeface="+mj-lt"/>
                <a:cs typeface="+mj-lt"/>
              </a:rPr>
            </a:br>
            <a:r>
              <a:rPr lang="en-US" sz="2800" b="1" dirty="0">
                <a:solidFill>
                  <a:schemeClr val="bg1"/>
                </a:solidFill>
                <a:ea typeface="+mj-lt"/>
                <a:cs typeface="+mj-lt"/>
              </a:rPr>
              <a:t>SQL (EDA with SQL)</a:t>
            </a:r>
            <a:endParaRPr lang="en-US" sz="2800" dirty="0">
              <a:solidFill>
                <a:schemeClr val="bg1"/>
              </a:solidFill>
            </a:endParaRPr>
          </a:p>
        </p:txBody>
      </p:sp>
      <p:sp>
        <p:nvSpPr>
          <p:cNvPr id="3" name="Content Placeholder 2">
            <a:extLst>
              <a:ext uri="{FF2B5EF4-FFF2-40B4-BE49-F238E27FC236}">
                <a16:creationId xmlns:a16="http://schemas.microsoft.com/office/drawing/2014/main" id="{8A954210-A92D-D8C0-9F4B-D01DC979E1C0}"/>
              </a:ext>
            </a:extLst>
          </p:cNvPr>
          <p:cNvSpPr>
            <a:spLocks noGrp="1"/>
          </p:cNvSpPr>
          <p:nvPr>
            <p:ph idx="1"/>
          </p:nvPr>
        </p:nvSpPr>
        <p:spPr>
          <a:xfrm>
            <a:off x="838200" y="1825625"/>
            <a:ext cx="9047630" cy="586162"/>
          </a:xfrm>
        </p:spPr>
        <p:txBody>
          <a:bodyPr vert="horz" lIns="91440" tIns="45720" rIns="91440" bIns="45720" rtlCol="0" anchor="t">
            <a:normAutofit/>
          </a:bodyPr>
          <a:lstStyle/>
          <a:p>
            <a:r>
              <a:rPr lang="en-US" sz="2000" dirty="0">
                <a:solidFill>
                  <a:srgbClr val="FFFFFF"/>
                </a:solidFill>
                <a:ea typeface="+mn-lt"/>
                <a:cs typeface="+mn-lt"/>
              </a:rPr>
              <a:t>The total number of successful and failure mission outcomes.</a:t>
            </a:r>
            <a:endParaRPr lang="en-US" sz="2000" dirty="0">
              <a:solidFill>
                <a:srgbClr val="FFFFFF"/>
              </a:solidFill>
            </a:endParaRPr>
          </a:p>
        </p:txBody>
      </p:sp>
      <p:sp>
        <p:nvSpPr>
          <p:cNvPr id="5" name="TextBox 4">
            <a:extLst>
              <a:ext uri="{FF2B5EF4-FFF2-40B4-BE49-F238E27FC236}">
                <a16:creationId xmlns:a16="http://schemas.microsoft.com/office/drawing/2014/main" id="{53FEC876-D1E7-4B90-8D53-8D3911D9CB97}"/>
              </a:ext>
            </a:extLst>
          </p:cNvPr>
          <p:cNvSpPr txBox="1"/>
          <p:nvPr/>
        </p:nvSpPr>
        <p:spPr>
          <a:xfrm>
            <a:off x="834838" y="2664198"/>
            <a:ext cx="96930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solidFill>
                  <a:schemeClr val="bg1"/>
                </a:solidFill>
              </a:rPr>
              <a:t>The names of the booster versions which have carried the maximum payload mass.</a:t>
            </a:r>
            <a:endParaRPr lang="en-US">
              <a:solidFill>
                <a:schemeClr val="bg1"/>
              </a:solidFill>
            </a:endParaRPr>
          </a:p>
        </p:txBody>
      </p:sp>
      <p:pic>
        <p:nvPicPr>
          <p:cNvPr id="6" name="Picture 5" descr="A screenshot of a computer&#10;&#10;Description automatically generated">
            <a:extLst>
              <a:ext uri="{FF2B5EF4-FFF2-40B4-BE49-F238E27FC236}">
                <a16:creationId xmlns:a16="http://schemas.microsoft.com/office/drawing/2014/main" id="{3BC06A8C-EBBF-1738-5B96-9E5330BF14CE}"/>
              </a:ext>
            </a:extLst>
          </p:cNvPr>
          <p:cNvPicPr>
            <a:picLocks noChangeAspect="1"/>
          </p:cNvPicPr>
          <p:nvPr/>
        </p:nvPicPr>
        <p:blipFill>
          <a:blip r:embed="rId2"/>
          <a:stretch>
            <a:fillRect/>
          </a:stretch>
        </p:blipFill>
        <p:spPr>
          <a:xfrm>
            <a:off x="8613401" y="1230686"/>
            <a:ext cx="2876550" cy="143827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6407DE0-1E9F-9F24-547F-8BA395DFB8EE}"/>
              </a:ext>
            </a:extLst>
          </p:cNvPr>
          <p:cNvPicPr>
            <a:picLocks noChangeAspect="1"/>
          </p:cNvPicPr>
          <p:nvPr/>
        </p:nvPicPr>
        <p:blipFill>
          <a:blip r:embed="rId3"/>
          <a:stretch>
            <a:fillRect/>
          </a:stretch>
        </p:blipFill>
        <p:spPr>
          <a:xfrm>
            <a:off x="1503269" y="3228415"/>
            <a:ext cx="1543050" cy="3314700"/>
          </a:xfrm>
          <a:prstGeom prst="rect">
            <a:avLst/>
          </a:prstGeom>
        </p:spPr>
      </p:pic>
    </p:spTree>
    <p:extLst>
      <p:ext uri="{BB962C8B-B14F-4D97-AF65-F5344CB8AC3E}">
        <p14:creationId xmlns:p14="http://schemas.microsoft.com/office/powerpoint/2010/main" val="3540848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FF850-26B6-A3CB-3DB9-3AA15B02A3BB}"/>
              </a:ext>
            </a:extLst>
          </p:cNvPr>
          <p:cNvSpPr>
            <a:spLocks noGrp="1"/>
          </p:cNvSpPr>
          <p:nvPr>
            <p:ph type="title"/>
          </p:nvPr>
        </p:nvSpPr>
        <p:spPr/>
        <p:txBody>
          <a:bodyPr>
            <a:normAutofit/>
          </a:bodyPr>
          <a:lstStyle/>
          <a:p>
            <a:r>
              <a:rPr lang="en-US" sz="4800" b="1" dirty="0">
                <a:solidFill>
                  <a:schemeClr val="bg1"/>
                </a:solidFill>
                <a:ea typeface="+mj-lt"/>
                <a:cs typeface="+mj-lt"/>
              </a:rPr>
              <a:t>RESULTS</a:t>
            </a:r>
            <a:br>
              <a:rPr lang="en-US" sz="4800" b="1" dirty="0">
                <a:solidFill>
                  <a:schemeClr val="bg1"/>
                </a:solidFill>
                <a:ea typeface="+mj-lt"/>
                <a:cs typeface="+mj-lt"/>
              </a:rPr>
            </a:br>
            <a:r>
              <a:rPr lang="en-US" sz="2800" b="1" dirty="0">
                <a:solidFill>
                  <a:schemeClr val="bg1"/>
                </a:solidFill>
                <a:ea typeface="+mj-lt"/>
                <a:cs typeface="+mj-lt"/>
              </a:rPr>
              <a:t>SQL (EDA with SQL)</a:t>
            </a:r>
            <a:endParaRPr lang="en-US" sz="2800" dirty="0">
              <a:solidFill>
                <a:schemeClr val="bg1"/>
              </a:solidFill>
            </a:endParaRPr>
          </a:p>
        </p:txBody>
      </p:sp>
      <p:sp>
        <p:nvSpPr>
          <p:cNvPr id="3" name="Content Placeholder 2">
            <a:extLst>
              <a:ext uri="{FF2B5EF4-FFF2-40B4-BE49-F238E27FC236}">
                <a16:creationId xmlns:a16="http://schemas.microsoft.com/office/drawing/2014/main" id="{1FEE6BB0-D717-132B-E4C5-68FE92DEBDFC}"/>
              </a:ext>
            </a:extLst>
          </p:cNvPr>
          <p:cNvSpPr>
            <a:spLocks noGrp="1"/>
          </p:cNvSpPr>
          <p:nvPr>
            <p:ph idx="1"/>
          </p:nvPr>
        </p:nvSpPr>
        <p:spPr>
          <a:xfrm>
            <a:off x="838200" y="1758390"/>
            <a:ext cx="5271248" cy="989574"/>
          </a:xfrm>
        </p:spPr>
        <p:txBody>
          <a:bodyPr vert="horz" lIns="91440" tIns="45720" rIns="91440" bIns="45720" rtlCol="0" anchor="t">
            <a:normAutofit/>
          </a:bodyPr>
          <a:lstStyle/>
          <a:p>
            <a:r>
              <a:rPr lang="en-US" sz="2000" dirty="0">
                <a:solidFill>
                  <a:schemeClr val="bg1"/>
                </a:solidFill>
              </a:rPr>
              <a:t>The failed landing outcomes in drone ship ,booster versions, and launch site  names in year 2015</a:t>
            </a:r>
          </a:p>
        </p:txBody>
      </p:sp>
      <p:pic>
        <p:nvPicPr>
          <p:cNvPr id="4" name="Picture 3" descr="A screenshot of a computer&#10;&#10;Description automatically generated">
            <a:extLst>
              <a:ext uri="{FF2B5EF4-FFF2-40B4-BE49-F238E27FC236}">
                <a16:creationId xmlns:a16="http://schemas.microsoft.com/office/drawing/2014/main" id="{B16C971F-4772-5CE9-AC42-E8B8FE3B3AD2}"/>
              </a:ext>
            </a:extLst>
          </p:cNvPr>
          <p:cNvPicPr>
            <a:picLocks noChangeAspect="1"/>
          </p:cNvPicPr>
          <p:nvPr/>
        </p:nvPicPr>
        <p:blipFill>
          <a:blip r:embed="rId2"/>
          <a:stretch>
            <a:fillRect/>
          </a:stretch>
        </p:blipFill>
        <p:spPr>
          <a:xfrm>
            <a:off x="7405407" y="3606894"/>
            <a:ext cx="2647950" cy="233362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1AC5AD67-71BD-0638-8C48-5286520E1210}"/>
              </a:ext>
            </a:extLst>
          </p:cNvPr>
          <p:cNvPicPr>
            <a:picLocks noChangeAspect="1"/>
          </p:cNvPicPr>
          <p:nvPr/>
        </p:nvPicPr>
        <p:blipFill>
          <a:blip r:embed="rId3"/>
          <a:stretch>
            <a:fillRect/>
          </a:stretch>
        </p:blipFill>
        <p:spPr>
          <a:xfrm>
            <a:off x="7397285" y="1735511"/>
            <a:ext cx="4143375" cy="1190625"/>
          </a:xfrm>
          <a:prstGeom prst="rect">
            <a:avLst/>
          </a:prstGeom>
        </p:spPr>
      </p:pic>
      <p:sp>
        <p:nvSpPr>
          <p:cNvPr id="6" name="TextBox 5">
            <a:extLst>
              <a:ext uri="{FF2B5EF4-FFF2-40B4-BE49-F238E27FC236}">
                <a16:creationId xmlns:a16="http://schemas.microsoft.com/office/drawing/2014/main" id="{0B513BD3-1A29-58EA-5EF6-D2F371FB35D0}"/>
              </a:ext>
            </a:extLst>
          </p:cNvPr>
          <p:cNvSpPr txBox="1"/>
          <p:nvPr/>
        </p:nvSpPr>
        <p:spPr>
          <a:xfrm>
            <a:off x="834838" y="4132169"/>
            <a:ext cx="545166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bg1"/>
                </a:solidFill>
              </a:rPr>
              <a:t> The count of landing outcomes between the date 2010-06-04 and 2017-03-20, in descending order</a:t>
            </a:r>
          </a:p>
        </p:txBody>
      </p:sp>
    </p:spTree>
    <p:extLst>
      <p:ext uri="{BB962C8B-B14F-4D97-AF65-F5344CB8AC3E}">
        <p14:creationId xmlns:p14="http://schemas.microsoft.com/office/powerpoint/2010/main" val="3888490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C124-5115-0543-288B-86D736259191}"/>
              </a:ext>
            </a:extLst>
          </p:cNvPr>
          <p:cNvSpPr>
            <a:spLocks noGrp="1"/>
          </p:cNvSpPr>
          <p:nvPr>
            <p:ph type="title"/>
          </p:nvPr>
        </p:nvSpPr>
        <p:spPr>
          <a:xfrm>
            <a:off x="413965" y="230654"/>
            <a:ext cx="10515600" cy="1325563"/>
          </a:xfrm>
        </p:spPr>
        <p:txBody>
          <a:bodyPr>
            <a:normAutofit/>
          </a:bodyPr>
          <a:lstStyle/>
          <a:p>
            <a:r>
              <a:rPr lang="en-US" sz="4800" b="1" baseline="0" dirty="0">
                <a:solidFill>
                  <a:srgbClr val="FFFFFF"/>
                </a:solidFill>
                <a:latin typeface="Aptos Display"/>
              </a:rPr>
              <a:t>RESULTS</a:t>
            </a:r>
            <a:r>
              <a:rPr lang="en-US" sz="2800" dirty="0">
                <a:latin typeface="Aptos Display"/>
                <a:ea typeface="Aptos Display"/>
                <a:cs typeface="Aptos Display"/>
              </a:rPr>
              <a:t>​</a:t>
            </a:r>
            <a:br>
              <a:rPr lang="en-US" sz="2800" dirty="0">
                <a:latin typeface="Aptos Display"/>
                <a:ea typeface="Aptos Display"/>
                <a:cs typeface="Aptos Display"/>
              </a:rPr>
            </a:br>
            <a:r>
              <a:rPr lang="en-US" sz="2800" dirty="0">
                <a:solidFill>
                  <a:schemeClr val="bg1"/>
                </a:solidFill>
              </a:rPr>
              <a:t>Matplotlib and Seaborn (EDA with Visualization)</a:t>
            </a:r>
            <a:endParaRPr lang="en-US" sz="2800" b="1" dirty="0">
              <a:solidFill>
                <a:schemeClr val="bg1"/>
              </a:solidFill>
            </a:endParaRPr>
          </a:p>
        </p:txBody>
      </p:sp>
      <p:sp>
        <p:nvSpPr>
          <p:cNvPr id="3" name="Text Placeholder 2">
            <a:extLst>
              <a:ext uri="{FF2B5EF4-FFF2-40B4-BE49-F238E27FC236}">
                <a16:creationId xmlns:a16="http://schemas.microsoft.com/office/drawing/2014/main" id="{431B1468-97EB-4E81-56A9-F1DE7137063C}"/>
              </a:ext>
            </a:extLst>
          </p:cNvPr>
          <p:cNvSpPr>
            <a:spLocks noGrp="1"/>
          </p:cNvSpPr>
          <p:nvPr>
            <p:ph type="body" idx="1"/>
          </p:nvPr>
        </p:nvSpPr>
        <p:spPr/>
        <p:txBody>
          <a:bodyPr/>
          <a:lstStyle/>
          <a:p>
            <a:pPr marL="342900" indent="-342900">
              <a:buChar char="•"/>
            </a:pPr>
            <a:r>
              <a:rPr lang="en-US" b="0" dirty="0">
                <a:solidFill>
                  <a:schemeClr val="bg1"/>
                </a:solidFill>
              </a:rPr>
              <a:t>The relationship between flight number and launch site.</a:t>
            </a:r>
          </a:p>
        </p:txBody>
      </p:sp>
      <p:pic>
        <p:nvPicPr>
          <p:cNvPr id="7" name="Content Placeholder 6" descr="A graph with numbers and dots&#10;&#10;Description automatically generated">
            <a:extLst>
              <a:ext uri="{FF2B5EF4-FFF2-40B4-BE49-F238E27FC236}">
                <a16:creationId xmlns:a16="http://schemas.microsoft.com/office/drawing/2014/main" id="{11ECCB77-D18A-B048-213F-B6DC38F2D3D3}"/>
              </a:ext>
            </a:extLst>
          </p:cNvPr>
          <p:cNvPicPr>
            <a:picLocks noGrp="1" noChangeAspect="1"/>
          </p:cNvPicPr>
          <p:nvPr>
            <p:ph sz="half" idx="2"/>
          </p:nvPr>
        </p:nvPicPr>
        <p:blipFill>
          <a:blip r:embed="rId2"/>
          <a:stretch>
            <a:fillRect/>
          </a:stretch>
        </p:blipFill>
        <p:spPr>
          <a:xfrm>
            <a:off x="312433" y="2502880"/>
            <a:ext cx="5484114" cy="3677771"/>
          </a:xfrm>
        </p:spPr>
      </p:pic>
      <p:sp>
        <p:nvSpPr>
          <p:cNvPr id="5" name="Text Placeholder 4">
            <a:extLst>
              <a:ext uri="{FF2B5EF4-FFF2-40B4-BE49-F238E27FC236}">
                <a16:creationId xmlns:a16="http://schemas.microsoft.com/office/drawing/2014/main" id="{E5B3B1C3-0AE0-DD8B-B2CA-8D2AFD375AB7}"/>
              </a:ext>
            </a:extLst>
          </p:cNvPr>
          <p:cNvSpPr>
            <a:spLocks noGrp="1"/>
          </p:cNvSpPr>
          <p:nvPr>
            <p:ph type="body" sz="quarter" idx="3"/>
          </p:nvPr>
        </p:nvSpPr>
        <p:spPr/>
        <p:txBody>
          <a:bodyPr/>
          <a:lstStyle/>
          <a:p>
            <a:pPr marL="342900" indent="-342900">
              <a:buChar char="•"/>
            </a:pPr>
            <a:r>
              <a:rPr lang="en-US" b="0" dirty="0">
                <a:solidFill>
                  <a:srgbClr val="FFFFFF"/>
                </a:solidFill>
              </a:rPr>
              <a:t>The relationship between payload mass and launch site.</a:t>
            </a:r>
            <a:endParaRPr lang="en-US" dirty="0">
              <a:solidFill>
                <a:srgbClr val="FFFFFF"/>
              </a:solidFill>
            </a:endParaRPr>
          </a:p>
        </p:txBody>
      </p:sp>
      <p:pic>
        <p:nvPicPr>
          <p:cNvPr id="8" name="Content Placeholder 7" descr="A chart of different colored dots&#10;&#10;Description automatically generated">
            <a:extLst>
              <a:ext uri="{FF2B5EF4-FFF2-40B4-BE49-F238E27FC236}">
                <a16:creationId xmlns:a16="http://schemas.microsoft.com/office/drawing/2014/main" id="{F42DEEC5-E664-CB11-D8CA-5D679FA8D89B}"/>
              </a:ext>
            </a:extLst>
          </p:cNvPr>
          <p:cNvPicPr>
            <a:picLocks noGrp="1" noChangeAspect="1"/>
          </p:cNvPicPr>
          <p:nvPr>
            <p:ph sz="quarter" idx="4"/>
          </p:nvPr>
        </p:nvPicPr>
        <p:blipFill>
          <a:blip r:embed="rId3"/>
          <a:stretch>
            <a:fillRect/>
          </a:stretch>
        </p:blipFill>
        <p:spPr>
          <a:xfrm>
            <a:off x="6175233" y="2514034"/>
            <a:ext cx="5434856" cy="3677875"/>
          </a:xfrm>
        </p:spPr>
      </p:pic>
    </p:spTree>
    <p:extLst>
      <p:ext uri="{BB962C8B-B14F-4D97-AF65-F5344CB8AC3E}">
        <p14:creationId xmlns:p14="http://schemas.microsoft.com/office/powerpoint/2010/main" val="845052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C986-B2BE-ADA9-2C2C-8B0026934E5E}"/>
              </a:ext>
            </a:extLst>
          </p:cNvPr>
          <p:cNvSpPr>
            <a:spLocks noGrp="1"/>
          </p:cNvSpPr>
          <p:nvPr>
            <p:ph type="title"/>
          </p:nvPr>
        </p:nvSpPr>
        <p:spPr/>
        <p:txBody>
          <a:bodyPr/>
          <a:lstStyle/>
          <a:p>
            <a:r>
              <a:rPr lang="en-US" sz="4800" b="1" dirty="0">
                <a:solidFill>
                  <a:srgbClr val="FFFFFF"/>
                </a:solidFill>
                <a:ea typeface="+mj-lt"/>
                <a:cs typeface="+mj-lt"/>
              </a:rPr>
              <a:t>RESULTS</a:t>
            </a:r>
            <a:r>
              <a:rPr lang="en-US" sz="2800" dirty="0">
                <a:ea typeface="+mj-lt"/>
                <a:cs typeface="+mj-lt"/>
              </a:rPr>
              <a:t> </a:t>
            </a:r>
            <a:br>
              <a:rPr lang="en-US" sz="2800" dirty="0">
                <a:ea typeface="+mj-lt"/>
                <a:cs typeface="+mj-lt"/>
              </a:rPr>
            </a:br>
            <a:r>
              <a:rPr lang="en-US" sz="2800" dirty="0">
                <a:solidFill>
                  <a:schemeClr val="bg1"/>
                </a:solidFill>
                <a:ea typeface="+mj-lt"/>
                <a:cs typeface="+mj-lt"/>
              </a:rPr>
              <a:t>Matplotlib and Seaborn (EDA with Visualization)</a:t>
            </a:r>
            <a:endParaRPr lang="en-US" dirty="0">
              <a:solidFill>
                <a:schemeClr val="bg1"/>
              </a:solidFill>
            </a:endParaRPr>
          </a:p>
        </p:txBody>
      </p:sp>
      <p:sp>
        <p:nvSpPr>
          <p:cNvPr id="3" name="Text Placeholder 2">
            <a:extLst>
              <a:ext uri="{FF2B5EF4-FFF2-40B4-BE49-F238E27FC236}">
                <a16:creationId xmlns:a16="http://schemas.microsoft.com/office/drawing/2014/main" id="{739DD8EF-0BA7-0596-67A4-361610107213}"/>
              </a:ext>
            </a:extLst>
          </p:cNvPr>
          <p:cNvSpPr>
            <a:spLocks noGrp="1"/>
          </p:cNvSpPr>
          <p:nvPr>
            <p:ph type="body" idx="1"/>
          </p:nvPr>
        </p:nvSpPr>
        <p:spPr/>
        <p:txBody>
          <a:bodyPr/>
          <a:lstStyle/>
          <a:p>
            <a:pPr marL="342900" indent="-342900">
              <a:buChar char="•"/>
            </a:pPr>
            <a:r>
              <a:rPr lang="en-US" b="0" dirty="0">
                <a:solidFill>
                  <a:schemeClr val="bg1"/>
                </a:solidFill>
              </a:rPr>
              <a:t>The relationship between success rate and orbit type.</a:t>
            </a:r>
            <a:endParaRPr lang="en-US" dirty="0">
              <a:solidFill>
                <a:schemeClr val="bg1"/>
              </a:solidFill>
            </a:endParaRPr>
          </a:p>
        </p:txBody>
      </p:sp>
      <p:pic>
        <p:nvPicPr>
          <p:cNvPr id="7" name="Content Placeholder 6" descr="A graph of blue bars&#10;&#10;Description automatically generated">
            <a:extLst>
              <a:ext uri="{FF2B5EF4-FFF2-40B4-BE49-F238E27FC236}">
                <a16:creationId xmlns:a16="http://schemas.microsoft.com/office/drawing/2014/main" id="{7E6CEB79-F5C2-FD98-DE4E-AEA6046E44DD}"/>
              </a:ext>
            </a:extLst>
          </p:cNvPr>
          <p:cNvPicPr>
            <a:picLocks noGrp="1" noChangeAspect="1"/>
          </p:cNvPicPr>
          <p:nvPr>
            <p:ph sz="half" idx="2"/>
          </p:nvPr>
        </p:nvPicPr>
        <p:blipFill>
          <a:blip r:embed="rId2"/>
          <a:stretch>
            <a:fillRect/>
          </a:stretch>
        </p:blipFill>
        <p:spPr>
          <a:xfrm>
            <a:off x="370681" y="2494998"/>
            <a:ext cx="5513295" cy="3704741"/>
          </a:xfrm>
        </p:spPr>
      </p:pic>
      <p:sp>
        <p:nvSpPr>
          <p:cNvPr id="5" name="Text Placeholder 4">
            <a:extLst>
              <a:ext uri="{FF2B5EF4-FFF2-40B4-BE49-F238E27FC236}">
                <a16:creationId xmlns:a16="http://schemas.microsoft.com/office/drawing/2014/main" id="{6EC47399-C2FF-CC49-0E96-66F7F4A563E5}"/>
              </a:ext>
            </a:extLst>
          </p:cNvPr>
          <p:cNvSpPr>
            <a:spLocks noGrp="1"/>
          </p:cNvSpPr>
          <p:nvPr>
            <p:ph type="body" sz="quarter" idx="3"/>
          </p:nvPr>
        </p:nvSpPr>
        <p:spPr/>
        <p:txBody>
          <a:bodyPr/>
          <a:lstStyle/>
          <a:p>
            <a:pPr marL="342900" indent="-342900">
              <a:buChar char="•"/>
            </a:pPr>
            <a:r>
              <a:rPr lang="en-US" b="0" dirty="0">
                <a:solidFill>
                  <a:schemeClr val="bg1"/>
                </a:solidFill>
                <a:ea typeface="+mn-lt"/>
                <a:cs typeface="+mn-lt"/>
              </a:rPr>
              <a:t>The relationship between flight number and orbit type.</a:t>
            </a:r>
            <a:endParaRPr lang="en-US" dirty="0">
              <a:solidFill>
                <a:schemeClr val="bg1"/>
              </a:solidFill>
            </a:endParaRPr>
          </a:p>
        </p:txBody>
      </p:sp>
      <p:pic>
        <p:nvPicPr>
          <p:cNvPr id="8" name="Content Placeholder 7" descr="A graph of flight number&#10;&#10;Description automatically generated">
            <a:extLst>
              <a:ext uri="{FF2B5EF4-FFF2-40B4-BE49-F238E27FC236}">
                <a16:creationId xmlns:a16="http://schemas.microsoft.com/office/drawing/2014/main" id="{252459DA-A497-257E-6E26-277673611B61}"/>
              </a:ext>
            </a:extLst>
          </p:cNvPr>
          <p:cNvPicPr>
            <a:picLocks noGrp="1" noChangeAspect="1"/>
          </p:cNvPicPr>
          <p:nvPr>
            <p:ph sz="quarter" idx="4"/>
          </p:nvPr>
        </p:nvPicPr>
        <p:blipFill>
          <a:blip r:embed="rId3"/>
          <a:stretch>
            <a:fillRect/>
          </a:stretch>
        </p:blipFill>
        <p:spPr>
          <a:xfrm>
            <a:off x="6168081" y="2514087"/>
            <a:ext cx="5493987" cy="3711389"/>
          </a:xfrm>
        </p:spPr>
      </p:pic>
    </p:spTree>
    <p:extLst>
      <p:ext uri="{BB962C8B-B14F-4D97-AF65-F5344CB8AC3E}">
        <p14:creationId xmlns:p14="http://schemas.microsoft.com/office/powerpoint/2010/main" val="353689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2052-2ACF-437B-8197-CAD1BB0CBE83}"/>
              </a:ext>
            </a:extLst>
          </p:cNvPr>
          <p:cNvSpPr>
            <a:spLocks noGrp="1"/>
          </p:cNvSpPr>
          <p:nvPr>
            <p:ph type="title"/>
          </p:nvPr>
        </p:nvSpPr>
        <p:spPr/>
        <p:txBody>
          <a:bodyPr/>
          <a:lstStyle/>
          <a:p>
            <a:r>
              <a:rPr lang="en-US" dirty="0">
                <a:solidFill>
                  <a:schemeClr val="bg1"/>
                </a:solidFill>
              </a:rPr>
              <a:t>Table of Contents</a:t>
            </a:r>
          </a:p>
        </p:txBody>
      </p:sp>
      <p:sp>
        <p:nvSpPr>
          <p:cNvPr id="3" name="Content Placeholder 2">
            <a:extLst>
              <a:ext uri="{FF2B5EF4-FFF2-40B4-BE49-F238E27FC236}">
                <a16:creationId xmlns:a16="http://schemas.microsoft.com/office/drawing/2014/main" id="{7B1F916B-F19B-AFCD-1D36-A1103A3B8587}"/>
              </a:ext>
            </a:extLst>
          </p:cNvPr>
          <p:cNvSpPr>
            <a:spLocks noGrp="1"/>
          </p:cNvSpPr>
          <p:nvPr>
            <p:ph idx="1"/>
          </p:nvPr>
        </p:nvSpPr>
        <p:spPr/>
        <p:txBody>
          <a:bodyPr vert="horz" lIns="91440" tIns="45720" rIns="91440" bIns="45720" rtlCol="0" anchor="t">
            <a:normAutofit/>
          </a:bodyPr>
          <a:lstStyle/>
          <a:p>
            <a:r>
              <a:rPr lang="en-US">
                <a:solidFill>
                  <a:schemeClr val="bg1"/>
                </a:solidFill>
              </a:rPr>
              <a:t>Executive Summary</a:t>
            </a:r>
            <a:endParaRPr lang="en-US"/>
          </a:p>
          <a:p>
            <a:r>
              <a:rPr lang="en-US">
                <a:solidFill>
                  <a:schemeClr val="bg1"/>
                </a:solidFill>
              </a:rPr>
              <a:t>Introduction</a:t>
            </a:r>
          </a:p>
          <a:p>
            <a:r>
              <a:rPr lang="en-US">
                <a:solidFill>
                  <a:schemeClr val="bg1"/>
                </a:solidFill>
              </a:rPr>
              <a:t>Methodology</a:t>
            </a:r>
            <a:endParaRPr lang="en-US" dirty="0">
              <a:solidFill>
                <a:schemeClr val="bg1"/>
              </a:solidFill>
            </a:endParaRPr>
          </a:p>
          <a:p>
            <a:r>
              <a:rPr lang="en-US">
                <a:solidFill>
                  <a:schemeClr val="bg1"/>
                </a:solidFill>
              </a:rPr>
              <a:t>Results</a:t>
            </a:r>
          </a:p>
          <a:p>
            <a:r>
              <a:rPr lang="en-US">
                <a:solidFill>
                  <a:schemeClr val="bg1"/>
                </a:solidFill>
              </a:rPr>
              <a:t>Discussion</a:t>
            </a:r>
          </a:p>
          <a:p>
            <a:r>
              <a:rPr lang="en-US">
                <a:solidFill>
                  <a:schemeClr val="bg1"/>
                </a:solidFill>
              </a:rPr>
              <a:t>Conclusion</a:t>
            </a:r>
            <a:endParaRPr lang="en-US" dirty="0">
              <a:solidFill>
                <a:schemeClr val="bg1"/>
              </a:solidFill>
            </a:endParaRPr>
          </a:p>
        </p:txBody>
      </p:sp>
    </p:spTree>
    <p:extLst>
      <p:ext uri="{BB962C8B-B14F-4D97-AF65-F5344CB8AC3E}">
        <p14:creationId xmlns:p14="http://schemas.microsoft.com/office/powerpoint/2010/main" val="2905277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784-D500-4230-F47E-EC8C375758E6}"/>
              </a:ext>
            </a:extLst>
          </p:cNvPr>
          <p:cNvSpPr>
            <a:spLocks noGrp="1"/>
          </p:cNvSpPr>
          <p:nvPr>
            <p:ph type="title"/>
          </p:nvPr>
        </p:nvSpPr>
        <p:spPr/>
        <p:txBody>
          <a:bodyPr/>
          <a:lstStyle/>
          <a:p>
            <a:r>
              <a:rPr lang="en-US" sz="4800" b="1" dirty="0">
                <a:solidFill>
                  <a:srgbClr val="FFFFFF"/>
                </a:solidFill>
                <a:ea typeface="+mj-lt"/>
                <a:cs typeface="+mj-lt"/>
              </a:rPr>
              <a:t>RESULTS</a:t>
            </a:r>
            <a:r>
              <a:rPr lang="en-US" sz="2800" dirty="0">
                <a:ea typeface="+mj-lt"/>
                <a:cs typeface="+mj-lt"/>
              </a:rPr>
              <a:t> </a:t>
            </a:r>
            <a:br>
              <a:rPr lang="en-US" sz="2800" dirty="0">
                <a:ea typeface="+mj-lt"/>
                <a:cs typeface="+mj-lt"/>
              </a:rPr>
            </a:br>
            <a:r>
              <a:rPr lang="en-US" sz="2800" dirty="0">
                <a:solidFill>
                  <a:schemeClr val="bg1"/>
                </a:solidFill>
                <a:ea typeface="+mj-lt"/>
                <a:cs typeface="+mj-lt"/>
              </a:rPr>
              <a:t>Matplotlib and Seaborn (EDA with Visualization)</a:t>
            </a:r>
            <a:endParaRPr lang="en-US" dirty="0">
              <a:solidFill>
                <a:schemeClr val="bg1"/>
              </a:solidFill>
            </a:endParaRPr>
          </a:p>
        </p:txBody>
      </p:sp>
      <p:sp>
        <p:nvSpPr>
          <p:cNvPr id="3" name="Text Placeholder 2">
            <a:extLst>
              <a:ext uri="{FF2B5EF4-FFF2-40B4-BE49-F238E27FC236}">
                <a16:creationId xmlns:a16="http://schemas.microsoft.com/office/drawing/2014/main" id="{468784A7-B56D-96B0-DB16-3AD6EFB540F0}"/>
              </a:ext>
            </a:extLst>
          </p:cNvPr>
          <p:cNvSpPr>
            <a:spLocks noGrp="1"/>
          </p:cNvSpPr>
          <p:nvPr>
            <p:ph type="body" idx="1"/>
          </p:nvPr>
        </p:nvSpPr>
        <p:spPr/>
        <p:txBody>
          <a:bodyPr/>
          <a:lstStyle/>
          <a:p>
            <a:pPr marL="342900" indent="-342900">
              <a:buChar char="•"/>
            </a:pPr>
            <a:r>
              <a:rPr lang="en-US" b="0" dirty="0">
                <a:solidFill>
                  <a:schemeClr val="bg1"/>
                </a:solidFill>
                <a:ea typeface="+mn-lt"/>
                <a:cs typeface="+mn-lt"/>
              </a:rPr>
              <a:t>The relationship between payload mass and orbit type.</a:t>
            </a:r>
            <a:endParaRPr lang="en-US" dirty="0">
              <a:solidFill>
                <a:schemeClr val="bg1"/>
              </a:solidFill>
            </a:endParaRPr>
          </a:p>
        </p:txBody>
      </p:sp>
      <p:pic>
        <p:nvPicPr>
          <p:cNvPr id="14" name="Content Placeholder 13">
            <a:extLst>
              <a:ext uri="{FF2B5EF4-FFF2-40B4-BE49-F238E27FC236}">
                <a16:creationId xmlns:a16="http://schemas.microsoft.com/office/drawing/2014/main" id="{B8E8438A-F454-3B34-6310-524055BFB2D0}"/>
              </a:ext>
            </a:extLst>
          </p:cNvPr>
          <p:cNvPicPr>
            <a:picLocks noGrp="1" noChangeAspect="1"/>
          </p:cNvPicPr>
          <p:nvPr>
            <p:ph sz="half" idx="2"/>
          </p:nvPr>
        </p:nvPicPr>
        <p:blipFill>
          <a:blip r:embed="rId2"/>
          <a:stretch>
            <a:fillRect/>
          </a:stretch>
        </p:blipFill>
        <p:spPr>
          <a:xfrm>
            <a:off x="371914" y="2514087"/>
            <a:ext cx="5522035" cy="4114800"/>
          </a:xfrm>
        </p:spPr>
      </p:pic>
      <p:sp>
        <p:nvSpPr>
          <p:cNvPr id="5" name="Text Placeholder 4">
            <a:extLst>
              <a:ext uri="{FF2B5EF4-FFF2-40B4-BE49-F238E27FC236}">
                <a16:creationId xmlns:a16="http://schemas.microsoft.com/office/drawing/2014/main" id="{AF4976B3-3CFE-6C7B-6B60-A40E2691BD69}"/>
              </a:ext>
            </a:extLst>
          </p:cNvPr>
          <p:cNvSpPr>
            <a:spLocks noGrp="1"/>
          </p:cNvSpPr>
          <p:nvPr>
            <p:ph type="body" sz="quarter" idx="3"/>
          </p:nvPr>
        </p:nvSpPr>
        <p:spPr/>
        <p:txBody>
          <a:bodyPr/>
          <a:lstStyle/>
          <a:p>
            <a:pPr marL="342900" indent="-342900">
              <a:buChar char="•"/>
            </a:pPr>
            <a:r>
              <a:rPr lang="en-US" b="0" dirty="0">
                <a:solidFill>
                  <a:schemeClr val="bg1"/>
                </a:solidFill>
              </a:rPr>
              <a:t>The launch success yearly trend</a:t>
            </a:r>
            <a:endParaRPr lang="en-US"/>
          </a:p>
        </p:txBody>
      </p:sp>
      <p:pic>
        <p:nvPicPr>
          <p:cNvPr id="15" name="Picture 14" descr="A graph with blue lines&#10;&#10;Description automatically generated">
            <a:extLst>
              <a:ext uri="{FF2B5EF4-FFF2-40B4-BE49-F238E27FC236}">
                <a16:creationId xmlns:a16="http://schemas.microsoft.com/office/drawing/2014/main" id="{EAE8C711-098A-1360-171F-44A72BA7F448}"/>
              </a:ext>
            </a:extLst>
          </p:cNvPr>
          <p:cNvPicPr>
            <a:picLocks noChangeAspect="1"/>
          </p:cNvPicPr>
          <p:nvPr/>
        </p:nvPicPr>
        <p:blipFill>
          <a:blip r:embed="rId3"/>
          <a:stretch>
            <a:fillRect/>
          </a:stretch>
        </p:blipFill>
        <p:spPr>
          <a:xfrm>
            <a:off x="6096000" y="2509468"/>
            <a:ext cx="5860677" cy="4125063"/>
          </a:xfrm>
          <a:prstGeom prst="rect">
            <a:avLst/>
          </a:prstGeom>
        </p:spPr>
      </p:pic>
    </p:spTree>
    <p:extLst>
      <p:ext uri="{BB962C8B-B14F-4D97-AF65-F5344CB8AC3E}">
        <p14:creationId xmlns:p14="http://schemas.microsoft.com/office/powerpoint/2010/main" val="1732288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6F8D-F567-C71A-A894-1B52B4F331BA}"/>
              </a:ext>
            </a:extLst>
          </p:cNvPr>
          <p:cNvSpPr>
            <a:spLocks noGrp="1"/>
          </p:cNvSpPr>
          <p:nvPr>
            <p:ph type="title"/>
          </p:nvPr>
        </p:nvSpPr>
        <p:spPr/>
        <p:txBody>
          <a:bodyPr/>
          <a:lstStyle/>
          <a:p>
            <a:r>
              <a:rPr lang="en-US" sz="4800" b="1" dirty="0">
                <a:solidFill>
                  <a:srgbClr val="FFFFFF"/>
                </a:solidFill>
                <a:ea typeface="+mj-lt"/>
                <a:cs typeface="+mj-lt"/>
              </a:rPr>
              <a:t>RESULTS</a:t>
            </a:r>
            <a:r>
              <a:rPr lang="en-US" sz="2800" dirty="0">
                <a:ea typeface="+mj-lt"/>
                <a:cs typeface="+mj-lt"/>
              </a:rPr>
              <a:t> </a:t>
            </a:r>
            <a:br>
              <a:rPr lang="en-US" sz="2800" dirty="0">
                <a:ea typeface="+mj-lt"/>
                <a:cs typeface="+mj-lt"/>
              </a:rPr>
            </a:br>
            <a:r>
              <a:rPr lang="en-US" sz="2800" dirty="0">
                <a:solidFill>
                  <a:schemeClr val="bg1"/>
                </a:solidFill>
                <a:ea typeface="+mj-lt"/>
                <a:cs typeface="+mj-lt"/>
              </a:rPr>
              <a:t>Folium</a:t>
            </a:r>
            <a:endParaRPr lang="en-US" dirty="0">
              <a:solidFill>
                <a:schemeClr val="bg1"/>
              </a:solidFill>
            </a:endParaRPr>
          </a:p>
        </p:txBody>
      </p:sp>
      <p:sp>
        <p:nvSpPr>
          <p:cNvPr id="3" name="Content Placeholder 2">
            <a:extLst>
              <a:ext uri="{FF2B5EF4-FFF2-40B4-BE49-F238E27FC236}">
                <a16:creationId xmlns:a16="http://schemas.microsoft.com/office/drawing/2014/main" id="{3D70AB25-7BC3-B3AA-4A16-C600AAAFA822}"/>
              </a:ext>
            </a:extLst>
          </p:cNvPr>
          <p:cNvSpPr>
            <a:spLocks noGrp="1"/>
          </p:cNvSpPr>
          <p:nvPr>
            <p:ph idx="1"/>
          </p:nvPr>
        </p:nvSpPr>
        <p:spPr>
          <a:xfrm>
            <a:off x="838200" y="1825625"/>
            <a:ext cx="4217895" cy="698221"/>
          </a:xfrm>
        </p:spPr>
        <p:txBody>
          <a:bodyPr vert="horz" lIns="91440" tIns="45720" rIns="91440" bIns="45720" rtlCol="0" anchor="t">
            <a:normAutofit/>
          </a:bodyPr>
          <a:lstStyle/>
          <a:p>
            <a:r>
              <a:rPr lang="en-US" dirty="0">
                <a:solidFill>
                  <a:schemeClr val="bg1"/>
                </a:solidFill>
              </a:rPr>
              <a:t>All launch sites on map</a:t>
            </a:r>
            <a:endParaRPr lang="en-US" dirty="0"/>
          </a:p>
        </p:txBody>
      </p:sp>
      <p:sp>
        <p:nvSpPr>
          <p:cNvPr id="4" name="TextBox 3">
            <a:extLst>
              <a:ext uri="{FF2B5EF4-FFF2-40B4-BE49-F238E27FC236}">
                <a16:creationId xmlns:a16="http://schemas.microsoft.com/office/drawing/2014/main" id="{411FE005-D86A-9A97-0650-21290E884F78}"/>
              </a:ext>
            </a:extLst>
          </p:cNvPr>
          <p:cNvSpPr txBox="1"/>
          <p:nvPr/>
        </p:nvSpPr>
        <p:spPr>
          <a:xfrm>
            <a:off x="6547036" y="1708897"/>
            <a:ext cx="504264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rPr>
              <a:t>The distance between launch site to its proximities such as nearest city, railway or highway</a:t>
            </a:r>
          </a:p>
        </p:txBody>
      </p:sp>
      <p:pic>
        <p:nvPicPr>
          <p:cNvPr id="5" name="Picture 4" descr="A map of the united states&#10;&#10;Description automatically generated">
            <a:extLst>
              <a:ext uri="{FF2B5EF4-FFF2-40B4-BE49-F238E27FC236}">
                <a16:creationId xmlns:a16="http://schemas.microsoft.com/office/drawing/2014/main" id="{FCDA3E27-AA30-87B3-8C19-7F39EBA24604}"/>
              </a:ext>
            </a:extLst>
          </p:cNvPr>
          <p:cNvPicPr>
            <a:picLocks noChangeAspect="1"/>
          </p:cNvPicPr>
          <p:nvPr/>
        </p:nvPicPr>
        <p:blipFill>
          <a:blip r:embed="rId2"/>
          <a:stretch>
            <a:fillRect/>
          </a:stretch>
        </p:blipFill>
        <p:spPr>
          <a:xfrm>
            <a:off x="313765" y="2634720"/>
            <a:ext cx="6096000" cy="3650442"/>
          </a:xfrm>
          <a:prstGeom prst="rect">
            <a:avLst/>
          </a:prstGeom>
        </p:spPr>
      </p:pic>
      <p:pic>
        <p:nvPicPr>
          <p:cNvPr id="6" name="Picture 5" descr="A map with a point in the center&#10;&#10;Description automatically generated">
            <a:extLst>
              <a:ext uri="{FF2B5EF4-FFF2-40B4-BE49-F238E27FC236}">
                <a16:creationId xmlns:a16="http://schemas.microsoft.com/office/drawing/2014/main" id="{283C4341-0F60-D3B9-199D-583038779412}"/>
              </a:ext>
            </a:extLst>
          </p:cNvPr>
          <p:cNvPicPr>
            <a:picLocks noChangeAspect="1"/>
          </p:cNvPicPr>
          <p:nvPr/>
        </p:nvPicPr>
        <p:blipFill>
          <a:blip r:embed="rId3"/>
          <a:stretch>
            <a:fillRect/>
          </a:stretch>
        </p:blipFill>
        <p:spPr>
          <a:xfrm>
            <a:off x="6902823" y="2789203"/>
            <a:ext cx="4964205" cy="3498356"/>
          </a:xfrm>
          <a:prstGeom prst="rect">
            <a:avLst/>
          </a:prstGeom>
        </p:spPr>
      </p:pic>
    </p:spTree>
    <p:extLst>
      <p:ext uri="{BB962C8B-B14F-4D97-AF65-F5344CB8AC3E}">
        <p14:creationId xmlns:p14="http://schemas.microsoft.com/office/powerpoint/2010/main" val="1316234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98A3-A530-45CE-952A-556F448893C1}"/>
              </a:ext>
            </a:extLst>
          </p:cNvPr>
          <p:cNvSpPr>
            <a:spLocks noGrp="1"/>
          </p:cNvSpPr>
          <p:nvPr>
            <p:ph type="title"/>
          </p:nvPr>
        </p:nvSpPr>
        <p:spPr/>
        <p:txBody>
          <a:bodyPr/>
          <a:lstStyle/>
          <a:p>
            <a:r>
              <a:rPr lang="en-US" sz="4800" b="1" dirty="0">
                <a:solidFill>
                  <a:srgbClr val="FFFFFF"/>
                </a:solidFill>
                <a:ea typeface="+mj-lt"/>
                <a:cs typeface="+mj-lt"/>
              </a:rPr>
              <a:t>RESULTS</a:t>
            </a:r>
            <a:r>
              <a:rPr lang="en-US" sz="2800" dirty="0">
                <a:ea typeface="+mj-lt"/>
                <a:cs typeface="+mj-lt"/>
              </a:rPr>
              <a:t> </a:t>
            </a:r>
            <a:br>
              <a:rPr lang="en-US" sz="2800" dirty="0">
                <a:ea typeface="+mj-lt"/>
                <a:cs typeface="+mj-lt"/>
              </a:rPr>
            </a:br>
            <a:r>
              <a:rPr lang="en-US" sz="2800" dirty="0">
                <a:solidFill>
                  <a:schemeClr val="bg1"/>
                </a:solidFill>
                <a:ea typeface="+mj-lt"/>
                <a:cs typeface="+mj-lt"/>
              </a:rPr>
              <a:t>Folium</a:t>
            </a:r>
            <a:endParaRPr lang="en-US" dirty="0">
              <a:solidFill>
                <a:schemeClr val="bg1"/>
              </a:solidFill>
            </a:endParaRPr>
          </a:p>
        </p:txBody>
      </p:sp>
      <p:sp>
        <p:nvSpPr>
          <p:cNvPr id="3" name="Content Placeholder 2">
            <a:extLst>
              <a:ext uri="{FF2B5EF4-FFF2-40B4-BE49-F238E27FC236}">
                <a16:creationId xmlns:a16="http://schemas.microsoft.com/office/drawing/2014/main" id="{E281CDF9-4FE1-34CE-04BD-30AB185190B6}"/>
              </a:ext>
            </a:extLst>
          </p:cNvPr>
          <p:cNvSpPr>
            <a:spLocks noGrp="1"/>
          </p:cNvSpPr>
          <p:nvPr>
            <p:ph idx="1"/>
          </p:nvPr>
        </p:nvSpPr>
        <p:spPr>
          <a:xfrm>
            <a:off x="838200" y="1825625"/>
            <a:ext cx="10515600" cy="877515"/>
          </a:xfrm>
        </p:spPr>
        <p:txBody>
          <a:bodyPr vert="horz" lIns="91440" tIns="45720" rIns="91440" bIns="45720" rtlCol="0" anchor="t">
            <a:normAutofit/>
          </a:bodyPr>
          <a:lstStyle/>
          <a:p>
            <a:r>
              <a:rPr lang="en-US" dirty="0">
                <a:solidFill>
                  <a:schemeClr val="bg1"/>
                </a:solidFill>
              </a:rPr>
              <a:t>The succeeded launches and failed launches for each site on map.</a:t>
            </a:r>
          </a:p>
        </p:txBody>
      </p:sp>
      <p:pic>
        <p:nvPicPr>
          <p:cNvPr id="4" name="Picture 3" descr="A map with a location on it&#10;&#10;Description automatically generated">
            <a:extLst>
              <a:ext uri="{FF2B5EF4-FFF2-40B4-BE49-F238E27FC236}">
                <a16:creationId xmlns:a16="http://schemas.microsoft.com/office/drawing/2014/main" id="{3C07E57A-4B42-B437-E53F-324FD3BF3918}"/>
              </a:ext>
            </a:extLst>
          </p:cNvPr>
          <p:cNvPicPr>
            <a:picLocks noChangeAspect="1"/>
          </p:cNvPicPr>
          <p:nvPr/>
        </p:nvPicPr>
        <p:blipFill>
          <a:blip r:embed="rId2"/>
          <a:stretch>
            <a:fillRect/>
          </a:stretch>
        </p:blipFill>
        <p:spPr>
          <a:xfrm>
            <a:off x="2218765" y="3124266"/>
            <a:ext cx="7306235" cy="3119587"/>
          </a:xfrm>
          <a:prstGeom prst="rect">
            <a:avLst/>
          </a:prstGeom>
        </p:spPr>
      </p:pic>
    </p:spTree>
    <p:extLst>
      <p:ext uri="{BB962C8B-B14F-4D97-AF65-F5344CB8AC3E}">
        <p14:creationId xmlns:p14="http://schemas.microsoft.com/office/powerpoint/2010/main" val="3930387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A134-61E4-6C16-0FED-311AD7C00CE6}"/>
              </a:ext>
            </a:extLst>
          </p:cNvPr>
          <p:cNvSpPr>
            <a:spLocks noGrp="1"/>
          </p:cNvSpPr>
          <p:nvPr>
            <p:ph type="title"/>
          </p:nvPr>
        </p:nvSpPr>
        <p:spPr/>
        <p:txBody>
          <a:bodyPr/>
          <a:lstStyle/>
          <a:p>
            <a:r>
              <a:rPr lang="en-US" sz="4800" b="1" dirty="0">
                <a:solidFill>
                  <a:srgbClr val="FFFFFF"/>
                </a:solidFill>
                <a:ea typeface="+mj-lt"/>
                <a:cs typeface="+mj-lt"/>
              </a:rPr>
              <a:t>RESULTS</a:t>
            </a:r>
            <a:r>
              <a:rPr lang="en-US" sz="2800" dirty="0">
                <a:ea typeface="+mj-lt"/>
                <a:cs typeface="+mj-lt"/>
              </a:rPr>
              <a:t> </a:t>
            </a:r>
            <a:br>
              <a:rPr lang="en-US" sz="2800" dirty="0">
                <a:ea typeface="+mj-lt"/>
                <a:cs typeface="+mj-lt"/>
              </a:rPr>
            </a:br>
            <a:r>
              <a:rPr lang="en-US" sz="2800" dirty="0">
                <a:solidFill>
                  <a:schemeClr val="bg1"/>
                </a:solidFill>
                <a:ea typeface="+mj-lt"/>
                <a:cs typeface="+mj-lt"/>
              </a:rPr>
              <a:t>Dash</a:t>
            </a:r>
            <a:endParaRPr lang="en-US" dirty="0">
              <a:solidFill>
                <a:schemeClr val="bg1"/>
              </a:solidFill>
            </a:endParaRPr>
          </a:p>
        </p:txBody>
      </p:sp>
      <p:sp>
        <p:nvSpPr>
          <p:cNvPr id="3" name="Content Placeholder 2">
            <a:extLst>
              <a:ext uri="{FF2B5EF4-FFF2-40B4-BE49-F238E27FC236}">
                <a16:creationId xmlns:a16="http://schemas.microsoft.com/office/drawing/2014/main" id="{0ED9F5F9-C8F5-CEE5-CC73-FCE410E08C31}"/>
              </a:ext>
            </a:extLst>
          </p:cNvPr>
          <p:cNvSpPr>
            <a:spLocks noGrp="1"/>
          </p:cNvSpPr>
          <p:nvPr>
            <p:ph idx="1"/>
          </p:nvPr>
        </p:nvSpPr>
        <p:spPr>
          <a:xfrm>
            <a:off x="838200" y="1825625"/>
            <a:ext cx="5248836" cy="698221"/>
          </a:xfrm>
        </p:spPr>
        <p:txBody>
          <a:bodyPr vert="horz" lIns="91440" tIns="45720" rIns="91440" bIns="45720" rtlCol="0" anchor="t">
            <a:normAutofit fontScale="70000" lnSpcReduction="20000"/>
          </a:bodyPr>
          <a:lstStyle/>
          <a:p>
            <a:r>
              <a:rPr lang="en-US" dirty="0">
                <a:solidFill>
                  <a:schemeClr val="bg1"/>
                </a:solidFill>
              </a:rPr>
              <a:t>The picture below shows a pie chart when launch site CCAFS LC-40 is chosen.</a:t>
            </a:r>
          </a:p>
        </p:txBody>
      </p:sp>
      <p:pic>
        <p:nvPicPr>
          <p:cNvPr id="4" name="Picture 3" descr="A screenshot of a graph&#10;&#10;Description automatically generated">
            <a:extLst>
              <a:ext uri="{FF2B5EF4-FFF2-40B4-BE49-F238E27FC236}">
                <a16:creationId xmlns:a16="http://schemas.microsoft.com/office/drawing/2014/main" id="{CE968E13-10B6-DB25-BA27-169B0871F10F}"/>
              </a:ext>
            </a:extLst>
          </p:cNvPr>
          <p:cNvPicPr>
            <a:picLocks noChangeAspect="1"/>
          </p:cNvPicPr>
          <p:nvPr/>
        </p:nvPicPr>
        <p:blipFill>
          <a:blip r:embed="rId2"/>
          <a:stretch>
            <a:fillRect/>
          </a:stretch>
        </p:blipFill>
        <p:spPr>
          <a:xfrm>
            <a:off x="952499" y="3130503"/>
            <a:ext cx="4728883" cy="3039876"/>
          </a:xfrm>
          <a:prstGeom prst="rect">
            <a:avLst/>
          </a:prstGeom>
        </p:spPr>
      </p:pic>
      <p:sp>
        <p:nvSpPr>
          <p:cNvPr id="5" name="TextBox 4">
            <a:extLst>
              <a:ext uri="{FF2B5EF4-FFF2-40B4-BE49-F238E27FC236}">
                <a16:creationId xmlns:a16="http://schemas.microsoft.com/office/drawing/2014/main" id="{CA981881-4248-16DD-7262-F09B7D565124}"/>
              </a:ext>
            </a:extLst>
          </p:cNvPr>
          <p:cNvSpPr txBox="1"/>
          <p:nvPr/>
        </p:nvSpPr>
        <p:spPr>
          <a:xfrm>
            <a:off x="6432177" y="1689287"/>
            <a:ext cx="543485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solidFill>
                  <a:schemeClr val="bg1"/>
                </a:solidFill>
              </a:rPr>
              <a:t>The picture below shows a scatter plot when the payload mass range is set to be from 2000 kg to 8000 kg</a:t>
            </a:r>
          </a:p>
        </p:txBody>
      </p:sp>
      <p:pic>
        <p:nvPicPr>
          <p:cNvPr id="6" name="Picture 5">
            <a:extLst>
              <a:ext uri="{FF2B5EF4-FFF2-40B4-BE49-F238E27FC236}">
                <a16:creationId xmlns:a16="http://schemas.microsoft.com/office/drawing/2014/main" id="{6B092F49-31B0-3CE1-F2FE-237DC6A17451}"/>
              </a:ext>
            </a:extLst>
          </p:cNvPr>
          <p:cNvPicPr>
            <a:picLocks noChangeAspect="1"/>
          </p:cNvPicPr>
          <p:nvPr/>
        </p:nvPicPr>
        <p:blipFill>
          <a:blip r:embed="rId3"/>
          <a:stretch>
            <a:fillRect/>
          </a:stretch>
        </p:blipFill>
        <p:spPr>
          <a:xfrm>
            <a:off x="6219265" y="3129073"/>
            <a:ext cx="5647765" cy="3031530"/>
          </a:xfrm>
          <a:prstGeom prst="rect">
            <a:avLst/>
          </a:prstGeom>
        </p:spPr>
      </p:pic>
    </p:spTree>
    <p:extLst>
      <p:ext uri="{BB962C8B-B14F-4D97-AF65-F5344CB8AC3E}">
        <p14:creationId xmlns:p14="http://schemas.microsoft.com/office/powerpoint/2010/main" val="2678484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D68B-73E6-C188-0154-1A45134A029B}"/>
              </a:ext>
            </a:extLst>
          </p:cNvPr>
          <p:cNvSpPr>
            <a:spLocks noGrp="1"/>
          </p:cNvSpPr>
          <p:nvPr>
            <p:ph type="title"/>
          </p:nvPr>
        </p:nvSpPr>
        <p:spPr>
          <a:xfrm>
            <a:off x="838200" y="365125"/>
            <a:ext cx="10515600" cy="1090240"/>
          </a:xfrm>
        </p:spPr>
        <p:txBody>
          <a:bodyPr>
            <a:normAutofit fontScale="90000"/>
          </a:bodyPr>
          <a:lstStyle/>
          <a:p>
            <a:r>
              <a:rPr lang="en-US" sz="4800" b="1" dirty="0">
                <a:solidFill>
                  <a:srgbClr val="FFFFFF"/>
                </a:solidFill>
                <a:ea typeface="+mj-lt"/>
                <a:cs typeface="+mj-lt"/>
              </a:rPr>
              <a:t>RESULTS</a:t>
            </a:r>
            <a:r>
              <a:rPr lang="en-US" sz="2800" dirty="0">
                <a:ea typeface="+mj-lt"/>
                <a:cs typeface="+mj-lt"/>
              </a:rPr>
              <a:t> </a:t>
            </a:r>
            <a:br>
              <a:rPr lang="en-US" sz="2800" dirty="0">
                <a:ea typeface="+mj-lt"/>
                <a:cs typeface="+mj-lt"/>
              </a:rPr>
            </a:br>
            <a:r>
              <a:rPr lang="en-US" sz="2800" dirty="0">
                <a:solidFill>
                  <a:schemeClr val="bg1"/>
                </a:solidFill>
                <a:ea typeface="+mj-lt"/>
                <a:cs typeface="+mj-lt"/>
              </a:rPr>
              <a:t>Predictive Analysis</a:t>
            </a:r>
          </a:p>
        </p:txBody>
      </p:sp>
      <p:sp>
        <p:nvSpPr>
          <p:cNvPr id="3" name="Content Placeholder 2">
            <a:extLst>
              <a:ext uri="{FF2B5EF4-FFF2-40B4-BE49-F238E27FC236}">
                <a16:creationId xmlns:a16="http://schemas.microsoft.com/office/drawing/2014/main" id="{3B0210DF-60D6-681E-3A93-1C68F0386994}"/>
              </a:ext>
            </a:extLst>
          </p:cNvPr>
          <p:cNvSpPr>
            <a:spLocks noGrp="1"/>
          </p:cNvSpPr>
          <p:nvPr>
            <p:ph idx="1"/>
          </p:nvPr>
        </p:nvSpPr>
        <p:spPr>
          <a:xfrm>
            <a:off x="838200" y="1545479"/>
            <a:ext cx="4901453" cy="1370573"/>
          </a:xfrm>
        </p:spPr>
        <p:txBody>
          <a:bodyPr vert="horz" lIns="91440" tIns="45720" rIns="91440" bIns="45720" rtlCol="0" anchor="t">
            <a:normAutofit fontScale="55000" lnSpcReduction="20000"/>
          </a:bodyPr>
          <a:lstStyle/>
          <a:p>
            <a:pPr marL="0" indent="0">
              <a:buNone/>
            </a:pPr>
            <a:r>
              <a:rPr lang="en-US" dirty="0">
                <a:solidFill>
                  <a:schemeClr val="bg1"/>
                </a:solidFill>
              </a:rPr>
              <a:t>Logistic Regression</a:t>
            </a:r>
          </a:p>
          <a:p>
            <a:r>
              <a:rPr lang="en-US" dirty="0" err="1">
                <a:solidFill>
                  <a:schemeClr val="bg1"/>
                </a:solidFill>
              </a:rPr>
              <a:t>GridsearchCV</a:t>
            </a:r>
            <a:r>
              <a:rPr lang="en-US" dirty="0">
                <a:solidFill>
                  <a:schemeClr val="bg1"/>
                </a:solidFill>
              </a:rPr>
              <a:t> best score: 0.8464285714285713</a:t>
            </a:r>
          </a:p>
          <a:p>
            <a:r>
              <a:rPr lang="en-US" dirty="0">
                <a:solidFill>
                  <a:schemeClr val="bg1"/>
                </a:solidFill>
              </a:rPr>
              <a:t>Accuracy score on test set: 0.833333333333334</a:t>
            </a:r>
          </a:p>
          <a:p>
            <a:r>
              <a:rPr lang="en-US" dirty="0">
                <a:solidFill>
                  <a:schemeClr val="bg1"/>
                </a:solidFill>
              </a:rPr>
              <a:t>Confusion Matrix:</a:t>
            </a:r>
          </a:p>
        </p:txBody>
      </p:sp>
      <p:pic>
        <p:nvPicPr>
          <p:cNvPr id="4" name="Picture 3" descr="A graph of different colored squares&#10;&#10;Description automatically generated">
            <a:extLst>
              <a:ext uri="{FF2B5EF4-FFF2-40B4-BE49-F238E27FC236}">
                <a16:creationId xmlns:a16="http://schemas.microsoft.com/office/drawing/2014/main" id="{4B5606AB-DB3B-B0EB-8F01-DE12E16D5291}"/>
              </a:ext>
            </a:extLst>
          </p:cNvPr>
          <p:cNvPicPr>
            <a:picLocks noChangeAspect="1"/>
          </p:cNvPicPr>
          <p:nvPr/>
        </p:nvPicPr>
        <p:blipFill>
          <a:blip r:embed="rId2"/>
          <a:stretch>
            <a:fillRect/>
          </a:stretch>
        </p:blipFill>
        <p:spPr>
          <a:xfrm>
            <a:off x="485775" y="2911008"/>
            <a:ext cx="5124450" cy="3590925"/>
          </a:xfrm>
          <a:prstGeom prst="rect">
            <a:avLst/>
          </a:prstGeom>
        </p:spPr>
      </p:pic>
      <p:pic>
        <p:nvPicPr>
          <p:cNvPr id="5" name="Picture 4">
            <a:extLst>
              <a:ext uri="{FF2B5EF4-FFF2-40B4-BE49-F238E27FC236}">
                <a16:creationId xmlns:a16="http://schemas.microsoft.com/office/drawing/2014/main" id="{ACE757DE-EEB3-F12D-4B23-0DFE23E8CF7E}"/>
              </a:ext>
            </a:extLst>
          </p:cNvPr>
          <p:cNvPicPr>
            <a:picLocks noChangeAspect="1"/>
          </p:cNvPicPr>
          <p:nvPr/>
        </p:nvPicPr>
        <p:blipFill>
          <a:blip r:embed="rId3"/>
          <a:stretch>
            <a:fillRect/>
          </a:stretch>
        </p:blipFill>
        <p:spPr>
          <a:xfrm>
            <a:off x="6793286" y="2917732"/>
            <a:ext cx="4791075" cy="3667125"/>
          </a:xfrm>
          <a:prstGeom prst="rect">
            <a:avLst/>
          </a:prstGeom>
        </p:spPr>
      </p:pic>
      <p:sp>
        <p:nvSpPr>
          <p:cNvPr id="6" name="TextBox 5">
            <a:extLst>
              <a:ext uri="{FF2B5EF4-FFF2-40B4-BE49-F238E27FC236}">
                <a16:creationId xmlns:a16="http://schemas.microsoft.com/office/drawing/2014/main" id="{8CA13311-3573-EE8D-B760-4D969210309D}"/>
              </a:ext>
            </a:extLst>
          </p:cNvPr>
          <p:cNvSpPr txBox="1"/>
          <p:nvPr/>
        </p:nvSpPr>
        <p:spPr>
          <a:xfrm>
            <a:off x="6787962" y="1445558"/>
            <a:ext cx="4557996" cy="1848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Support Vector Machine (SVM)</a:t>
            </a:r>
          </a:p>
          <a:p>
            <a:pPr marL="285750" indent="-285750">
              <a:lnSpc>
                <a:spcPct val="90000"/>
              </a:lnSpc>
              <a:spcBef>
                <a:spcPts val="1000"/>
              </a:spcBef>
              <a:buFont typeface="Arial"/>
              <a:buChar char="•"/>
            </a:pPr>
            <a:r>
              <a:rPr lang="en-US" sz="1300" err="1">
                <a:solidFill>
                  <a:schemeClr val="bg1"/>
                </a:solidFill>
                <a:latin typeface="Arial"/>
                <a:cs typeface="Arial"/>
              </a:rPr>
              <a:t>GridsearchCV</a:t>
            </a:r>
            <a:r>
              <a:rPr lang="en-US" sz="1300">
                <a:solidFill>
                  <a:schemeClr val="bg1"/>
                </a:solidFill>
                <a:latin typeface="Arial"/>
                <a:cs typeface="Arial"/>
              </a:rPr>
              <a:t> best score: 0.8482142857142856</a:t>
            </a:r>
          </a:p>
          <a:p>
            <a:pPr marL="285750" indent="-285750">
              <a:lnSpc>
                <a:spcPct val="90000"/>
              </a:lnSpc>
              <a:spcBef>
                <a:spcPts val="1000"/>
              </a:spcBef>
              <a:buFont typeface="Arial"/>
              <a:buChar char="•"/>
            </a:pPr>
            <a:r>
              <a:rPr lang="en-US" sz="1300">
                <a:solidFill>
                  <a:schemeClr val="bg1"/>
                </a:solidFill>
                <a:latin typeface="Arial"/>
                <a:cs typeface="Arial"/>
              </a:rPr>
              <a:t>Accuracy score on test set: 0.833333333333334</a:t>
            </a:r>
            <a:endParaRPr lang="en-US" sz="1300">
              <a:solidFill>
                <a:srgbClr val="000000"/>
              </a:solidFill>
              <a:latin typeface="Arial"/>
              <a:cs typeface="Arial"/>
            </a:endParaRPr>
          </a:p>
          <a:p>
            <a:pPr marL="285750" indent="-285750">
              <a:lnSpc>
                <a:spcPct val="90000"/>
              </a:lnSpc>
              <a:spcBef>
                <a:spcPts val="1000"/>
              </a:spcBef>
              <a:buFont typeface="Arial"/>
              <a:buChar char="•"/>
            </a:pPr>
            <a:r>
              <a:rPr lang="en-US" sz="1300">
                <a:solidFill>
                  <a:schemeClr val="bg1"/>
                </a:solidFill>
                <a:latin typeface="Arial"/>
                <a:cs typeface="Arial"/>
              </a:rPr>
              <a:t>Confusion Matrix:</a:t>
            </a:r>
            <a:endParaRPr lang="en-US" sz="1300">
              <a:solidFill>
                <a:srgbClr val="000000"/>
              </a:solidFill>
              <a:latin typeface="Arial"/>
              <a:cs typeface="Arial"/>
            </a:endParaRPr>
          </a:p>
          <a:p>
            <a:endParaRPr lang="en-US" dirty="0">
              <a:solidFill>
                <a:schemeClr val="bg1"/>
              </a:solidFill>
            </a:endParaRPr>
          </a:p>
          <a:p>
            <a:pPr marL="285750" indent="-285750">
              <a:buFont typeface="Arial"/>
              <a:buChar char="•"/>
            </a:pPr>
            <a:endParaRPr lang="en-US" dirty="0">
              <a:solidFill>
                <a:schemeClr val="bg1"/>
              </a:solidFill>
            </a:endParaRPr>
          </a:p>
        </p:txBody>
      </p:sp>
    </p:spTree>
    <p:extLst>
      <p:ext uri="{BB962C8B-B14F-4D97-AF65-F5344CB8AC3E}">
        <p14:creationId xmlns:p14="http://schemas.microsoft.com/office/powerpoint/2010/main" val="2829973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6EE4D-0C5A-3E0B-7E0B-909905E15C9B}"/>
              </a:ext>
            </a:extLst>
          </p:cNvPr>
          <p:cNvSpPr>
            <a:spLocks noGrp="1"/>
          </p:cNvSpPr>
          <p:nvPr>
            <p:ph type="title"/>
          </p:nvPr>
        </p:nvSpPr>
        <p:spPr/>
        <p:txBody>
          <a:bodyPr/>
          <a:lstStyle/>
          <a:p>
            <a:r>
              <a:rPr lang="en-US" sz="4300" b="1" baseline="0">
                <a:solidFill>
                  <a:srgbClr val="FFFFFF"/>
                </a:solidFill>
                <a:latin typeface="Aptos Display"/>
              </a:rPr>
              <a:t>RESULTS</a:t>
            </a:r>
            <a:r>
              <a:rPr lang="en-US" sz="2500" baseline="0">
                <a:latin typeface="Aptos Display"/>
              </a:rPr>
              <a:t> </a:t>
            </a:r>
            <a:r>
              <a:rPr lang="en-US" sz="2500">
                <a:latin typeface="Aptos Display"/>
                <a:ea typeface="Aptos Display"/>
                <a:cs typeface="Aptos Display"/>
              </a:rPr>
              <a:t>​</a:t>
            </a:r>
            <a:br>
              <a:rPr lang="en-US" sz="2500">
                <a:latin typeface="Aptos Display"/>
                <a:ea typeface="Aptos Display"/>
                <a:cs typeface="Aptos Display"/>
              </a:rPr>
            </a:br>
            <a:r>
              <a:rPr lang="en-US" sz="2500" baseline="0">
                <a:solidFill>
                  <a:srgbClr val="FFFFFF"/>
                </a:solidFill>
                <a:latin typeface="Aptos Display"/>
              </a:rPr>
              <a:t>Predictive Analysis</a:t>
            </a:r>
            <a:r>
              <a:rPr lang="en-US" sz="2500">
                <a:latin typeface="Aptos Display"/>
                <a:ea typeface="Aptos Display"/>
                <a:cs typeface="Aptos Display"/>
              </a:rPr>
              <a:t>​</a:t>
            </a:r>
            <a:endParaRPr lang="en-US"/>
          </a:p>
        </p:txBody>
      </p:sp>
      <p:sp>
        <p:nvSpPr>
          <p:cNvPr id="3" name="Content Placeholder 2">
            <a:extLst>
              <a:ext uri="{FF2B5EF4-FFF2-40B4-BE49-F238E27FC236}">
                <a16:creationId xmlns:a16="http://schemas.microsoft.com/office/drawing/2014/main" id="{85B13F64-D5D5-E013-40BB-60C910461D3C}"/>
              </a:ext>
            </a:extLst>
          </p:cNvPr>
          <p:cNvSpPr>
            <a:spLocks noGrp="1"/>
          </p:cNvSpPr>
          <p:nvPr>
            <p:ph idx="1"/>
          </p:nvPr>
        </p:nvSpPr>
        <p:spPr>
          <a:xfrm>
            <a:off x="838200" y="1825625"/>
            <a:ext cx="5495365" cy="1101632"/>
          </a:xfrm>
        </p:spPr>
        <p:txBody>
          <a:bodyPr vert="horz" lIns="91440" tIns="45720" rIns="91440" bIns="45720" rtlCol="0" anchor="t">
            <a:normAutofit fontScale="92500" lnSpcReduction="20000"/>
          </a:bodyPr>
          <a:lstStyle/>
          <a:p>
            <a:pPr marL="0" indent="0">
              <a:buNone/>
            </a:pPr>
            <a:r>
              <a:rPr lang="en-US" sz="1600" dirty="0">
                <a:solidFill>
                  <a:schemeClr val="bg1"/>
                </a:solidFill>
                <a:latin typeface="Aptos"/>
                <a:ea typeface="Segoe UI"/>
                <a:cs typeface="Segoe UI"/>
              </a:rPr>
              <a:t>Decision Tree</a:t>
            </a:r>
            <a:endParaRPr lang="en-US" sz="1600">
              <a:solidFill>
                <a:schemeClr val="bg1"/>
              </a:solidFill>
            </a:endParaRPr>
          </a:p>
          <a:p>
            <a:pPr marL="228600" lvl="0" indent="-228600" rtl="0">
              <a:buFont typeface=""/>
              <a:buChar char="•"/>
            </a:pPr>
            <a:r>
              <a:rPr lang="en-US" sz="1500" baseline="0" dirty="0" err="1">
                <a:solidFill>
                  <a:srgbClr val="FFFFFF"/>
                </a:solidFill>
                <a:latin typeface="Aptos"/>
                <a:ea typeface="Arial"/>
                <a:cs typeface="Arial"/>
              </a:rPr>
              <a:t>GridsearchCV</a:t>
            </a:r>
            <a:r>
              <a:rPr lang="en-US" sz="1500" baseline="0" dirty="0">
                <a:solidFill>
                  <a:srgbClr val="FFFFFF"/>
                </a:solidFill>
                <a:latin typeface="Aptos"/>
                <a:ea typeface="Arial"/>
                <a:cs typeface="Arial"/>
              </a:rPr>
              <a:t> best score: </a:t>
            </a:r>
            <a:r>
              <a:rPr lang="en-US" sz="1500" dirty="0">
                <a:solidFill>
                  <a:srgbClr val="FFFFFF"/>
                </a:solidFill>
                <a:latin typeface="Aptos"/>
                <a:ea typeface="Arial"/>
                <a:cs typeface="Arial"/>
              </a:rPr>
              <a:t>0.8892857142857142</a:t>
            </a:r>
            <a:endParaRPr lang="en-US" sz="1500" dirty="0">
              <a:latin typeface="Aptos"/>
              <a:ea typeface="Arial"/>
              <a:cs typeface="Arial"/>
            </a:endParaRPr>
          </a:p>
          <a:p>
            <a:pPr marL="228600" lvl="0" indent="-228600" rtl="0">
              <a:buFont typeface=""/>
              <a:buChar char="•"/>
            </a:pPr>
            <a:r>
              <a:rPr lang="en-US" sz="1500" baseline="0" dirty="0">
                <a:solidFill>
                  <a:srgbClr val="FFFFFF"/>
                </a:solidFill>
                <a:latin typeface="Aptos"/>
                <a:ea typeface="Arial"/>
                <a:cs typeface="Arial"/>
              </a:rPr>
              <a:t>Accuracy score on test set: 0.833333333333334</a:t>
            </a:r>
            <a:r>
              <a:rPr lang="en-US" sz="1500" dirty="0">
                <a:latin typeface="Aptos"/>
                <a:ea typeface="Arial"/>
                <a:cs typeface="Arial"/>
              </a:rPr>
              <a:t>​</a:t>
            </a:r>
          </a:p>
          <a:p>
            <a:pPr marL="228600" lvl="0" indent="-228600" rtl="0">
              <a:buFont typeface=""/>
              <a:buChar char="•"/>
            </a:pPr>
            <a:r>
              <a:rPr lang="en-US" sz="1500" baseline="0" dirty="0">
                <a:solidFill>
                  <a:srgbClr val="FFFFFF"/>
                </a:solidFill>
                <a:latin typeface="Aptos"/>
                <a:ea typeface="Arial"/>
                <a:cs typeface="Arial"/>
              </a:rPr>
              <a:t>Confusion Matrix:</a:t>
            </a:r>
            <a:endParaRPr lang="en-US" dirty="0"/>
          </a:p>
        </p:txBody>
      </p:sp>
      <p:sp>
        <p:nvSpPr>
          <p:cNvPr id="5" name="Content Placeholder 2">
            <a:extLst>
              <a:ext uri="{FF2B5EF4-FFF2-40B4-BE49-F238E27FC236}">
                <a16:creationId xmlns:a16="http://schemas.microsoft.com/office/drawing/2014/main" id="{BCCAA8D8-16B9-CD23-7B4D-CAB564DF7621}"/>
              </a:ext>
            </a:extLst>
          </p:cNvPr>
          <p:cNvSpPr txBox="1">
            <a:spLocks/>
          </p:cNvSpPr>
          <p:nvPr/>
        </p:nvSpPr>
        <p:spPr>
          <a:xfrm>
            <a:off x="6716805" y="1821143"/>
            <a:ext cx="5103160" cy="1101632"/>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cs typeface="Segoe UI"/>
              </a:rPr>
              <a:t>K Nearest neighbors</a:t>
            </a:r>
          </a:p>
          <a:p>
            <a:pPr>
              <a:buFont typeface=""/>
              <a:buChar char="•"/>
            </a:pPr>
            <a:r>
              <a:rPr lang="en-US" sz="1500" dirty="0" err="1">
                <a:solidFill>
                  <a:srgbClr val="FFFFFF"/>
                </a:solidFill>
                <a:latin typeface="Aptos"/>
                <a:ea typeface="Arial"/>
                <a:cs typeface="Arial"/>
              </a:rPr>
              <a:t>GridsearchCV</a:t>
            </a:r>
            <a:r>
              <a:rPr lang="en-US" sz="1500" dirty="0">
                <a:solidFill>
                  <a:srgbClr val="FFFFFF"/>
                </a:solidFill>
                <a:latin typeface="Aptos"/>
                <a:ea typeface="Arial"/>
                <a:cs typeface="Arial"/>
              </a:rPr>
              <a:t> best score: 0.8482142857142858</a:t>
            </a:r>
            <a:endParaRPr lang="en-US" sz="1500" dirty="0">
              <a:latin typeface="Aptos"/>
              <a:ea typeface="Arial"/>
              <a:cs typeface="Arial"/>
            </a:endParaRPr>
          </a:p>
          <a:p>
            <a:pPr>
              <a:buFont typeface=""/>
              <a:buChar char="•"/>
            </a:pPr>
            <a:r>
              <a:rPr lang="en-US" sz="1500" dirty="0">
                <a:solidFill>
                  <a:srgbClr val="FFFFFF"/>
                </a:solidFill>
                <a:latin typeface="Aptos"/>
                <a:ea typeface="Arial"/>
                <a:cs typeface="Arial"/>
              </a:rPr>
              <a:t>Accuracy score on test set: 0.833333333333334</a:t>
            </a:r>
            <a:r>
              <a:rPr lang="en-US" sz="1500" dirty="0">
                <a:latin typeface="Aptos"/>
                <a:ea typeface="Arial"/>
                <a:cs typeface="Arial"/>
              </a:rPr>
              <a:t>​</a:t>
            </a:r>
          </a:p>
          <a:p>
            <a:pPr>
              <a:buFont typeface=""/>
              <a:buChar char="•"/>
            </a:pPr>
            <a:r>
              <a:rPr lang="en-US" sz="1500" dirty="0">
                <a:solidFill>
                  <a:srgbClr val="FFFFFF"/>
                </a:solidFill>
                <a:latin typeface="Aptos"/>
                <a:ea typeface="Arial"/>
                <a:cs typeface="Arial"/>
              </a:rPr>
              <a:t>Confusion Matrix:</a:t>
            </a:r>
            <a:endParaRPr lang="en-US" dirty="0"/>
          </a:p>
        </p:txBody>
      </p:sp>
      <p:pic>
        <p:nvPicPr>
          <p:cNvPr id="8" name="Picture 7" descr="A comparison of different colored squares&#10;&#10;Description automatically generated">
            <a:extLst>
              <a:ext uri="{FF2B5EF4-FFF2-40B4-BE49-F238E27FC236}">
                <a16:creationId xmlns:a16="http://schemas.microsoft.com/office/drawing/2014/main" id="{C8E28093-694F-3A72-BE5D-E23EF8E838BF}"/>
              </a:ext>
            </a:extLst>
          </p:cNvPr>
          <p:cNvPicPr>
            <a:picLocks noChangeAspect="1"/>
          </p:cNvPicPr>
          <p:nvPr/>
        </p:nvPicPr>
        <p:blipFill>
          <a:blip r:embed="rId2"/>
          <a:stretch>
            <a:fillRect/>
          </a:stretch>
        </p:blipFill>
        <p:spPr>
          <a:xfrm>
            <a:off x="834838" y="2922214"/>
            <a:ext cx="4762500" cy="3590925"/>
          </a:xfrm>
          <a:prstGeom prst="rect">
            <a:avLst/>
          </a:prstGeom>
        </p:spPr>
      </p:pic>
      <p:pic>
        <p:nvPicPr>
          <p:cNvPr id="9" name="Picture 8" descr="A diagram of different colors">
            <a:extLst>
              <a:ext uri="{FF2B5EF4-FFF2-40B4-BE49-F238E27FC236}">
                <a16:creationId xmlns:a16="http://schemas.microsoft.com/office/drawing/2014/main" id="{EAA5A226-9E31-191D-0729-944AB24207A9}"/>
              </a:ext>
            </a:extLst>
          </p:cNvPr>
          <p:cNvPicPr>
            <a:picLocks noChangeAspect="1"/>
          </p:cNvPicPr>
          <p:nvPr/>
        </p:nvPicPr>
        <p:blipFill>
          <a:blip r:embed="rId3"/>
          <a:stretch>
            <a:fillRect/>
          </a:stretch>
        </p:blipFill>
        <p:spPr>
          <a:xfrm>
            <a:off x="6716806" y="2919413"/>
            <a:ext cx="4764742" cy="3585323"/>
          </a:xfrm>
          <a:prstGeom prst="rect">
            <a:avLst/>
          </a:prstGeom>
        </p:spPr>
      </p:pic>
    </p:spTree>
    <p:extLst>
      <p:ext uri="{BB962C8B-B14F-4D97-AF65-F5344CB8AC3E}">
        <p14:creationId xmlns:p14="http://schemas.microsoft.com/office/powerpoint/2010/main" val="4217174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7D5F-1808-E8B4-EFE4-B2F4053750B5}"/>
              </a:ext>
            </a:extLst>
          </p:cNvPr>
          <p:cNvSpPr>
            <a:spLocks noGrp="1"/>
          </p:cNvSpPr>
          <p:nvPr>
            <p:ph type="title"/>
          </p:nvPr>
        </p:nvSpPr>
        <p:spPr/>
        <p:txBody>
          <a:bodyPr/>
          <a:lstStyle/>
          <a:p>
            <a:r>
              <a:rPr lang="en-US" sz="4300" b="1" dirty="0">
                <a:solidFill>
                  <a:srgbClr val="FFFFFF"/>
                </a:solidFill>
                <a:ea typeface="+mj-lt"/>
                <a:cs typeface="+mj-lt"/>
              </a:rPr>
              <a:t>RESULTS</a:t>
            </a:r>
            <a:r>
              <a:rPr lang="en-US" sz="2500" dirty="0">
                <a:ea typeface="+mj-lt"/>
                <a:cs typeface="+mj-lt"/>
              </a:rPr>
              <a:t>  </a:t>
            </a:r>
            <a:br>
              <a:rPr lang="en-US" sz="2500" dirty="0">
                <a:ea typeface="+mj-lt"/>
                <a:cs typeface="+mj-lt"/>
              </a:rPr>
            </a:br>
            <a:r>
              <a:rPr lang="en-US" sz="2500" dirty="0">
                <a:solidFill>
                  <a:schemeClr val="bg1"/>
                </a:solidFill>
                <a:ea typeface="+mj-lt"/>
                <a:cs typeface="+mj-lt"/>
              </a:rPr>
              <a:t>Predictive Analysis </a:t>
            </a:r>
          </a:p>
        </p:txBody>
      </p:sp>
      <p:sp>
        <p:nvSpPr>
          <p:cNvPr id="3" name="Content Placeholder 2">
            <a:extLst>
              <a:ext uri="{FF2B5EF4-FFF2-40B4-BE49-F238E27FC236}">
                <a16:creationId xmlns:a16="http://schemas.microsoft.com/office/drawing/2014/main" id="{F249582C-C49A-8B12-5E30-1497A4FAEF0D}"/>
              </a:ext>
            </a:extLst>
          </p:cNvPr>
          <p:cNvSpPr>
            <a:spLocks noGrp="1"/>
          </p:cNvSpPr>
          <p:nvPr>
            <p:ph idx="1"/>
          </p:nvPr>
        </p:nvSpPr>
        <p:spPr/>
        <p:txBody>
          <a:bodyPr vert="horz" lIns="91440" tIns="45720" rIns="91440" bIns="45720" rtlCol="0" anchor="t">
            <a:normAutofit/>
          </a:bodyPr>
          <a:lstStyle/>
          <a:p>
            <a:pPr marL="0" indent="0">
              <a:buNone/>
            </a:pPr>
            <a:r>
              <a:rPr lang="en-US" sz="2400" dirty="0">
                <a:solidFill>
                  <a:srgbClr val="FFFFFF"/>
                </a:solidFill>
              </a:rPr>
              <a:t>Putting the results of all the 4 models side by side, we can see that they all share the same accuracy and confusion matrix when tested on the test set.</a:t>
            </a:r>
            <a:endParaRPr lang="en-US" sz="2400"/>
          </a:p>
          <a:p>
            <a:pPr marL="0" indent="0">
              <a:buNone/>
            </a:pPr>
            <a:r>
              <a:rPr lang="en-US" sz="2400" dirty="0">
                <a:solidFill>
                  <a:srgbClr val="FFFFFF"/>
                </a:solidFill>
              </a:rPr>
              <a:t>Therefore, their </a:t>
            </a:r>
            <a:r>
              <a:rPr lang="en-US" sz="2400" dirty="0" err="1">
                <a:solidFill>
                  <a:srgbClr val="FFFFFF"/>
                </a:solidFill>
              </a:rPr>
              <a:t>GridsearchCV</a:t>
            </a:r>
            <a:r>
              <a:rPr lang="en-US" sz="2400" dirty="0">
                <a:solidFill>
                  <a:srgbClr val="FFFFFF"/>
                </a:solidFill>
              </a:rPr>
              <a:t> best scores are used to rank them instead. Based on the </a:t>
            </a:r>
            <a:r>
              <a:rPr lang="en-US" sz="2400" dirty="0" err="1">
                <a:solidFill>
                  <a:srgbClr val="FFFFFF"/>
                </a:solidFill>
              </a:rPr>
              <a:t>GridsearchCV</a:t>
            </a:r>
            <a:r>
              <a:rPr lang="en-US" sz="2400" dirty="0">
                <a:solidFill>
                  <a:srgbClr val="FFFFFF"/>
                </a:solidFill>
              </a:rPr>
              <a:t> best scores, the models are ranked in the following order with the first being the best and the last one being the worst:</a:t>
            </a:r>
            <a:endParaRPr lang="en-US" sz="2400" dirty="0">
              <a:solidFill>
                <a:schemeClr val="bg1"/>
              </a:solidFill>
              <a:latin typeface="Aptos"/>
              <a:cs typeface="Segoe UI"/>
            </a:endParaRPr>
          </a:p>
          <a:p>
            <a:pPr marL="0" indent="0">
              <a:buNone/>
            </a:pPr>
            <a:r>
              <a:rPr lang="en-US" sz="1800" dirty="0">
                <a:solidFill>
                  <a:schemeClr val="bg1"/>
                </a:solidFill>
                <a:latin typeface="Segoe UI"/>
                <a:cs typeface="Segoe UI"/>
              </a:rPr>
              <a:t>1. </a:t>
            </a:r>
            <a:r>
              <a:rPr lang="en-US" sz="1800" dirty="0">
                <a:solidFill>
                  <a:schemeClr val="bg1"/>
                </a:solidFill>
                <a:latin typeface="Arial"/>
                <a:cs typeface="Arial"/>
              </a:rPr>
              <a:t>Decision Tree: 0.8892857142857142</a:t>
            </a:r>
            <a:endParaRPr lang="en-US" sz="1800" dirty="0">
              <a:solidFill>
                <a:schemeClr val="bg1"/>
              </a:solidFill>
              <a:latin typeface="Aptos" panose="020B0004020202020204"/>
              <a:cs typeface="Segoe UI"/>
            </a:endParaRPr>
          </a:p>
          <a:p>
            <a:pPr marL="0" indent="0">
              <a:buNone/>
            </a:pPr>
            <a:r>
              <a:rPr lang="en-US" sz="1800" dirty="0">
                <a:solidFill>
                  <a:schemeClr val="bg1"/>
                </a:solidFill>
                <a:latin typeface="Segoe UI"/>
                <a:cs typeface="Segoe UI"/>
              </a:rPr>
              <a:t>2. Logistic Regression: </a:t>
            </a:r>
            <a:r>
              <a:rPr lang="en-US" sz="1800" dirty="0">
                <a:solidFill>
                  <a:schemeClr val="bg1"/>
                </a:solidFill>
                <a:latin typeface="Arial"/>
                <a:cs typeface="Arial"/>
              </a:rPr>
              <a:t>0.8464285714285713</a:t>
            </a:r>
            <a:endParaRPr lang="en-US" sz="1800">
              <a:solidFill>
                <a:schemeClr val="bg1"/>
              </a:solidFill>
            </a:endParaRPr>
          </a:p>
          <a:p>
            <a:pPr marL="0" indent="0">
              <a:buNone/>
            </a:pPr>
            <a:r>
              <a:rPr lang="en-US" sz="1800" dirty="0">
                <a:solidFill>
                  <a:schemeClr val="bg1"/>
                </a:solidFill>
                <a:latin typeface="Segoe UI"/>
                <a:cs typeface="Segoe UI"/>
              </a:rPr>
              <a:t>3. Support Vector Machine (SVM)</a:t>
            </a:r>
            <a:r>
              <a:rPr lang="en-US" sz="1800" dirty="0">
                <a:solidFill>
                  <a:schemeClr val="bg1"/>
                </a:solidFill>
                <a:latin typeface="Arial"/>
                <a:cs typeface="Arial"/>
              </a:rPr>
              <a:t>: 0.8482142857142856</a:t>
            </a:r>
          </a:p>
          <a:p>
            <a:pPr marL="0" indent="0">
              <a:buNone/>
            </a:pPr>
            <a:r>
              <a:rPr lang="en-US" sz="1800" dirty="0">
                <a:solidFill>
                  <a:schemeClr val="bg1"/>
                </a:solidFill>
                <a:latin typeface="Arial"/>
                <a:cs typeface="Arial"/>
              </a:rPr>
              <a:t>4. K Nearest neighbors: 0.8482142857142858</a:t>
            </a:r>
            <a:endParaRPr lang="en-US" sz="1800" dirty="0">
              <a:solidFill>
                <a:schemeClr val="bg1"/>
              </a:solidFill>
              <a:latin typeface="Aptos" panose="020B0004020202020204"/>
              <a:cs typeface="Arial"/>
            </a:endParaRPr>
          </a:p>
          <a:p>
            <a:pPr>
              <a:buAutoNum type="arabicPeriod"/>
            </a:pPr>
            <a:endParaRPr lang="en-US" sz="1400" dirty="0">
              <a:solidFill>
                <a:schemeClr val="bg1"/>
              </a:solidFill>
              <a:latin typeface="Arial"/>
              <a:cs typeface="Arial"/>
            </a:endParaRPr>
          </a:p>
          <a:p>
            <a:pPr marL="285750" indent="-285750">
              <a:buAutoNum type="arabicPeriod"/>
            </a:pPr>
            <a:endParaRPr lang="en-US" sz="1300" dirty="0">
              <a:solidFill>
                <a:schemeClr val="bg1"/>
              </a:solidFill>
              <a:latin typeface="Arial"/>
              <a:cs typeface="Arial"/>
            </a:endParaRPr>
          </a:p>
          <a:p>
            <a:pPr marL="285750" indent="-285750">
              <a:buAutoNum type="arabicPeriod"/>
            </a:pPr>
            <a:endParaRPr lang="en-US" sz="1300" dirty="0">
              <a:solidFill>
                <a:srgbClr val="FFFFFF"/>
              </a:solidFill>
              <a:latin typeface="Arial"/>
              <a:cs typeface="Arial"/>
            </a:endParaRPr>
          </a:p>
          <a:p>
            <a:pPr marL="285750" indent="-285750">
              <a:buAutoNum type="arabicPeriod"/>
            </a:pPr>
            <a:endParaRPr lang="en-US" sz="1300" dirty="0">
              <a:solidFill>
                <a:srgbClr val="FFFFFF"/>
              </a:solidFill>
              <a:latin typeface="Arial"/>
              <a:cs typeface="Arial"/>
            </a:endParaRPr>
          </a:p>
          <a:p>
            <a:pPr marL="0" indent="0">
              <a:buNone/>
            </a:pPr>
            <a:endParaRPr lang="en-US" dirty="0">
              <a:solidFill>
                <a:srgbClr val="FFFFFF"/>
              </a:solidFill>
            </a:endParaRPr>
          </a:p>
        </p:txBody>
      </p:sp>
    </p:spTree>
    <p:extLst>
      <p:ext uri="{BB962C8B-B14F-4D97-AF65-F5344CB8AC3E}">
        <p14:creationId xmlns:p14="http://schemas.microsoft.com/office/powerpoint/2010/main" val="261602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59EE2-44D5-4D32-9D35-0AC776A33765}"/>
              </a:ext>
            </a:extLst>
          </p:cNvPr>
          <p:cNvSpPr>
            <a:spLocks noGrp="1"/>
          </p:cNvSpPr>
          <p:nvPr>
            <p:ph type="title"/>
          </p:nvPr>
        </p:nvSpPr>
        <p:spPr/>
        <p:txBody>
          <a:bodyPr>
            <a:normAutofit/>
          </a:bodyPr>
          <a:lstStyle/>
          <a:p>
            <a:r>
              <a:rPr lang="en-US" sz="4800" b="1" dirty="0">
                <a:solidFill>
                  <a:schemeClr val="bg1"/>
                </a:solidFill>
              </a:rPr>
              <a:t>DISCUSSION</a:t>
            </a:r>
          </a:p>
        </p:txBody>
      </p:sp>
      <p:sp>
        <p:nvSpPr>
          <p:cNvPr id="3" name="Content Placeholder 2">
            <a:extLst>
              <a:ext uri="{FF2B5EF4-FFF2-40B4-BE49-F238E27FC236}">
                <a16:creationId xmlns:a16="http://schemas.microsoft.com/office/drawing/2014/main" id="{6E88E563-E452-DFB3-1954-CE1D3067915D}"/>
              </a:ext>
            </a:extLst>
          </p:cNvPr>
          <p:cNvSpPr>
            <a:spLocks noGrp="1"/>
          </p:cNvSpPr>
          <p:nvPr>
            <p:ph idx="1"/>
          </p:nvPr>
        </p:nvSpPr>
        <p:spPr/>
        <p:txBody>
          <a:bodyPr vert="horz" lIns="91440" tIns="45720" rIns="91440" bIns="45720" rtlCol="0" anchor="t">
            <a:normAutofit/>
          </a:bodyPr>
          <a:lstStyle/>
          <a:p>
            <a:r>
              <a:rPr lang="en-US" dirty="0">
                <a:solidFill>
                  <a:schemeClr val="bg1"/>
                </a:solidFill>
              </a:rPr>
              <a:t>From the data visualization section, we can see that some features may have correlation with the mission outcome in several ways.</a:t>
            </a:r>
          </a:p>
          <a:p>
            <a:r>
              <a:rPr lang="en-US" dirty="0">
                <a:solidFill>
                  <a:schemeClr val="bg1"/>
                </a:solidFill>
              </a:rPr>
              <a:t>Therefore, each feature may have a certain impact on the final mission outcome. The exact ways of how each of these features impact the mission outcome are difficult. However, we can use some machine learning algorithms to learn the pattern of the past data and predict whether a mission will be successful or not based on the given features.</a:t>
            </a:r>
          </a:p>
        </p:txBody>
      </p:sp>
    </p:spTree>
    <p:extLst>
      <p:ext uri="{BB962C8B-B14F-4D97-AF65-F5344CB8AC3E}">
        <p14:creationId xmlns:p14="http://schemas.microsoft.com/office/powerpoint/2010/main" val="3270835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F0E9-0EA6-E54D-6DE1-5B0E8596012F}"/>
              </a:ext>
            </a:extLst>
          </p:cNvPr>
          <p:cNvSpPr>
            <a:spLocks noGrp="1"/>
          </p:cNvSpPr>
          <p:nvPr>
            <p:ph type="title"/>
          </p:nvPr>
        </p:nvSpPr>
        <p:spPr/>
        <p:txBody>
          <a:bodyPr>
            <a:normAutofit/>
          </a:bodyPr>
          <a:lstStyle/>
          <a:p>
            <a:r>
              <a:rPr lang="en-US" sz="4800" b="1" dirty="0">
                <a:solidFill>
                  <a:srgbClr val="FFFFFF"/>
                </a:solidFill>
              </a:rPr>
              <a:t>CONCLUSION</a:t>
            </a:r>
          </a:p>
        </p:txBody>
      </p:sp>
      <p:sp>
        <p:nvSpPr>
          <p:cNvPr id="3" name="Content Placeholder 2">
            <a:extLst>
              <a:ext uri="{FF2B5EF4-FFF2-40B4-BE49-F238E27FC236}">
                <a16:creationId xmlns:a16="http://schemas.microsoft.com/office/drawing/2014/main" id="{78E03869-DCF7-7395-4C0C-11D51FEF74E5}"/>
              </a:ext>
            </a:extLst>
          </p:cNvPr>
          <p:cNvSpPr>
            <a:spLocks noGrp="1"/>
          </p:cNvSpPr>
          <p:nvPr>
            <p:ph idx="1"/>
          </p:nvPr>
        </p:nvSpPr>
        <p:spPr/>
        <p:txBody>
          <a:bodyPr vert="horz" lIns="91440" tIns="45720" rIns="91440" bIns="45720" rtlCol="0" anchor="t">
            <a:normAutofit/>
          </a:bodyPr>
          <a:lstStyle/>
          <a:p>
            <a:r>
              <a:rPr lang="en-US" sz="2000" dirty="0">
                <a:solidFill>
                  <a:srgbClr val="FFFFFF"/>
                </a:solidFill>
              </a:rPr>
              <a:t>In this project, we try to predict if the first stage of a given Falcon 9 will land in order to determine the cost of a launch.</a:t>
            </a:r>
            <a:endParaRPr lang="en-US" sz="2000"/>
          </a:p>
          <a:p>
            <a:r>
              <a:rPr lang="en-US" sz="2000" dirty="0">
                <a:solidFill>
                  <a:schemeClr val="bg1"/>
                </a:solidFill>
              </a:rPr>
              <a:t>Each feature of a Falcon 9launch, such as its payload mass or orbit type, may affect the mission outcome in a certain way.</a:t>
            </a:r>
          </a:p>
          <a:p>
            <a:r>
              <a:rPr lang="en-US" sz="2000" dirty="0">
                <a:solidFill>
                  <a:schemeClr val="bg1"/>
                </a:solidFill>
              </a:rPr>
              <a:t>Several machine learning algorithm are employed to learn the patterns of past Falcon 9 launch data to produce predictive models that can be used to predict the outcome of a Falcon 9 launch.</a:t>
            </a:r>
          </a:p>
          <a:p>
            <a:r>
              <a:rPr lang="en-US" sz="2000" dirty="0">
                <a:solidFill>
                  <a:schemeClr val="bg1"/>
                </a:solidFill>
              </a:rPr>
              <a:t>The predictive model produced by decision tree algorithm performed the best among the 4 machine learning algorithms employed.</a:t>
            </a:r>
          </a:p>
        </p:txBody>
      </p:sp>
    </p:spTree>
    <p:extLst>
      <p:ext uri="{BB962C8B-B14F-4D97-AF65-F5344CB8AC3E}">
        <p14:creationId xmlns:p14="http://schemas.microsoft.com/office/powerpoint/2010/main" val="139611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34EB-2B89-0C95-91F6-9109EED9AC38}"/>
              </a:ext>
            </a:extLst>
          </p:cNvPr>
          <p:cNvSpPr>
            <a:spLocks noGrp="1"/>
          </p:cNvSpPr>
          <p:nvPr>
            <p:ph type="title"/>
          </p:nvPr>
        </p:nvSpPr>
        <p:spPr/>
        <p:txBody>
          <a:bodyPr/>
          <a:lstStyle/>
          <a:p>
            <a:r>
              <a:rPr lang="en-US" b="1" dirty="0">
                <a:solidFill>
                  <a:srgbClr val="FFFFFF"/>
                </a:solidFill>
              </a:rPr>
              <a:t>EXECUTIVE SUMMARY</a:t>
            </a:r>
          </a:p>
        </p:txBody>
      </p:sp>
      <p:sp>
        <p:nvSpPr>
          <p:cNvPr id="3" name="Content Placeholder 2">
            <a:extLst>
              <a:ext uri="{FF2B5EF4-FFF2-40B4-BE49-F238E27FC236}">
                <a16:creationId xmlns:a16="http://schemas.microsoft.com/office/drawing/2014/main" id="{9F196747-ACC7-B2DA-A5D8-0B1BE89ABDC9}"/>
              </a:ext>
            </a:extLst>
          </p:cNvPr>
          <p:cNvSpPr>
            <a:spLocks noGrp="1"/>
          </p:cNvSpPr>
          <p:nvPr>
            <p:ph idx="1"/>
          </p:nvPr>
        </p:nvSpPr>
        <p:spPr/>
        <p:txBody>
          <a:bodyPr vert="horz" lIns="91440" tIns="45720" rIns="91440" bIns="45720" rtlCol="0" anchor="t">
            <a:normAutofit/>
          </a:bodyPr>
          <a:lstStyle/>
          <a:p>
            <a:pPr marL="800100" lvl="1" indent="-342900">
              <a:buFont typeface="Wingdings" panose="020B0604020202020204" pitchFamily="34" charset="0"/>
              <a:buChar char="Ø"/>
            </a:pPr>
            <a:r>
              <a:rPr lang="en-US" dirty="0">
                <a:solidFill>
                  <a:srgbClr val="FFFFFF"/>
                </a:solidFill>
                <a:ea typeface="+mn-lt"/>
                <a:cs typeface="+mn-lt"/>
              </a:rPr>
              <a:t>In this capstone, we will predict if the Falcon 9 first stage will land successfully using several machine learning classification algorithms.</a:t>
            </a:r>
            <a:endParaRPr lang="en-US"/>
          </a:p>
          <a:p>
            <a:pPr marL="800100" lvl="1" indent="-342900">
              <a:buFont typeface="Wingdings,Sans-Serif" panose="020B0604020202020204" pitchFamily="34" charset="0"/>
              <a:buChar char="Ø"/>
            </a:pPr>
            <a:r>
              <a:rPr lang="en-US" dirty="0">
                <a:solidFill>
                  <a:srgbClr val="FFFFFF"/>
                </a:solidFill>
                <a:latin typeface="Arial"/>
                <a:ea typeface="+mn-lt"/>
                <a:cs typeface="Arial"/>
              </a:rPr>
              <a:t>The main steps in this project include:</a:t>
            </a:r>
            <a:endParaRPr lang="en-US">
              <a:solidFill>
                <a:srgbClr val="000000"/>
              </a:solidFill>
              <a:latin typeface="Arial"/>
              <a:ea typeface="+mn-lt"/>
              <a:cs typeface="Arial"/>
            </a:endParaRPr>
          </a:p>
          <a:p>
            <a:pPr marL="1371600" lvl="2" indent="-342900">
              <a:buFont typeface="Wingdings,Sans-Serif" panose="020B0604020202020204" pitchFamily="34" charset="0"/>
              <a:buChar char="§"/>
            </a:pPr>
            <a:r>
              <a:rPr lang="en-US" sz="2400" dirty="0">
                <a:solidFill>
                  <a:srgbClr val="FFFFFF"/>
                </a:solidFill>
                <a:latin typeface="Arial"/>
                <a:ea typeface="+mn-lt"/>
                <a:cs typeface="Arial"/>
              </a:rPr>
              <a:t>Data collection, Data wrangling and formatting.</a:t>
            </a:r>
            <a:endParaRPr lang="en-US" sz="2400">
              <a:solidFill>
                <a:srgbClr val="000000"/>
              </a:solidFill>
              <a:latin typeface="Arial"/>
              <a:ea typeface="+mn-lt"/>
              <a:cs typeface="Arial"/>
            </a:endParaRPr>
          </a:p>
          <a:p>
            <a:pPr marL="1371600" lvl="2" indent="-342900">
              <a:buFont typeface="Wingdings,Sans-Serif" panose="020B0604020202020204" pitchFamily="34" charset="0"/>
              <a:buChar char="§"/>
            </a:pPr>
            <a:r>
              <a:rPr lang="en-US" sz="2400" dirty="0">
                <a:solidFill>
                  <a:srgbClr val="FFFFFF"/>
                </a:solidFill>
                <a:latin typeface="Arial"/>
                <a:ea typeface="+mn-lt"/>
                <a:cs typeface="Arial"/>
              </a:rPr>
              <a:t>Exploratory Data Analysis</a:t>
            </a:r>
            <a:endParaRPr lang="en-US" sz="2400">
              <a:solidFill>
                <a:srgbClr val="000000"/>
              </a:solidFill>
              <a:latin typeface="Arial"/>
              <a:ea typeface="+mn-lt"/>
              <a:cs typeface="Arial"/>
            </a:endParaRPr>
          </a:p>
          <a:p>
            <a:pPr marL="1371600" lvl="2" indent="-342900">
              <a:buFont typeface="Wingdings,Sans-Serif" panose="020B0604020202020204" pitchFamily="34" charset="0"/>
              <a:buChar char="§"/>
            </a:pPr>
            <a:r>
              <a:rPr lang="en-US" sz="2400" dirty="0">
                <a:solidFill>
                  <a:srgbClr val="FFFFFF"/>
                </a:solidFill>
                <a:latin typeface="Arial"/>
                <a:ea typeface="+mn-lt"/>
                <a:cs typeface="Arial"/>
              </a:rPr>
              <a:t>Interactive Data Visualization</a:t>
            </a:r>
            <a:endParaRPr lang="en-US" sz="2400">
              <a:solidFill>
                <a:srgbClr val="000000"/>
              </a:solidFill>
              <a:latin typeface="Arial"/>
              <a:ea typeface="+mn-lt"/>
              <a:cs typeface="Arial"/>
            </a:endParaRPr>
          </a:p>
          <a:p>
            <a:pPr marL="1371600" lvl="2" indent="-342900">
              <a:buFont typeface="Wingdings,Sans-Serif" panose="020B0604020202020204" pitchFamily="34" charset="0"/>
              <a:buChar char="§"/>
            </a:pPr>
            <a:r>
              <a:rPr lang="en-US" sz="2400" dirty="0">
                <a:solidFill>
                  <a:srgbClr val="FFFFFF"/>
                </a:solidFill>
                <a:latin typeface="Arial"/>
                <a:ea typeface="+mn-lt"/>
                <a:cs typeface="Arial"/>
              </a:rPr>
              <a:t>Machine Learning Prediction</a:t>
            </a:r>
            <a:endParaRPr lang="en-US" sz="2400"/>
          </a:p>
          <a:p>
            <a:pPr marL="800100" lvl="1" indent="-342900">
              <a:buFont typeface="Wingdings" panose="020B0604020202020204" pitchFamily="34" charset="0"/>
              <a:buChar char="Ø"/>
            </a:pPr>
            <a:r>
              <a:rPr lang="en-US" dirty="0">
                <a:solidFill>
                  <a:srgbClr val="FFFFFF"/>
                </a:solidFill>
                <a:ea typeface="+mn-lt"/>
                <a:cs typeface="+mn-lt"/>
              </a:rPr>
              <a:t>Our graphs show that some features of the rocket launches have correlation with the outcome of the launches i.e., success or failure.</a:t>
            </a:r>
          </a:p>
          <a:p>
            <a:pPr marL="800100" lvl="1" indent="-342900">
              <a:buFont typeface="Wingdings" panose="020B0604020202020204" pitchFamily="34" charset="0"/>
              <a:buChar char="Ø"/>
            </a:pPr>
            <a:r>
              <a:rPr lang="en-US" dirty="0">
                <a:solidFill>
                  <a:srgbClr val="FFFFFF"/>
                </a:solidFill>
                <a:ea typeface="+mn-lt"/>
                <a:cs typeface="+mn-lt"/>
              </a:rPr>
              <a:t>It is also concluded that decision tree may be the best machine learning algorithm to predict if the Falcon 9 first stage will land successfully.</a:t>
            </a:r>
          </a:p>
          <a:p>
            <a:pPr marL="800100" lvl="1" indent="-342900">
              <a:buFont typeface="Wingdings" panose="020B0604020202020204" pitchFamily="34" charset="0"/>
              <a:buChar char="Ø"/>
            </a:pPr>
            <a:endParaRPr lang="en-US" dirty="0">
              <a:solidFill>
                <a:srgbClr val="FFFFFF"/>
              </a:solidFill>
              <a:ea typeface="+mn-lt"/>
              <a:cs typeface="+mn-lt"/>
            </a:endParaRPr>
          </a:p>
          <a:p>
            <a:pPr marL="1028700" lvl="2" indent="0">
              <a:buNone/>
            </a:pPr>
            <a:endParaRPr lang="en-US" dirty="0">
              <a:solidFill>
                <a:srgbClr val="FFFFFF"/>
              </a:solidFill>
              <a:ea typeface="+mn-lt"/>
              <a:cs typeface="+mn-lt"/>
            </a:endParaRPr>
          </a:p>
        </p:txBody>
      </p:sp>
    </p:spTree>
    <p:extLst>
      <p:ext uri="{BB962C8B-B14F-4D97-AF65-F5344CB8AC3E}">
        <p14:creationId xmlns:p14="http://schemas.microsoft.com/office/powerpoint/2010/main" val="71688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B306-20AA-F9FA-D756-AA5B80018E46}"/>
              </a:ext>
            </a:extLst>
          </p:cNvPr>
          <p:cNvSpPr>
            <a:spLocks noGrp="1"/>
          </p:cNvSpPr>
          <p:nvPr>
            <p:ph type="title"/>
          </p:nvPr>
        </p:nvSpPr>
        <p:spPr>
          <a:xfrm>
            <a:off x="838200" y="365125"/>
            <a:ext cx="9899277" cy="888534"/>
          </a:xfrm>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935B3427-6A50-62D4-1A6F-7AF1687A4038}"/>
              </a:ext>
            </a:extLst>
          </p:cNvPr>
          <p:cNvSpPr>
            <a:spLocks noGrp="1"/>
          </p:cNvSpPr>
          <p:nvPr>
            <p:ph idx="1"/>
          </p:nvPr>
        </p:nvSpPr>
        <p:spPr>
          <a:xfrm>
            <a:off x="838200" y="1242920"/>
            <a:ext cx="10515600" cy="4934043"/>
          </a:xfrm>
        </p:spPr>
        <p:txBody>
          <a:bodyPr vert="horz" lIns="91440" tIns="45720" rIns="91440" bIns="45720" rtlCol="0" anchor="t">
            <a:noAutofit/>
          </a:bodyPr>
          <a:lstStyle/>
          <a:p>
            <a:pPr marL="342900" indent="-342900"/>
            <a:r>
              <a:rPr lang="en-US" sz="2400" dirty="0">
                <a:solidFill>
                  <a:schemeClr val="bg1"/>
                </a:solidFill>
                <a:ea typeface="+mn-lt"/>
                <a:cs typeface="+mn-lt"/>
              </a:rPr>
              <a:t>In this capstone, we will predict if the Falcon 9 first stage will land successfully. SpaceX advertises Falcon 9 rocket launches on its website with a cost of 62 million dollars; other providers cost upward of 165 million dollars each, much of the savings is because SpaceX can reuse the first stage. Therefore if we can determine if the first stage will land, we can determine the cost of a launch. This information can be used if an alternate company wants to bid against SpaceX for a rocket launch.</a:t>
            </a:r>
            <a:endParaRPr lang="en-US" sz="2400" dirty="0">
              <a:solidFill>
                <a:schemeClr val="bg1"/>
              </a:solidFill>
            </a:endParaRPr>
          </a:p>
          <a:p>
            <a:pPr marL="342900" indent="-342900"/>
            <a:r>
              <a:rPr lang="en-US" sz="2400" dirty="0">
                <a:solidFill>
                  <a:schemeClr val="bg1"/>
                </a:solidFill>
              </a:rPr>
              <a:t>Most unsuccessful  landings are planned. Sometimes, Space X will perform a controlled landing in the ocean.</a:t>
            </a:r>
          </a:p>
          <a:p>
            <a:pPr marL="342900" indent="-342900"/>
            <a:r>
              <a:rPr lang="en-US" sz="2400" dirty="0">
                <a:solidFill>
                  <a:schemeClr val="bg1"/>
                </a:solidFill>
              </a:rPr>
              <a:t>The main question we are trying to answer is , for a given set of features about a Falcon 9 rocket launch which include its payload mass, orbit type, launch site, and so on, will first stage of the rocket land successfully?</a:t>
            </a:r>
          </a:p>
          <a:p>
            <a:pPr marL="0" indent="0">
              <a:buNone/>
            </a:pPr>
            <a:endParaRPr lang="en-US" sz="2400" dirty="0">
              <a:solidFill>
                <a:schemeClr val="bg1"/>
              </a:solidFill>
            </a:endParaRPr>
          </a:p>
        </p:txBody>
      </p:sp>
    </p:spTree>
    <p:extLst>
      <p:ext uri="{BB962C8B-B14F-4D97-AF65-F5344CB8AC3E}">
        <p14:creationId xmlns:p14="http://schemas.microsoft.com/office/powerpoint/2010/main" val="256781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4859-1BA0-4261-FDF2-0B2B5E2183BB}"/>
              </a:ext>
            </a:extLst>
          </p:cNvPr>
          <p:cNvSpPr>
            <a:spLocks noGrp="1"/>
          </p:cNvSpPr>
          <p:nvPr>
            <p:ph type="title"/>
          </p:nvPr>
        </p:nvSpPr>
        <p:spPr>
          <a:xfrm>
            <a:off x="838200" y="365125"/>
            <a:ext cx="8980395" cy="877328"/>
          </a:xfrm>
        </p:spPr>
        <p:txBody>
          <a:bodyPr/>
          <a:lstStyle/>
          <a:p>
            <a:r>
              <a:rPr lang="en-US" dirty="0">
                <a:solidFill>
                  <a:schemeClr val="bg1"/>
                </a:solidFill>
              </a:rPr>
              <a:t>METHODOLOGY</a:t>
            </a:r>
          </a:p>
        </p:txBody>
      </p:sp>
      <p:sp>
        <p:nvSpPr>
          <p:cNvPr id="3" name="Content Placeholder 2">
            <a:extLst>
              <a:ext uri="{FF2B5EF4-FFF2-40B4-BE49-F238E27FC236}">
                <a16:creationId xmlns:a16="http://schemas.microsoft.com/office/drawing/2014/main" id="{EB697A97-ADB1-234B-5767-7C32A3338586}"/>
              </a:ext>
            </a:extLst>
          </p:cNvPr>
          <p:cNvSpPr>
            <a:spLocks noGrp="1"/>
          </p:cNvSpPr>
          <p:nvPr>
            <p:ph idx="1"/>
          </p:nvPr>
        </p:nvSpPr>
        <p:spPr>
          <a:xfrm>
            <a:off x="838200" y="1119655"/>
            <a:ext cx="10840570" cy="5124543"/>
          </a:xfrm>
        </p:spPr>
        <p:txBody>
          <a:bodyPr vert="horz" lIns="91440" tIns="45720" rIns="91440" bIns="45720" rtlCol="0" anchor="t">
            <a:normAutofit fontScale="85000" lnSpcReduction="20000"/>
          </a:bodyPr>
          <a:lstStyle/>
          <a:p>
            <a:pPr marL="0" indent="0">
              <a:buNone/>
            </a:pPr>
            <a:r>
              <a:rPr lang="en-US" sz="1800" dirty="0">
                <a:solidFill>
                  <a:schemeClr val="bg1"/>
                </a:solidFill>
              </a:rPr>
              <a:t>The overall methodology includes:</a:t>
            </a:r>
          </a:p>
          <a:p>
            <a:pPr marL="514350" indent="-514350">
              <a:buAutoNum type="arabicPeriod"/>
            </a:pPr>
            <a:r>
              <a:rPr lang="en-US" sz="1800" dirty="0">
                <a:solidFill>
                  <a:schemeClr val="bg1"/>
                </a:solidFill>
              </a:rPr>
              <a:t>Data collection, Data wrangling, and formatting, using:</a:t>
            </a:r>
          </a:p>
          <a:p>
            <a:pPr marL="0" indent="0">
              <a:buNone/>
            </a:pPr>
            <a:r>
              <a:rPr lang="en-US" sz="1800" dirty="0">
                <a:solidFill>
                  <a:schemeClr val="bg1"/>
                </a:solidFill>
              </a:rPr>
              <a:t>  SpaceX API</a:t>
            </a:r>
          </a:p>
          <a:p>
            <a:pPr marL="0" indent="0">
              <a:buNone/>
            </a:pPr>
            <a:r>
              <a:rPr lang="en-US" sz="1800" dirty="0">
                <a:solidFill>
                  <a:schemeClr val="bg1"/>
                </a:solidFill>
              </a:rPr>
              <a:t>  Web Scraping</a:t>
            </a:r>
          </a:p>
          <a:p>
            <a:pPr marL="0" indent="0">
              <a:buNone/>
            </a:pPr>
            <a:r>
              <a:rPr lang="en-US" sz="1800" dirty="0">
                <a:solidFill>
                  <a:schemeClr val="bg1"/>
                </a:solidFill>
              </a:rPr>
              <a:t>2. Exploratory Data Analysis (EDA), using:</a:t>
            </a:r>
          </a:p>
          <a:p>
            <a:pPr marL="0" indent="0">
              <a:buNone/>
            </a:pPr>
            <a:r>
              <a:rPr lang="en-US" sz="1800" dirty="0">
                <a:solidFill>
                  <a:schemeClr val="bg1"/>
                </a:solidFill>
              </a:rPr>
              <a:t>  Pandas and </a:t>
            </a:r>
            <a:r>
              <a:rPr lang="en-US" sz="1800" err="1">
                <a:solidFill>
                  <a:schemeClr val="bg1"/>
                </a:solidFill>
              </a:rPr>
              <a:t>Numpy</a:t>
            </a:r>
            <a:endParaRPr lang="en-US" sz="1800">
              <a:solidFill>
                <a:schemeClr val="bg1"/>
              </a:solidFill>
            </a:endParaRPr>
          </a:p>
          <a:p>
            <a:pPr marL="0" indent="0">
              <a:buNone/>
            </a:pPr>
            <a:r>
              <a:rPr lang="en-US" sz="1800" dirty="0">
                <a:solidFill>
                  <a:schemeClr val="bg1"/>
                </a:solidFill>
              </a:rPr>
              <a:t>  SQL</a:t>
            </a:r>
          </a:p>
          <a:p>
            <a:pPr marL="0" indent="0">
              <a:buNone/>
            </a:pPr>
            <a:r>
              <a:rPr lang="en-US" sz="1800" dirty="0">
                <a:solidFill>
                  <a:schemeClr val="bg1"/>
                </a:solidFill>
              </a:rPr>
              <a:t>3. Data Visualization, using:</a:t>
            </a:r>
          </a:p>
          <a:p>
            <a:pPr marL="0" indent="0">
              <a:buNone/>
            </a:pPr>
            <a:r>
              <a:rPr lang="en-US" sz="1800" dirty="0">
                <a:solidFill>
                  <a:schemeClr val="bg1"/>
                </a:solidFill>
              </a:rPr>
              <a:t>  Matplotlib and Seaborn</a:t>
            </a:r>
          </a:p>
          <a:p>
            <a:pPr marL="0" indent="0">
              <a:buNone/>
            </a:pPr>
            <a:r>
              <a:rPr lang="en-US" sz="1800" dirty="0">
                <a:solidFill>
                  <a:schemeClr val="bg1"/>
                </a:solidFill>
              </a:rPr>
              <a:t>  Folium</a:t>
            </a:r>
          </a:p>
          <a:p>
            <a:pPr marL="0" indent="0">
              <a:buNone/>
            </a:pPr>
            <a:r>
              <a:rPr lang="en-US" sz="1800" dirty="0">
                <a:solidFill>
                  <a:schemeClr val="bg1"/>
                </a:solidFill>
              </a:rPr>
              <a:t>  Dash</a:t>
            </a:r>
          </a:p>
          <a:p>
            <a:pPr marL="0" indent="0">
              <a:buNone/>
            </a:pPr>
            <a:r>
              <a:rPr lang="en-US" sz="1800" dirty="0">
                <a:solidFill>
                  <a:schemeClr val="bg1"/>
                </a:solidFill>
              </a:rPr>
              <a:t>4. Machine Learning prediction, using:</a:t>
            </a:r>
          </a:p>
          <a:p>
            <a:pPr marL="0" indent="0">
              <a:buNone/>
            </a:pPr>
            <a:r>
              <a:rPr lang="en-US" sz="1800" dirty="0">
                <a:solidFill>
                  <a:schemeClr val="bg1"/>
                </a:solidFill>
              </a:rPr>
              <a:t>  Logistic Regression</a:t>
            </a:r>
          </a:p>
          <a:p>
            <a:pPr marL="0" indent="0">
              <a:buNone/>
            </a:pPr>
            <a:r>
              <a:rPr lang="en-US" sz="1800" dirty="0">
                <a:solidFill>
                  <a:schemeClr val="bg1"/>
                </a:solidFill>
              </a:rPr>
              <a:t>  Support Vector Machine (SVM)</a:t>
            </a:r>
          </a:p>
          <a:p>
            <a:pPr marL="0" indent="0">
              <a:buNone/>
            </a:pPr>
            <a:r>
              <a:rPr lang="en-US" sz="1800" dirty="0">
                <a:solidFill>
                  <a:schemeClr val="bg1"/>
                </a:solidFill>
              </a:rPr>
              <a:t>  Decision Tree</a:t>
            </a:r>
          </a:p>
          <a:p>
            <a:pPr marL="0" indent="0">
              <a:buNone/>
            </a:pPr>
            <a:r>
              <a:rPr lang="en-US" sz="1800" dirty="0">
                <a:solidFill>
                  <a:schemeClr val="bg1"/>
                </a:solidFill>
              </a:rPr>
              <a:t>  K-nearest neighbors (KNN)</a:t>
            </a:r>
          </a:p>
          <a:p>
            <a:pPr marL="0" indent="0">
              <a:buNone/>
            </a:pPr>
            <a:r>
              <a:rPr lang="en-US" sz="1600" dirty="0">
                <a:solidFill>
                  <a:schemeClr val="bg1"/>
                </a:solidFill>
              </a:rPr>
              <a:t>  </a:t>
            </a:r>
          </a:p>
          <a:p>
            <a:pPr marL="0" indent="0">
              <a:buNone/>
            </a:pPr>
            <a:endParaRPr lang="en-US" sz="2000" dirty="0">
              <a:solidFill>
                <a:schemeClr val="bg1"/>
              </a:solidFill>
            </a:endParaRPr>
          </a:p>
          <a:p>
            <a:pPr marL="0" indent="0">
              <a:buNone/>
            </a:pPr>
            <a:endParaRPr lang="en-US">
              <a:solidFill>
                <a:schemeClr val="bg1"/>
              </a:solidFill>
            </a:endParaRPr>
          </a:p>
        </p:txBody>
      </p:sp>
    </p:spTree>
    <p:extLst>
      <p:ext uri="{BB962C8B-B14F-4D97-AF65-F5344CB8AC3E}">
        <p14:creationId xmlns:p14="http://schemas.microsoft.com/office/powerpoint/2010/main" val="319602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E0C6-96A3-BA40-FDE8-8BDB1B70C1F4}"/>
              </a:ext>
            </a:extLst>
          </p:cNvPr>
          <p:cNvSpPr>
            <a:spLocks noGrp="1"/>
          </p:cNvSpPr>
          <p:nvPr>
            <p:ph type="title"/>
          </p:nvPr>
        </p:nvSpPr>
        <p:spPr/>
        <p:txBody>
          <a:bodyPr>
            <a:normAutofit/>
          </a:bodyPr>
          <a:lstStyle/>
          <a:p>
            <a:r>
              <a:rPr lang="en-US" sz="4800" dirty="0">
                <a:solidFill>
                  <a:schemeClr val="bg1"/>
                </a:solidFill>
              </a:rPr>
              <a:t>METHODOLOGY</a:t>
            </a:r>
            <a:br>
              <a:rPr lang="en-US" dirty="0">
                <a:solidFill>
                  <a:schemeClr val="bg1"/>
                </a:solidFill>
              </a:rPr>
            </a:br>
            <a:r>
              <a:rPr lang="en-US" sz="2800" dirty="0">
                <a:solidFill>
                  <a:schemeClr val="bg1"/>
                </a:solidFill>
              </a:rPr>
              <a:t>1. Data collection, Data Wrangling and Formatting</a:t>
            </a:r>
          </a:p>
        </p:txBody>
      </p:sp>
      <p:sp>
        <p:nvSpPr>
          <p:cNvPr id="3" name="Content Placeholder 2">
            <a:extLst>
              <a:ext uri="{FF2B5EF4-FFF2-40B4-BE49-F238E27FC236}">
                <a16:creationId xmlns:a16="http://schemas.microsoft.com/office/drawing/2014/main" id="{D1A91F7F-86D9-81AD-52BB-F8CC38A522D9}"/>
              </a:ext>
            </a:extLst>
          </p:cNvPr>
          <p:cNvSpPr>
            <a:spLocks noGrp="1"/>
          </p:cNvSpPr>
          <p:nvPr>
            <p:ph idx="1"/>
          </p:nvPr>
        </p:nvSpPr>
        <p:spPr>
          <a:xfrm>
            <a:off x="838200" y="1825625"/>
            <a:ext cx="10694894" cy="1594692"/>
          </a:xfrm>
        </p:spPr>
        <p:txBody>
          <a:bodyPr vert="horz" lIns="91440" tIns="45720" rIns="91440" bIns="45720" rtlCol="0" anchor="t">
            <a:normAutofit fontScale="55000" lnSpcReduction="20000"/>
          </a:bodyPr>
          <a:lstStyle/>
          <a:p>
            <a:pPr marL="0" indent="0">
              <a:buNone/>
            </a:pPr>
            <a:r>
              <a:rPr lang="en-US" dirty="0">
                <a:solidFill>
                  <a:srgbClr val="FFFFFF"/>
                </a:solidFill>
              </a:rPr>
              <a:t>SpaceX API:</a:t>
            </a:r>
          </a:p>
          <a:p>
            <a:pPr marL="514350" indent="-514350"/>
            <a:r>
              <a:rPr lang="en-US" dirty="0">
                <a:solidFill>
                  <a:srgbClr val="FFFFFF"/>
                </a:solidFill>
              </a:rPr>
              <a:t>The API used is </a:t>
            </a:r>
            <a:r>
              <a:rPr lang="en-US" sz="2000" dirty="0">
                <a:ea typeface="+mn-lt"/>
                <a:cs typeface="+mn-lt"/>
                <a:hlinkClick r:id="rId2">
                  <a:extLst>
                    <a:ext uri="{A12FA001-AC4F-418D-AE19-62706E023703}">
                      <ahyp:hlinkClr xmlns:ahyp="http://schemas.microsoft.com/office/drawing/2018/hyperlinkcolor" val="tx"/>
                    </a:ext>
                  </a:extLst>
                </a:hlinkClick>
              </a:rPr>
              <a:t>"https://api.spacexdata.com/v4/launches/past"</a:t>
            </a:r>
            <a:endParaRPr lang="en-US" sz="2000">
              <a:hlinkClick r:id="rId2">
                <a:extLst>
                  <a:ext uri="{A12FA001-AC4F-418D-AE19-62706E023703}">
                    <ahyp:hlinkClr xmlns:ahyp="http://schemas.microsoft.com/office/drawing/2018/hyperlinkcolor" val="tx"/>
                  </a:ext>
                </a:extLst>
              </a:hlinkClick>
            </a:endParaRPr>
          </a:p>
          <a:p>
            <a:pPr marL="514350" indent="-514350"/>
            <a:r>
              <a:rPr lang="en-US" dirty="0">
                <a:solidFill>
                  <a:srgbClr val="FFFFFF"/>
                </a:solidFill>
              </a:rPr>
              <a:t>The API provides data about many types of rocket launches done by Space X, the data is therefore filtered to include only falcon 9 launches.</a:t>
            </a:r>
          </a:p>
          <a:p>
            <a:pPr marL="514350" indent="-514350"/>
            <a:r>
              <a:rPr lang="en-US" dirty="0">
                <a:solidFill>
                  <a:srgbClr val="FFFFFF"/>
                </a:solidFill>
              </a:rPr>
              <a:t>We end up with 90 rows or instances and 17 columns or features. The below snapshot shows the first few rows of data:</a:t>
            </a:r>
          </a:p>
          <a:p>
            <a:pPr marL="514350" indent="-514350"/>
            <a:endParaRPr lang="en-US" dirty="0">
              <a:solidFill>
                <a:srgbClr val="FFFFFF"/>
              </a:solidFill>
            </a:endParaRPr>
          </a:p>
          <a:p>
            <a:pPr marL="0" indent="0">
              <a:buNone/>
            </a:pPr>
            <a:endParaRPr lang="en-US" dirty="0">
              <a:solidFill>
                <a:srgbClr val="FFFFFF"/>
              </a:solidFill>
            </a:endParaRPr>
          </a:p>
        </p:txBody>
      </p:sp>
      <p:pic>
        <p:nvPicPr>
          <p:cNvPr id="4" name="Picture 3" descr="A screenshot of a computer&#10;&#10;Description automatically generated">
            <a:extLst>
              <a:ext uri="{FF2B5EF4-FFF2-40B4-BE49-F238E27FC236}">
                <a16:creationId xmlns:a16="http://schemas.microsoft.com/office/drawing/2014/main" id="{C64C806B-7BED-3F0B-7B36-4218023EF694}"/>
              </a:ext>
            </a:extLst>
          </p:cNvPr>
          <p:cNvPicPr>
            <a:picLocks noChangeAspect="1"/>
          </p:cNvPicPr>
          <p:nvPr/>
        </p:nvPicPr>
        <p:blipFill>
          <a:blip r:embed="rId3"/>
          <a:stretch>
            <a:fillRect/>
          </a:stretch>
        </p:blipFill>
        <p:spPr>
          <a:xfrm>
            <a:off x="1109382" y="3415874"/>
            <a:ext cx="10074088" cy="3074253"/>
          </a:xfrm>
          <a:prstGeom prst="rect">
            <a:avLst/>
          </a:prstGeom>
        </p:spPr>
      </p:pic>
    </p:spTree>
    <p:extLst>
      <p:ext uri="{BB962C8B-B14F-4D97-AF65-F5344CB8AC3E}">
        <p14:creationId xmlns:p14="http://schemas.microsoft.com/office/powerpoint/2010/main" val="255467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4920-69DE-AC44-3B38-6B64D083F586}"/>
              </a:ext>
            </a:extLst>
          </p:cNvPr>
          <p:cNvSpPr>
            <a:spLocks noGrp="1"/>
          </p:cNvSpPr>
          <p:nvPr>
            <p:ph type="title"/>
          </p:nvPr>
        </p:nvSpPr>
        <p:spPr/>
        <p:txBody>
          <a:bodyPr>
            <a:normAutofit fontScale="90000"/>
          </a:bodyPr>
          <a:lstStyle/>
          <a:p>
            <a:br>
              <a:rPr lang="en-US" sz="4800" dirty="0">
                <a:solidFill>
                  <a:schemeClr val="bg1"/>
                </a:solidFill>
                <a:ea typeface="+mj-lt"/>
                <a:cs typeface="+mj-lt"/>
              </a:rPr>
            </a:br>
            <a:r>
              <a:rPr lang="en-US" sz="4800" dirty="0">
                <a:solidFill>
                  <a:schemeClr val="bg1"/>
                </a:solidFill>
                <a:ea typeface="+mj-lt"/>
                <a:cs typeface="+mj-lt"/>
              </a:rPr>
              <a:t>METHODOLOGY</a:t>
            </a:r>
            <a:br>
              <a:rPr lang="en-US" sz="4800" dirty="0">
                <a:solidFill>
                  <a:schemeClr val="bg1"/>
                </a:solidFill>
                <a:ea typeface="+mj-lt"/>
                <a:cs typeface="+mj-lt"/>
              </a:rPr>
            </a:br>
            <a:r>
              <a:rPr lang="en-US" sz="2800" dirty="0">
                <a:solidFill>
                  <a:schemeClr val="bg1"/>
                </a:solidFill>
                <a:ea typeface="+mj-lt"/>
                <a:cs typeface="+mj-lt"/>
              </a:rPr>
              <a:t>1. Data collection, Data Wrangling and Formatting</a:t>
            </a:r>
          </a:p>
          <a:p>
            <a:endParaRPr lang="en-US" dirty="0"/>
          </a:p>
        </p:txBody>
      </p:sp>
      <p:sp>
        <p:nvSpPr>
          <p:cNvPr id="3" name="Content Placeholder 2">
            <a:extLst>
              <a:ext uri="{FF2B5EF4-FFF2-40B4-BE49-F238E27FC236}">
                <a16:creationId xmlns:a16="http://schemas.microsoft.com/office/drawing/2014/main" id="{C8B0D97C-F68E-8320-96ED-4E2D969919A9}"/>
              </a:ext>
            </a:extLst>
          </p:cNvPr>
          <p:cNvSpPr>
            <a:spLocks noGrp="1"/>
          </p:cNvSpPr>
          <p:nvPr>
            <p:ph idx="1"/>
          </p:nvPr>
        </p:nvSpPr>
        <p:spPr>
          <a:xfrm>
            <a:off x="838200" y="1825625"/>
            <a:ext cx="10515599" cy="1930867"/>
          </a:xfrm>
        </p:spPr>
        <p:txBody>
          <a:bodyPr vert="horz" lIns="91440" tIns="45720" rIns="91440" bIns="45720" rtlCol="0" anchor="t">
            <a:normAutofit fontScale="55000" lnSpcReduction="20000"/>
          </a:bodyPr>
          <a:lstStyle/>
          <a:p>
            <a:pPr marL="0" indent="0">
              <a:buNone/>
            </a:pPr>
            <a:r>
              <a:rPr lang="en-US" dirty="0">
                <a:solidFill>
                  <a:schemeClr val="bg1"/>
                </a:solidFill>
              </a:rPr>
              <a:t>Web scraping</a:t>
            </a:r>
          </a:p>
          <a:p>
            <a:pPr marL="457200" indent="-457200"/>
            <a:r>
              <a:rPr lang="en-US" dirty="0">
                <a:solidFill>
                  <a:schemeClr val="bg1"/>
                </a:solidFill>
              </a:rPr>
              <a:t>The data is scraped from </a:t>
            </a:r>
          </a:p>
          <a:p>
            <a:pPr marL="0" indent="0">
              <a:buNone/>
            </a:pPr>
            <a:r>
              <a:rPr lang="en-US" dirty="0">
                <a:solidFill>
                  <a:schemeClr val="bg1"/>
                </a:solidFill>
                <a:ea typeface="+mn-lt"/>
                <a:cs typeface="+mn-lt"/>
                <a:hlinkClick r:id="rId2">
                  <a:extLst>
                    <a:ext uri="{A12FA001-AC4F-418D-AE19-62706E023703}">
                      <ahyp:hlinkClr xmlns:ahyp="http://schemas.microsoft.com/office/drawing/2018/hyperlinkcolor" val="tx"/>
                    </a:ext>
                  </a:extLst>
                </a:hlinkClick>
              </a:rPr>
              <a:t>"https://en.wikipedia.org/w/index.php?title=List_of_Falcon_9_and_Falcon_Heavy_launches&amp;oldid=1027686922"</a:t>
            </a:r>
          </a:p>
          <a:p>
            <a:pPr marL="457200" indent="-457200"/>
            <a:r>
              <a:rPr lang="en-US" dirty="0">
                <a:solidFill>
                  <a:schemeClr val="bg1"/>
                </a:solidFill>
              </a:rPr>
              <a:t>The website contains only the data about Falcon 9 launches.</a:t>
            </a:r>
          </a:p>
          <a:p>
            <a:pPr marL="457200" indent="-457200"/>
            <a:r>
              <a:rPr lang="en-US" dirty="0">
                <a:solidFill>
                  <a:schemeClr val="bg1"/>
                </a:solidFill>
              </a:rPr>
              <a:t>We end up with 121 rows or instances and 11 column or features. The below snapshot shows the first few rows of the data:</a:t>
            </a:r>
          </a:p>
        </p:txBody>
      </p:sp>
      <p:pic>
        <p:nvPicPr>
          <p:cNvPr id="4" name="Picture 3" descr="A screenshot of a white screen&#10;&#10;Description automatically generated">
            <a:extLst>
              <a:ext uri="{FF2B5EF4-FFF2-40B4-BE49-F238E27FC236}">
                <a16:creationId xmlns:a16="http://schemas.microsoft.com/office/drawing/2014/main" id="{515E3D06-6A79-C78C-6EA4-9A4CA927D8E4}"/>
              </a:ext>
            </a:extLst>
          </p:cNvPr>
          <p:cNvPicPr>
            <a:picLocks noChangeAspect="1"/>
          </p:cNvPicPr>
          <p:nvPr/>
        </p:nvPicPr>
        <p:blipFill>
          <a:blip r:embed="rId3"/>
          <a:stretch>
            <a:fillRect/>
          </a:stretch>
        </p:blipFill>
        <p:spPr>
          <a:xfrm>
            <a:off x="246529" y="3749678"/>
            <a:ext cx="11710147" cy="2462673"/>
          </a:xfrm>
          <a:prstGeom prst="rect">
            <a:avLst/>
          </a:prstGeom>
        </p:spPr>
      </p:pic>
    </p:spTree>
    <p:extLst>
      <p:ext uri="{BB962C8B-B14F-4D97-AF65-F5344CB8AC3E}">
        <p14:creationId xmlns:p14="http://schemas.microsoft.com/office/powerpoint/2010/main" val="20711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70241-4AAE-E962-83BB-FC7B5F4D375E}"/>
              </a:ext>
            </a:extLst>
          </p:cNvPr>
          <p:cNvSpPr>
            <a:spLocks noGrp="1"/>
          </p:cNvSpPr>
          <p:nvPr>
            <p:ph type="title"/>
          </p:nvPr>
        </p:nvSpPr>
        <p:spPr/>
        <p:txBody>
          <a:bodyPr>
            <a:normAutofit/>
          </a:bodyPr>
          <a:lstStyle/>
          <a:p>
            <a:r>
              <a:rPr lang="en-US" sz="4800" dirty="0">
                <a:solidFill>
                  <a:schemeClr val="bg1"/>
                </a:solidFill>
                <a:ea typeface="+mj-lt"/>
                <a:cs typeface="+mj-lt"/>
              </a:rPr>
              <a:t>METHODOLOGY</a:t>
            </a:r>
            <a:br>
              <a:rPr lang="en-US" sz="4300" dirty="0">
                <a:solidFill>
                  <a:schemeClr val="bg1"/>
                </a:solidFill>
                <a:ea typeface="+mj-lt"/>
                <a:cs typeface="+mj-lt"/>
              </a:rPr>
            </a:br>
            <a:r>
              <a:rPr lang="en-US" sz="2800" dirty="0">
                <a:solidFill>
                  <a:schemeClr val="bg1"/>
                </a:solidFill>
                <a:ea typeface="+mj-lt"/>
                <a:cs typeface="+mj-lt"/>
              </a:rPr>
              <a:t>1. Data collection, Data Wrangling and Formatting</a:t>
            </a:r>
            <a:endParaRPr lang="en-US" sz="2800" dirty="0">
              <a:solidFill>
                <a:schemeClr val="bg1"/>
              </a:solidFill>
            </a:endParaRPr>
          </a:p>
        </p:txBody>
      </p:sp>
      <p:sp>
        <p:nvSpPr>
          <p:cNvPr id="3" name="Content Placeholder 2">
            <a:extLst>
              <a:ext uri="{FF2B5EF4-FFF2-40B4-BE49-F238E27FC236}">
                <a16:creationId xmlns:a16="http://schemas.microsoft.com/office/drawing/2014/main" id="{9A19416B-B887-2731-A238-4A7AA26A83B1}"/>
              </a:ext>
            </a:extLst>
          </p:cNvPr>
          <p:cNvSpPr>
            <a:spLocks noGrp="1"/>
          </p:cNvSpPr>
          <p:nvPr>
            <p:ph idx="1"/>
          </p:nvPr>
        </p:nvSpPr>
        <p:spPr/>
        <p:txBody>
          <a:bodyPr vert="horz" lIns="91440" tIns="45720" rIns="91440" bIns="45720" rtlCol="0" anchor="t">
            <a:normAutofit/>
          </a:bodyPr>
          <a:lstStyle/>
          <a:p>
            <a:r>
              <a:rPr lang="en-US" dirty="0">
                <a:solidFill>
                  <a:schemeClr val="bg1"/>
                </a:solidFill>
              </a:rPr>
              <a:t>The data is later processed so that there is no missing entries and categorical features are encoded using one-hot encoding.</a:t>
            </a:r>
          </a:p>
          <a:p>
            <a:r>
              <a:rPr lang="en-US" dirty="0">
                <a:solidFill>
                  <a:schemeClr val="bg1"/>
                </a:solidFill>
              </a:rPr>
              <a:t>An extra column called 'class' is also added to the data frame. The column 'class' contains '0' if a given launch is failed and  '1' if it is successful.</a:t>
            </a:r>
          </a:p>
          <a:p>
            <a:r>
              <a:rPr lang="en-US" dirty="0">
                <a:solidFill>
                  <a:schemeClr val="bg1"/>
                </a:solidFill>
              </a:rPr>
              <a:t>In the end, we end up with 90 rows or instances and 83 columns or features.</a:t>
            </a:r>
          </a:p>
          <a:p>
            <a:endParaRPr lang="en-US" dirty="0">
              <a:solidFill>
                <a:schemeClr val="bg1"/>
              </a:solidFill>
            </a:endParaRPr>
          </a:p>
        </p:txBody>
      </p:sp>
    </p:spTree>
    <p:extLst>
      <p:ext uri="{BB962C8B-B14F-4D97-AF65-F5344CB8AC3E}">
        <p14:creationId xmlns:p14="http://schemas.microsoft.com/office/powerpoint/2010/main" val="11336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9573-F581-23F2-C88F-2A8F27EAF029}"/>
              </a:ext>
            </a:extLst>
          </p:cNvPr>
          <p:cNvSpPr>
            <a:spLocks noGrp="1"/>
          </p:cNvSpPr>
          <p:nvPr>
            <p:ph type="title"/>
          </p:nvPr>
        </p:nvSpPr>
        <p:spPr/>
        <p:txBody>
          <a:bodyPr/>
          <a:lstStyle/>
          <a:p>
            <a:r>
              <a:rPr lang="en-US" sz="4800" baseline="0" dirty="0">
                <a:solidFill>
                  <a:srgbClr val="FFFFFF"/>
                </a:solidFill>
                <a:latin typeface="Aptos Display"/>
              </a:rPr>
              <a:t>METHODOLOGY</a:t>
            </a:r>
            <a:r>
              <a:rPr lang="en-US" sz="2800" dirty="0">
                <a:latin typeface="Aptos Display"/>
                <a:ea typeface="Aptos Display"/>
                <a:cs typeface="Aptos Display"/>
              </a:rPr>
              <a:t>​</a:t>
            </a:r>
            <a:br>
              <a:rPr lang="en-US" sz="2800" dirty="0">
                <a:latin typeface="Aptos Display"/>
                <a:ea typeface="Aptos Display"/>
                <a:cs typeface="Aptos Display"/>
              </a:rPr>
            </a:br>
            <a:r>
              <a:rPr lang="en-US" sz="2800" dirty="0">
                <a:solidFill>
                  <a:srgbClr val="FFFFFF"/>
                </a:solidFill>
                <a:latin typeface="Aptos Display"/>
              </a:rPr>
              <a:t>2</a:t>
            </a:r>
            <a:r>
              <a:rPr lang="en-US" sz="2800" baseline="0" dirty="0">
                <a:solidFill>
                  <a:srgbClr val="FFFFFF"/>
                </a:solidFill>
                <a:latin typeface="Aptos Display"/>
              </a:rPr>
              <a:t>.</a:t>
            </a:r>
            <a:r>
              <a:rPr lang="en-US" sz="2800" dirty="0">
                <a:solidFill>
                  <a:srgbClr val="FFFFFF"/>
                </a:solidFill>
                <a:latin typeface="Aptos Display"/>
              </a:rPr>
              <a:t> Exploratory Data Analysis (EDA)</a:t>
            </a:r>
            <a:endParaRPr lang="en-US" dirty="0"/>
          </a:p>
        </p:txBody>
      </p:sp>
      <p:sp>
        <p:nvSpPr>
          <p:cNvPr id="3" name="Content Placeholder 2">
            <a:extLst>
              <a:ext uri="{FF2B5EF4-FFF2-40B4-BE49-F238E27FC236}">
                <a16:creationId xmlns:a16="http://schemas.microsoft.com/office/drawing/2014/main" id="{9D51A294-4B89-EAE2-D726-DD1AF51B0501}"/>
              </a:ext>
            </a:extLst>
          </p:cNvPr>
          <p:cNvSpPr>
            <a:spLocks noGrp="1"/>
          </p:cNvSpPr>
          <p:nvPr>
            <p:ph idx="1"/>
          </p:nvPr>
        </p:nvSpPr>
        <p:spPr>
          <a:xfrm>
            <a:off x="838200" y="1825625"/>
            <a:ext cx="8061512" cy="2379101"/>
          </a:xfrm>
        </p:spPr>
        <p:txBody>
          <a:bodyPr vert="horz" lIns="91440" tIns="45720" rIns="91440" bIns="45720" rtlCol="0" anchor="t">
            <a:normAutofit fontScale="85000" lnSpcReduction="10000"/>
          </a:bodyPr>
          <a:lstStyle/>
          <a:p>
            <a:pPr marL="0" indent="0">
              <a:buNone/>
            </a:pPr>
            <a:r>
              <a:rPr lang="en-US" sz="3200" dirty="0">
                <a:solidFill>
                  <a:schemeClr val="bg1"/>
                </a:solidFill>
              </a:rPr>
              <a:t>Pandas and NumPy</a:t>
            </a:r>
            <a:r>
              <a:rPr lang="en-US" dirty="0">
                <a:solidFill>
                  <a:schemeClr val="bg1"/>
                </a:solidFill>
              </a:rPr>
              <a:t> - Functions from the Pandas and NumPy libraries are used to derive basic information about the data collected, which includes:</a:t>
            </a:r>
          </a:p>
          <a:p>
            <a:pPr marL="457200" indent="-457200"/>
            <a:r>
              <a:rPr lang="en-US">
                <a:solidFill>
                  <a:schemeClr val="bg1"/>
                </a:solidFill>
              </a:rPr>
              <a:t>The number of launches in each site.</a:t>
            </a:r>
            <a:endParaRPr lang="en-US" dirty="0">
              <a:solidFill>
                <a:schemeClr val="bg1"/>
              </a:solidFill>
            </a:endParaRPr>
          </a:p>
          <a:p>
            <a:pPr marL="457200" indent="-457200"/>
            <a:r>
              <a:rPr lang="en-US" dirty="0">
                <a:solidFill>
                  <a:schemeClr val="bg1"/>
                </a:solidFill>
              </a:rPr>
              <a:t>The number of occurrences in each orbit.</a:t>
            </a:r>
          </a:p>
          <a:p>
            <a:pPr marL="457200" indent="-457200"/>
            <a:r>
              <a:rPr lang="en-US" dirty="0">
                <a:solidFill>
                  <a:schemeClr val="bg1"/>
                </a:solidFill>
                <a:ea typeface="+mn-lt"/>
                <a:cs typeface="+mn-lt"/>
              </a:rPr>
              <a:t>The number of occurrences of each mission outcome.</a:t>
            </a:r>
            <a:endParaRPr lang="en-US" dirty="0">
              <a:solidFill>
                <a:schemeClr val="bg1"/>
              </a:solidFill>
            </a:endParaRPr>
          </a:p>
          <a:p>
            <a:pPr marL="457200" indent="-457200"/>
            <a:endParaRPr lang="en-US" dirty="0">
              <a:solidFill>
                <a:schemeClr val="bg1"/>
              </a:solidFill>
            </a:endParaRPr>
          </a:p>
          <a:p>
            <a:pPr marL="457200" indent="-457200"/>
            <a:endParaRPr lang="en-US" dirty="0">
              <a:solidFill>
                <a:schemeClr val="bg1"/>
              </a:solidFill>
            </a:endParaRPr>
          </a:p>
        </p:txBody>
      </p:sp>
      <p:sp>
        <p:nvSpPr>
          <p:cNvPr id="5" name="TextBox 4">
            <a:extLst>
              <a:ext uri="{FF2B5EF4-FFF2-40B4-BE49-F238E27FC236}">
                <a16:creationId xmlns:a16="http://schemas.microsoft.com/office/drawing/2014/main" id="{39FBEAEB-E395-BDAB-2E0C-5B55C1791EDD}"/>
              </a:ext>
            </a:extLst>
          </p:cNvPr>
          <p:cNvSpPr txBox="1"/>
          <p:nvPr/>
        </p:nvSpPr>
        <p:spPr>
          <a:xfrm>
            <a:off x="994522" y="4286249"/>
            <a:ext cx="7690036"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rPr>
              <a:t>SQL- </a:t>
            </a:r>
            <a:r>
              <a:rPr lang="en-US" sz="2400" dirty="0">
                <a:solidFill>
                  <a:schemeClr val="bg1"/>
                </a:solidFill>
              </a:rPr>
              <a:t>The data is queried using SQL to answer about the data such as:</a:t>
            </a:r>
          </a:p>
          <a:p>
            <a:pPr marL="342900" indent="-342900">
              <a:buFont typeface="Arial"/>
              <a:buChar char="•"/>
            </a:pPr>
            <a:r>
              <a:rPr lang="en-US" sz="2400" dirty="0">
                <a:solidFill>
                  <a:schemeClr val="bg1"/>
                </a:solidFill>
              </a:rPr>
              <a:t>The names of the unique launch sites in the space mission.</a:t>
            </a:r>
          </a:p>
          <a:p>
            <a:pPr marL="342900" indent="-342900">
              <a:buFont typeface="Arial"/>
              <a:buChar char="•"/>
            </a:pPr>
            <a:r>
              <a:rPr lang="en-US" sz="2400" dirty="0">
                <a:solidFill>
                  <a:schemeClr val="bg1"/>
                </a:solidFill>
              </a:rPr>
              <a:t>The average and total payload mass carried by boosters launched by NASA.</a:t>
            </a:r>
          </a:p>
        </p:txBody>
      </p:sp>
      <p:pic>
        <p:nvPicPr>
          <p:cNvPr id="6" name="Picture 5" descr="A blue and black logo&#10;&#10;Description automatically generated">
            <a:extLst>
              <a:ext uri="{FF2B5EF4-FFF2-40B4-BE49-F238E27FC236}">
                <a16:creationId xmlns:a16="http://schemas.microsoft.com/office/drawing/2014/main" id="{46198520-1B6A-2422-41F8-5448F0D16876}"/>
              </a:ext>
            </a:extLst>
          </p:cNvPr>
          <p:cNvPicPr>
            <a:picLocks noChangeAspect="1"/>
          </p:cNvPicPr>
          <p:nvPr/>
        </p:nvPicPr>
        <p:blipFill>
          <a:blip r:embed="rId2"/>
          <a:stretch>
            <a:fillRect/>
          </a:stretch>
        </p:blipFill>
        <p:spPr>
          <a:xfrm>
            <a:off x="8891307" y="1495986"/>
            <a:ext cx="2444003" cy="986118"/>
          </a:xfrm>
          <a:prstGeom prst="rect">
            <a:avLst/>
          </a:prstGeom>
        </p:spPr>
      </p:pic>
      <p:pic>
        <p:nvPicPr>
          <p:cNvPr id="7" name="Picture 6" descr="A logo with blue letters&#10;&#10;Description automatically generated">
            <a:extLst>
              <a:ext uri="{FF2B5EF4-FFF2-40B4-BE49-F238E27FC236}">
                <a16:creationId xmlns:a16="http://schemas.microsoft.com/office/drawing/2014/main" id="{04B5DEB9-4009-B21C-87FA-E0CDA1872200}"/>
              </a:ext>
            </a:extLst>
          </p:cNvPr>
          <p:cNvPicPr>
            <a:picLocks noChangeAspect="1"/>
          </p:cNvPicPr>
          <p:nvPr/>
        </p:nvPicPr>
        <p:blipFill>
          <a:blip r:embed="rId3"/>
          <a:stretch>
            <a:fillRect/>
          </a:stretch>
        </p:blipFill>
        <p:spPr>
          <a:xfrm>
            <a:off x="8887385" y="2728632"/>
            <a:ext cx="2261348" cy="885265"/>
          </a:xfrm>
          <a:prstGeom prst="rect">
            <a:avLst/>
          </a:prstGeom>
        </p:spPr>
      </p:pic>
      <p:pic>
        <p:nvPicPr>
          <p:cNvPr id="8" name="Picture 7" descr="A logo of a database&#10;&#10;Description automatically generated">
            <a:extLst>
              <a:ext uri="{FF2B5EF4-FFF2-40B4-BE49-F238E27FC236}">
                <a16:creationId xmlns:a16="http://schemas.microsoft.com/office/drawing/2014/main" id="{0141C9EA-7D44-32B2-E96E-862769E145D3}"/>
              </a:ext>
            </a:extLst>
          </p:cNvPr>
          <p:cNvPicPr>
            <a:picLocks noChangeAspect="1"/>
          </p:cNvPicPr>
          <p:nvPr/>
        </p:nvPicPr>
        <p:blipFill>
          <a:blip r:embed="rId4"/>
          <a:stretch>
            <a:fillRect/>
          </a:stretch>
        </p:blipFill>
        <p:spPr>
          <a:xfrm>
            <a:off x="8891868" y="4487956"/>
            <a:ext cx="1714500" cy="1714500"/>
          </a:xfrm>
          <a:prstGeom prst="rect">
            <a:avLst/>
          </a:prstGeom>
        </p:spPr>
      </p:pic>
    </p:spTree>
    <p:extLst>
      <p:ext uri="{BB962C8B-B14F-4D97-AF65-F5344CB8AC3E}">
        <p14:creationId xmlns:p14="http://schemas.microsoft.com/office/powerpoint/2010/main" val="3149640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1810</Words>
  <Application>Microsoft Office PowerPoint</Application>
  <PresentationFormat>Widescreen</PresentationFormat>
  <Paragraphs>163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Aptos</vt:lpstr>
      <vt:lpstr>Aptos Display</vt:lpstr>
      <vt:lpstr>Arial</vt:lpstr>
      <vt:lpstr>Segoe UI</vt:lpstr>
      <vt:lpstr>Wingdings</vt:lpstr>
      <vt:lpstr>Wingdings,Sans-Serif</vt:lpstr>
      <vt:lpstr>office theme</vt:lpstr>
      <vt:lpstr>IBM Applied Data Science Capstone</vt:lpstr>
      <vt:lpstr>Table of Contents</vt:lpstr>
      <vt:lpstr>EXECUTIVE SUMMARY</vt:lpstr>
      <vt:lpstr>INTRODUCTION</vt:lpstr>
      <vt:lpstr>METHODOLOGY</vt:lpstr>
      <vt:lpstr>METHODOLOGY 1. Data collection, Data Wrangling and Formatting</vt:lpstr>
      <vt:lpstr> METHODOLOGY 1. Data collection, Data Wrangling and Formatting </vt:lpstr>
      <vt:lpstr>METHODOLOGY 1. Data collection, Data Wrangling and Formatting</vt:lpstr>
      <vt:lpstr>METHODOLOGY​ 2. Exploratory Data Analysis (EDA)</vt:lpstr>
      <vt:lpstr> METHODOLOGY  3. Data Visualization </vt:lpstr>
      <vt:lpstr>METHODOLOGY  3. Data Visualization</vt:lpstr>
      <vt:lpstr>METHODOLOGY  4. Machine Learning Prediction</vt:lpstr>
      <vt:lpstr>RESULTS</vt:lpstr>
      <vt:lpstr>RESULTS SQL (EDA with SQL)</vt:lpstr>
      <vt:lpstr>RESULTS SQL (EDA with SQL)</vt:lpstr>
      <vt:lpstr>RESULTS SQL (EDA with SQL)</vt:lpstr>
      <vt:lpstr>RESULTS SQL (EDA with SQL)</vt:lpstr>
      <vt:lpstr>RESULTS​ Matplotlib and Seaborn (EDA with Visualization)</vt:lpstr>
      <vt:lpstr>RESULTS  Matplotlib and Seaborn (EDA with Visualization)</vt:lpstr>
      <vt:lpstr>RESULTS  Matplotlib and Seaborn (EDA with Visualization)</vt:lpstr>
      <vt:lpstr>RESULTS  Folium</vt:lpstr>
      <vt:lpstr>RESULTS  Folium</vt:lpstr>
      <vt:lpstr>RESULTS  Dash</vt:lpstr>
      <vt:lpstr>RESULTS  Predictive Analysis</vt:lpstr>
      <vt:lpstr>RESULTS ​ Predictive Analysis​</vt:lpstr>
      <vt:lpstr>RESULTS   Predictive Analysis </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PRASANTH</dc:creator>
  <cp:lastModifiedBy>Prashanth Gourishetti</cp:lastModifiedBy>
  <cp:revision>1201</cp:revision>
  <dcterms:created xsi:type="dcterms:W3CDTF">2024-06-02T10:29:22Z</dcterms:created>
  <dcterms:modified xsi:type="dcterms:W3CDTF">2024-06-02T20:33:21Z</dcterms:modified>
</cp:coreProperties>
</file>