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73" r:id="rId3"/>
    <p:sldId id="257" r:id="rId4"/>
    <p:sldId id="258" r:id="rId5"/>
    <p:sldId id="259" r:id="rId6"/>
    <p:sldId id="260" r:id="rId7"/>
    <p:sldId id="263" r:id="rId8"/>
    <p:sldId id="262" r:id="rId9"/>
    <p:sldId id="261" r:id="rId10"/>
    <p:sldId id="265" r:id="rId11"/>
    <p:sldId id="266" r:id="rId12"/>
    <p:sldId id="274" r:id="rId13"/>
    <p:sldId id="269" r:id="rId14"/>
    <p:sldId id="270" r:id="rId15"/>
    <p:sldId id="264" r:id="rId16"/>
    <p:sldId id="267" r:id="rId17"/>
    <p:sldId id="268"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4660"/>
  </p:normalViewPr>
  <p:slideViewPr>
    <p:cSldViewPr>
      <p:cViewPr varScale="1">
        <p:scale>
          <a:sx n="72" d="100"/>
          <a:sy n="72" d="100"/>
        </p:scale>
        <p:origin x="-1110"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D9D720-4549-4381-AE87-78FCC3A5F78C}" type="datetimeFigureOut">
              <a:rPr lang="en-US" smtClean="0"/>
              <a:pPr/>
              <a:t>10/27/2011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760AF0-4F4A-40D7-A86B-BFCBAFCA606A}" type="slidenum">
              <a:rPr lang="en-US" smtClean="0"/>
              <a:pPr/>
              <a:t>‹#›</a:t>
            </a:fld>
            <a:endParaRPr lang="en-US"/>
          </a:p>
        </p:txBody>
      </p:sp>
    </p:spTree>
    <p:extLst>
      <p:ext uri="{BB962C8B-B14F-4D97-AF65-F5344CB8AC3E}">
        <p14:creationId xmlns="" xmlns:p14="http://schemas.microsoft.com/office/powerpoint/2010/main" val="405977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this slide to discuss</a:t>
            </a:r>
            <a:r>
              <a:rPr lang="en-US" baseline="0" dirty="0" smtClean="0"/>
              <a:t> leadership, management, and supervision.  Also use it as a transition to how this all relates to game companies.  Contrast organizations where the bottom layer is usually production and everything above is overhead to game companies where production extends upward into the hierarchy.  I could fill the rest of the time just talking about the issues and workarounds for dealing with these structures—maybe at the next forum. For today, I’d like to stick to just the communication issues.</a:t>
            </a:r>
            <a:endParaRPr lang="en-US" dirty="0"/>
          </a:p>
        </p:txBody>
      </p:sp>
      <p:sp>
        <p:nvSpPr>
          <p:cNvPr id="4" name="Slide Number Placeholder 3"/>
          <p:cNvSpPr>
            <a:spLocks noGrp="1"/>
          </p:cNvSpPr>
          <p:nvPr>
            <p:ph type="sldNum" sz="quarter" idx="10"/>
          </p:nvPr>
        </p:nvSpPr>
        <p:spPr/>
        <p:txBody>
          <a:bodyPr/>
          <a:lstStyle/>
          <a:p>
            <a:fld id="{36760AF0-4F4A-40D7-A86B-BFCBAFCA606A}" type="slidenum">
              <a:rPr lang="en-US" smtClean="0"/>
              <a:pPr/>
              <a:t>8</a:t>
            </a:fld>
            <a:endParaRPr lang="en-US"/>
          </a:p>
        </p:txBody>
      </p:sp>
    </p:spTree>
    <p:extLst>
      <p:ext uri="{BB962C8B-B14F-4D97-AF65-F5344CB8AC3E}">
        <p14:creationId xmlns="" xmlns:p14="http://schemas.microsoft.com/office/powerpoint/2010/main" val="27178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represents the theoretical</a:t>
            </a:r>
            <a:r>
              <a:rPr lang="en-US" baseline="0" dirty="0" smtClean="0"/>
              <a:t> </a:t>
            </a:r>
            <a:r>
              <a:rPr lang="en-US" dirty="0" smtClean="0"/>
              <a:t>lines of formal communications of a hypothetical</a:t>
            </a:r>
            <a:r>
              <a:rPr lang="en-US" baseline="0" dirty="0" smtClean="0"/>
              <a:t> game company.</a:t>
            </a:r>
            <a:endParaRPr lang="en-US" dirty="0"/>
          </a:p>
        </p:txBody>
      </p:sp>
      <p:sp>
        <p:nvSpPr>
          <p:cNvPr id="4" name="Slide Number Placeholder 3"/>
          <p:cNvSpPr>
            <a:spLocks noGrp="1"/>
          </p:cNvSpPr>
          <p:nvPr>
            <p:ph type="sldNum" sz="quarter" idx="10"/>
          </p:nvPr>
        </p:nvSpPr>
        <p:spPr/>
        <p:txBody>
          <a:bodyPr/>
          <a:lstStyle/>
          <a:p>
            <a:fld id="{36760AF0-4F4A-40D7-A86B-BFCBAFCA606A}" type="slidenum">
              <a:rPr lang="en-US" smtClean="0"/>
              <a:pPr/>
              <a:t>9</a:t>
            </a:fld>
            <a:endParaRPr lang="en-US"/>
          </a:p>
        </p:txBody>
      </p:sp>
    </p:spTree>
    <p:extLst>
      <p:ext uri="{BB962C8B-B14F-4D97-AF65-F5344CB8AC3E}">
        <p14:creationId xmlns="" xmlns:p14="http://schemas.microsoft.com/office/powerpoint/2010/main" val="66498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represents the theoretical</a:t>
            </a:r>
            <a:r>
              <a:rPr lang="en-US" baseline="0" dirty="0" smtClean="0"/>
              <a:t> </a:t>
            </a:r>
            <a:r>
              <a:rPr lang="en-US" dirty="0" smtClean="0"/>
              <a:t>lines of formal communications of a hypothetical</a:t>
            </a:r>
            <a:r>
              <a:rPr lang="en-US" baseline="0" dirty="0" smtClean="0"/>
              <a:t> </a:t>
            </a:r>
            <a:r>
              <a:rPr lang="en-US" baseline="0" smtClean="0"/>
              <a:t>game company.</a:t>
            </a:r>
            <a:endParaRPr lang="en-US" dirty="0"/>
          </a:p>
        </p:txBody>
      </p:sp>
      <p:sp>
        <p:nvSpPr>
          <p:cNvPr id="4" name="Slide Number Placeholder 3"/>
          <p:cNvSpPr>
            <a:spLocks noGrp="1"/>
          </p:cNvSpPr>
          <p:nvPr>
            <p:ph type="sldNum" sz="quarter" idx="10"/>
          </p:nvPr>
        </p:nvSpPr>
        <p:spPr/>
        <p:txBody>
          <a:bodyPr/>
          <a:lstStyle/>
          <a:p>
            <a:fld id="{36760AF0-4F4A-40D7-A86B-BFCBAFCA606A}" type="slidenum">
              <a:rPr lang="en-US" smtClean="0"/>
              <a:pPr/>
              <a:t>10</a:t>
            </a:fld>
            <a:endParaRPr lang="en-US"/>
          </a:p>
        </p:txBody>
      </p:sp>
    </p:spTree>
    <p:extLst>
      <p:ext uri="{BB962C8B-B14F-4D97-AF65-F5344CB8AC3E}">
        <p14:creationId xmlns="" xmlns:p14="http://schemas.microsoft.com/office/powerpoint/2010/main" val="664989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represents the theoretical</a:t>
            </a:r>
            <a:r>
              <a:rPr lang="en-US" baseline="0" dirty="0" smtClean="0"/>
              <a:t> </a:t>
            </a:r>
            <a:r>
              <a:rPr lang="en-US" dirty="0" smtClean="0"/>
              <a:t>lines of formal communications of a hypothetical</a:t>
            </a:r>
            <a:r>
              <a:rPr lang="en-US" baseline="0" dirty="0" smtClean="0"/>
              <a:t> </a:t>
            </a:r>
            <a:r>
              <a:rPr lang="en-US" baseline="0" smtClean="0"/>
              <a:t>game company.</a:t>
            </a:r>
            <a:endParaRPr lang="en-US" dirty="0"/>
          </a:p>
        </p:txBody>
      </p:sp>
      <p:sp>
        <p:nvSpPr>
          <p:cNvPr id="4" name="Slide Number Placeholder 3"/>
          <p:cNvSpPr>
            <a:spLocks noGrp="1"/>
          </p:cNvSpPr>
          <p:nvPr>
            <p:ph type="sldNum" sz="quarter" idx="10"/>
          </p:nvPr>
        </p:nvSpPr>
        <p:spPr/>
        <p:txBody>
          <a:bodyPr/>
          <a:lstStyle/>
          <a:p>
            <a:fld id="{36760AF0-4F4A-40D7-A86B-BFCBAFCA606A}" type="slidenum">
              <a:rPr lang="en-US" smtClean="0"/>
              <a:pPr/>
              <a:t>11</a:t>
            </a:fld>
            <a:endParaRPr lang="en-US"/>
          </a:p>
        </p:txBody>
      </p:sp>
    </p:spTree>
    <p:extLst>
      <p:ext uri="{BB962C8B-B14F-4D97-AF65-F5344CB8AC3E}">
        <p14:creationId xmlns="" xmlns:p14="http://schemas.microsoft.com/office/powerpoint/2010/main" val="66498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this slide to discuss</a:t>
            </a:r>
            <a:r>
              <a:rPr lang="en-US" baseline="0" dirty="0" smtClean="0"/>
              <a:t> leadership, management, and supervision.  Also use it as a transition to how this all relates to game companies.  Contrast organizations where the bottom layer is usually production and everything above is overhead to game companies where production extends upward into the hierarchy.  I could fill the rest of the time just talking about the issues and workarounds for dealing with these structures—maybe at the next forum. For today, I’d like to stick to just the communication issues.</a:t>
            </a:r>
            <a:endParaRPr lang="en-US" dirty="0"/>
          </a:p>
        </p:txBody>
      </p:sp>
      <p:sp>
        <p:nvSpPr>
          <p:cNvPr id="4" name="Slide Number Placeholder 3"/>
          <p:cNvSpPr>
            <a:spLocks noGrp="1"/>
          </p:cNvSpPr>
          <p:nvPr>
            <p:ph type="sldNum" sz="quarter" idx="10"/>
          </p:nvPr>
        </p:nvSpPr>
        <p:spPr/>
        <p:txBody>
          <a:bodyPr/>
          <a:lstStyle/>
          <a:p>
            <a:fld id="{36760AF0-4F4A-40D7-A86B-BFCBAFCA606A}" type="slidenum">
              <a:rPr lang="en-US" smtClean="0"/>
              <a:pPr/>
              <a:t>12</a:t>
            </a:fld>
            <a:endParaRPr lang="en-US"/>
          </a:p>
        </p:txBody>
      </p:sp>
    </p:spTree>
    <p:extLst>
      <p:ext uri="{BB962C8B-B14F-4D97-AF65-F5344CB8AC3E}">
        <p14:creationId xmlns="" xmlns:p14="http://schemas.microsoft.com/office/powerpoint/2010/main" val="27178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3E80D9F-DDE0-4BED-A5FF-2ABE21FBE7A5}" type="datetimeFigureOut">
              <a:rPr lang="en-US" smtClean="0"/>
              <a:pPr/>
              <a:t>10/27/2011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1B4B8D2-0B15-4B51-BAA9-8DD5B1D1F40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E80D9F-DDE0-4BED-A5FF-2ABE21FBE7A5}" type="datetimeFigureOut">
              <a:rPr lang="en-US" smtClean="0"/>
              <a:pPr/>
              <a:t>10/27/2011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B8D2-0B15-4B51-BAA9-8DD5B1D1F40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E80D9F-DDE0-4BED-A5FF-2ABE21FBE7A5}" type="datetimeFigureOut">
              <a:rPr lang="en-US" smtClean="0"/>
              <a:pPr/>
              <a:t>10/27/2011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B8D2-0B15-4B51-BAA9-8DD5B1D1F40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E80D9F-DDE0-4BED-A5FF-2ABE21FBE7A5}" type="datetimeFigureOut">
              <a:rPr lang="en-US" smtClean="0"/>
              <a:pPr/>
              <a:t>10/27/2011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B8D2-0B15-4B51-BAA9-8DD5B1D1F40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3E80D9F-DDE0-4BED-A5FF-2ABE21FBE7A5}" type="datetimeFigureOut">
              <a:rPr lang="en-US" smtClean="0"/>
              <a:pPr/>
              <a:t>10/27/2011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B8D2-0B15-4B51-BAA9-8DD5B1D1F40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3E80D9F-DDE0-4BED-A5FF-2ABE21FBE7A5}" type="datetimeFigureOut">
              <a:rPr lang="en-US" smtClean="0"/>
              <a:pPr/>
              <a:t>10/27/2011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4B8D2-0B15-4B51-BAA9-8DD5B1D1F40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3E80D9F-DDE0-4BED-A5FF-2ABE21FBE7A5}" type="datetimeFigureOut">
              <a:rPr lang="en-US" smtClean="0"/>
              <a:pPr/>
              <a:t>10/27/2011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B4B8D2-0B15-4B51-BAA9-8DD5B1D1F40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3E80D9F-DDE0-4BED-A5FF-2ABE21FBE7A5}" type="datetimeFigureOut">
              <a:rPr lang="en-US" smtClean="0"/>
              <a:pPr/>
              <a:t>10/27/2011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B4B8D2-0B15-4B51-BAA9-8DD5B1D1F40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80D9F-DDE0-4BED-A5FF-2ABE21FBE7A5}" type="datetimeFigureOut">
              <a:rPr lang="en-US" smtClean="0"/>
              <a:pPr/>
              <a:t>10/27/2011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B4B8D2-0B15-4B51-BAA9-8DD5B1D1F40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3E80D9F-DDE0-4BED-A5FF-2ABE21FBE7A5}" type="datetimeFigureOut">
              <a:rPr lang="en-US" smtClean="0"/>
              <a:pPr/>
              <a:t>10/27/2011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4B8D2-0B15-4B51-BAA9-8DD5B1D1F40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3E80D9F-DDE0-4BED-A5FF-2ABE21FBE7A5}" type="datetimeFigureOut">
              <a:rPr lang="en-US" smtClean="0"/>
              <a:pPr/>
              <a:t>10/27/2011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1B4B8D2-0B15-4B51-BAA9-8DD5B1D1F40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3E80D9F-DDE0-4BED-A5FF-2ABE21FBE7A5}" type="datetimeFigureOut">
              <a:rPr lang="en-US" smtClean="0"/>
              <a:pPr/>
              <a:t>10/27/2011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1B4B8D2-0B15-4B51-BAA9-8DD5B1D1F40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3219451"/>
          </a:xfrm>
        </p:spPr>
        <p:txBody>
          <a:bodyPr>
            <a:normAutofit fontScale="90000"/>
          </a:bodyPr>
          <a:lstStyle/>
          <a:p>
            <a:pPr algn="ctr"/>
            <a:r>
              <a:rPr lang="en-US" dirty="0" smtClean="0">
                <a:latin typeface="Rockwell" pitchFamily="18" charset="0"/>
              </a:rPr>
              <a:t/>
            </a:r>
            <a:br>
              <a:rPr lang="en-US" dirty="0" smtClean="0">
                <a:latin typeface="Rockwell" pitchFamily="18" charset="0"/>
              </a:rPr>
            </a:br>
            <a:r>
              <a:rPr lang="en-US" sz="4900" dirty="0" smtClean="0">
                <a:latin typeface="Rockwell" pitchFamily="18" charset="0"/>
              </a:rPr>
              <a:t>Everything I Need to Know About Game Development That I Didn’t Quite Learn in School</a:t>
            </a:r>
            <a:endParaRPr lang="en-US" sz="4900" dirty="0">
              <a:latin typeface="Rockwell" pitchFamily="18" charset="0"/>
            </a:endParaRPr>
          </a:p>
        </p:txBody>
      </p:sp>
      <p:sp>
        <p:nvSpPr>
          <p:cNvPr id="3" name="Subtitle 2"/>
          <p:cNvSpPr>
            <a:spLocks noGrp="1"/>
          </p:cNvSpPr>
          <p:nvPr>
            <p:ph type="subTitle" idx="1"/>
          </p:nvPr>
        </p:nvSpPr>
        <p:spPr>
          <a:xfrm>
            <a:off x="3581400" y="4038600"/>
            <a:ext cx="4578096" cy="2057400"/>
          </a:xfrm>
        </p:spPr>
        <p:txBody>
          <a:bodyPr>
            <a:normAutofit/>
          </a:bodyPr>
          <a:lstStyle/>
          <a:p>
            <a:r>
              <a:rPr lang="en-US" sz="2400" dirty="0" smtClean="0">
                <a:solidFill>
                  <a:schemeClr val="tx1"/>
                </a:solidFill>
              </a:rPr>
              <a:t>David Walker</a:t>
            </a:r>
          </a:p>
          <a:p>
            <a:r>
              <a:rPr lang="en-US" sz="2000" dirty="0" smtClean="0">
                <a:solidFill>
                  <a:schemeClr val="tx1"/>
                </a:solidFill>
              </a:rPr>
              <a:t>Program Dean</a:t>
            </a:r>
          </a:p>
          <a:p>
            <a:r>
              <a:rPr lang="en-US" sz="2000" dirty="0" smtClean="0">
                <a:solidFill>
                  <a:schemeClr val="tx1"/>
                </a:solidFill>
              </a:rPr>
              <a:t>Game and Simulation Programming </a:t>
            </a:r>
          </a:p>
          <a:p>
            <a:r>
              <a:rPr lang="en-US" sz="2000" dirty="0" err="1" smtClean="0">
                <a:solidFill>
                  <a:schemeClr val="tx1"/>
                </a:solidFill>
              </a:rPr>
              <a:t>DeVry</a:t>
            </a:r>
            <a:r>
              <a:rPr lang="en-US" sz="2000" dirty="0" smtClean="0">
                <a:solidFill>
                  <a:schemeClr val="tx1"/>
                </a:solidFill>
              </a:rPr>
              <a:t> University</a:t>
            </a:r>
            <a:endParaRPr lang="en-US" sz="2000" dirty="0">
              <a:solidFill>
                <a:schemeClr val="tx1"/>
              </a:solidFill>
            </a:endParaRPr>
          </a:p>
        </p:txBody>
      </p:sp>
    </p:spTree>
    <p:extLst>
      <p:ext uri="{BB962C8B-B14F-4D97-AF65-F5344CB8AC3E}">
        <p14:creationId xmlns="" xmlns:p14="http://schemas.microsoft.com/office/powerpoint/2010/main" val="1835957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normAutofit/>
          </a:bodyPr>
          <a:lstStyle/>
          <a:p>
            <a:pPr algn="ctr"/>
            <a:r>
              <a:rPr lang="en-US" dirty="0" smtClean="0"/>
              <a:t>Reality Check</a:t>
            </a:r>
            <a:endParaRPr lang="en-US" dirty="0"/>
          </a:p>
        </p:txBody>
      </p:sp>
      <p:sp>
        <p:nvSpPr>
          <p:cNvPr id="3" name="Oval 2"/>
          <p:cNvSpPr/>
          <p:nvPr/>
        </p:nvSpPr>
        <p:spPr>
          <a:xfrm>
            <a:off x="3886200" y="559891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405925" y="473437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524000" y="473437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971800" y="472226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320325" y="301666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557446" y="468451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858284" y="473437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6200" y="15937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744768" y="301666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746763" y="468451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896882" y="315057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0" idx="4"/>
            <a:endCxn id="13" idx="0"/>
          </p:cNvCxnSpPr>
          <p:nvPr/>
        </p:nvCxnSpPr>
        <p:spPr>
          <a:xfrm>
            <a:off x="4343400" y="2508190"/>
            <a:ext cx="10682" cy="642386"/>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3"/>
            <a:endCxn id="7" idx="7"/>
          </p:cNvCxnSpPr>
          <p:nvPr/>
        </p:nvCxnSpPr>
        <p:spPr>
          <a:xfrm flipH="1">
            <a:off x="2100814" y="2374279"/>
            <a:ext cx="1919297" cy="77629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5"/>
            <a:endCxn id="11" idx="1"/>
          </p:cNvCxnSpPr>
          <p:nvPr/>
        </p:nvCxnSpPr>
        <p:spPr>
          <a:xfrm>
            <a:off x="4666689" y="2374279"/>
            <a:ext cx="2211990" cy="77629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3"/>
            <a:endCxn id="4" idx="0"/>
          </p:cNvCxnSpPr>
          <p:nvPr/>
        </p:nvCxnSpPr>
        <p:spPr>
          <a:xfrm flipH="1">
            <a:off x="863125" y="3797154"/>
            <a:ext cx="591111" cy="937216"/>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3"/>
            <a:endCxn id="6" idx="0"/>
          </p:cNvCxnSpPr>
          <p:nvPr/>
        </p:nvCxnSpPr>
        <p:spPr>
          <a:xfrm flipH="1">
            <a:off x="3429000" y="3931065"/>
            <a:ext cx="601793" cy="79119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5"/>
            <a:endCxn id="9" idx="0"/>
          </p:cNvCxnSpPr>
          <p:nvPr/>
        </p:nvCxnSpPr>
        <p:spPr>
          <a:xfrm>
            <a:off x="4677371" y="3931065"/>
            <a:ext cx="638113" cy="80330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5"/>
            <a:endCxn id="12" idx="0"/>
          </p:cNvCxnSpPr>
          <p:nvPr/>
        </p:nvCxnSpPr>
        <p:spPr>
          <a:xfrm>
            <a:off x="7525257" y="3797154"/>
            <a:ext cx="678706" cy="88736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216312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77556E-17 2.1721E-6 C 0.0316 -0.05089 0.06319 -0.10178 0.07587 -0.12214 " pathEditMode="relative" rAng="0" ptsTypes="aA">
                                      <p:cBhvr>
                                        <p:cTn id="6" dur="2000" fill="hold"/>
                                        <p:tgtEl>
                                          <p:spTgt spid="5"/>
                                        </p:tgtEl>
                                        <p:attrNameLst>
                                          <p:attrName>ppt_x</p:attrName>
                                          <p:attrName>ppt_y</p:attrName>
                                        </p:attrNameLst>
                                      </p:cBhvr>
                                      <p:rCtr x="3785" y="-6107"/>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33333E-6 -4.42748E-6 C -0.00035 -0.00023 -0.00677 -0.00323 -0.00729 -0.00393 C -0.00799 -0.00462 -0.00816 -0.00601 -0.00886 -0.0067 C -0.01077 -0.00855 -0.01372 -0.01017 -0.01598 -0.01133 C -0.0191 -0.01549 -0.02292 -0.01827 -0.02622 -0.02197 C -0.03577 -0.03238 -0.0441 -0.04441 -0.0533 -0.05528 C -0.06094 -0.06453 -0.06771 -0.0761 -0.07865 -0.08003 C -0.08039 -0.08165 -0.08264 -0.08211 -0.0842 -0.08373 C -0.0849 -0.08443 -0.08507 -0.08582 -0.08577 -0.08674 C -0.08802 -0.08952 -0.0908 -0.09229 -0.09375 -0.09322 C -0.09601 -0.09599 -0.09775 -0.09784 -0.1 -0.09993 " pathEditMode="relative" rAng="0" ptsTypes="ffffffffffA">
                                      <p:cBhvr>
                                        <p:cTn id="10" dur="2000" fill="hold"/>
                                        <p:tgtEl>
                                          <p:spTgt spid="8"/>
                                        </p:tgtEl>
                                        <p:attrNameLst>
                                          <p:attrName>ppt_x</p:attrName>
                                          <p:attrName>ppt_y</p:attrName>
                                        </p:attrNameLst>
                                      </p:cBhvr>
                                      <p:rCtr x="-5000" y="-4997"/>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00069 -0.00532 C 0 -0.01851 0.00035 -0.04465 -0.00365 -0.05829 C -0.00469 -0.07333 -0.00382 -0.08975 -0.00747 -0.10386 C -0.0066 -0.15337 -0.0066 -0.13625 -0.0066 -0.15568 " pathEditMode="relative" rAng="0" ptsTypes="fffA">
                                      <p:cBhvr>
                                        <p:cTn id="14" dur="2000" fill="hold"/>
                                        <p:tgtEl>
                                          <p:spTgt spid="3"/>
                                        </p:tgtEl>
                                        <p:attrNameLst>
                                          <p:attrName>ppt_x</p:attrName>
                                          <p:attrName>ppt_y</p:attrName>
                                        </p:attrNameLst>
                                      </p:cBhvr>
                                      <p:rCtr x="-417" y="-751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305800" cy="1143000"/>
          </a:xfrm>
        </p:spPr>
        <p:txBody>
          <a:bodyPr>
            <a:normAutofit fontScale="90000"/>
          </a:bodyPr>
          <a:lstStyle/>
          <a:p>
            <a:r>
              <a:rPr lang="en-US" dirty="0" smtClean="0"/>
              <a:t>Cross Organizational Meetings</a:t>
            </a:r>
            <a:br>
              <a:rPr lang="en-US" dirty="0" smtClean="0"/>
            </a:br>
            <a:r>
              <a:rPr lang="en-US" dirty="0" smtClean="0"/>
              <a:t>Happen</a:t>
            </a:r>
            <a:endParaRPr lang="en-US" dirty="0"/>
          </a:p>
        </p:txBody>
      </p:sp>
      <p:sp>
        <p:nvSpPr>
          <p:cNvPr id="3" name="Oval 2"/>
          <p:cNvSpPr/>
          <p:nvPr/>
        </p:nvSpPr>
        <p:spPr>
          <a:xfrm>
            <a:off x="3885132" y="469021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405925" y="4734370"/>
            <a:ext cx="914400" cy="914400"/>
          </a:xfrm>
          <a:prstGeom prst="ellipse">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186285" y="395388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05000" y="5303363"/>
            <a:ext cx="914400" cy="914400"/>
          </a:xfrm>
          <a:prstGeom prst="ellipse">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320325" y="3016665"/>
            <a:ext cx="914400" cy="914400"/>
          </a:xfrm>
          <a:prstGeom prst="ellipse">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562600" y="392039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88707" y="5598919"/>
            <a:ext cx="914400" cy="914400"/>
          </a:xfrm>
          <a:prstGeom prst="ellipse">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6200" y="1593790"/>
            <a:ext cx="914400" cy="914400"/>
          </a:xfrm>
          <a:prstGeom prst="ellipse">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744768" y="3016665"/>
            <a:ext cx="914400" cy="914400"/>
          </a:xfrm>
          <a:prstGeom prst="ellipse">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746763" y="4684519"/>
            <a:ext cx="914400" cy="914400"/>
          </a:xfrm>
          <a:prstGeom prst="ellipse">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896882" y="315057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0" idx="4"/>
            <a:endCxn id="13" idx="0"/>
          </p:cNvCxnSpPr>
          <p:nvPr/>
        </p:nvCxnSpPr>
        <p:spPr>
          <a:xfrm>
            <a:off x="4343400" y="2508190"/>
            <a:ext cx="10682" cy="642386"/>
          </a:xfrm>
          <a:prstGeom prst="straightConnector1">
            <a:avLst/>
          </a:prstGeom>
          <a:ln w="25400">
            <a:solidFill>
              <a:schemeClr val="tx2">
                <a:lumMod val="20000"/>
                <a:lumOff val="8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3"/>
            <a:endCxn id="7" idx="7"/>
          </p:cNvCxnSpPr>
          <p:nvPr/>
        </p:nvCxnSpPr>
        <p:spPr>
          <a:xfrm flipH="1">
            <a:off x="2100814" y="2374279"/>
            <a:ext cx="1919297" cy="776297"/>
          </a:xfrm>
          <a:prstGeom prst="straightConnector1">
            <a:avLst/>
          </a:prstGeom>
          <a:ln w="25400">
            <a:solidFill>
              <a:schemeClr val="tx2">
                <a:lumMod val="20000"/>
                <a:lumOff val="8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5"/>
            <a:endCxn id="11" idx="1"/>
          </p:cNvCxnSpPr>
          <p:nvPr/>
        </p:nvCxnSpPr>
        <p:spPr>
          <a:xfrm>
            <a:off x="4666689" y="2374279"/>
            <a:ext cx="2211990" cy="776297"/>
          </a:xfrm>
          <a:prstGeom prst="straightConnector1">
            <a:avLst/>
          </a:prstGeom>
          <a:ln w="25400">
            <a:solidFill>
              <a:schemeClr val="tx2">
                <a:lumMod val="20000"/>
                <a:lumOff val="8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3"/>
            <a:endCxn id="4" idx="0"/>
          </p:cNvCxnSpPr>
          <p:nvPr/>
        </p:nvCxnSpPr>
        <p:spPr>
          <a:xfrm flipH="1">
            <a:off x="863125" y="3797154"/>
            <a:ext cx="591111" cy="937216"/>
          </a:xfrm>
          <a:prstGeom prst="straightConnector1">
            <a:avLst/>
          </a:prstGeom>
          <a:ln w="25400">
            <a:solidFill>
              <a:schemeClr val="tx2">
                <a:lumMod val="20000"/>
                <a:lumOff val="8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4"/>
            <a:endCxn id="5" idx="2"/>
          </p:cNvCxnSpPr>
          <p:nvPr/>
        </p:nvCxnSpPr>
        <p:spPr>
          <a:xfrm>
            <a:off x="1777525" y="3931065"/>
            <a:ext cx="408760" cy="480016"/>
          </a:xfrm>
          <a:prstGeom prst="straightConnector1">
            <a:avLst/>
          </a:prstGeom>
          <a:ln w="25400">
            <a:solidFill>
              <a:schemeClr val="tx2">
                <a:lumMod val="20000"/>
                <a:lumOff val="8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3"/>
            <a:endCxn id="6" idx="7"/>
          </p:cNvCxnSpPr>
          <p:nvPr/>
        </p:nvCxnSpPr>
        <p:spPr>
          <a:xfrm flipH="1">
            <a:off x="2685489" y="3931065"/>
            <a:ext cx="1345304" cy="1506209"/>
          </a:xfrm>
          <a:prstGeom prst="straightConnector1">
            <a:avLst/>
          </a:prstGeom>
          <a:ln w="25400">
            <a:solidFill>
              <a:schemeClr val="tx2">
                <a:lumMod val="20000"/>
                <a:lumOff val="8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4"/>
            <a:endCxn id="3" idx="0"/>
          </p:cNvCxnSpPr>
          <p:nvPr/>
        </p:nvCxnSpPr>
        <p:spPr>
          <a:xfrm flipH="1">
            <a:off x="4342332" y="4064976"/>
            <a:ext cx="11750" cy="625240"/>
          </a:xfrm>
          <a:prstGeom prst="straightConnector1">
            <a:avLst/>
          </a:prstGeom>
          <a:ln w="25400">
            <a:solidFill>
              <a:schemeClr val="tx2">
                <a:lumMod val="20000"/>
                <a:lumOff val="8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5"/>
            <a:endCxn id="9" idx="1"/>
          </p:cNvCxnSpPr>
          <p:nvPr/>
        </p:nvCxnSpPr>
        <p:spPr>
          <a:xfrm>
            <a:off x="4677371" y="3931065"/>
            <a:ext cx="1245247" cy="1801765"/>
          </a:xfrm>
          <a:prstGeom prst="straightConnector1">
            <a:avLst/>
          </a:prstGeom>
          <a:ln w="25400">
            <a:solidFill>
              <a:schemeClr val="tx2">
                <a:lumMod val="20000"/>
                <a:lumOff val="8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4"/>
            <a:endCxn id="8" idx="6"/>
          </p:cNvCxnSpPr>
          <p:nvPr/>
        </p:nvCxnSpPr>
        <p:spPr>
          <a:xfrm flipH="1">
            <a:off x="6477000" y="3931065"/>
            <a:ext cx="724968" cy="446531"/>
          </a:xfrm>
          <a:prstGeom prst="straightConnector1">
            <a:avLst/>
          </a:prstGeom>
          <a:ln w="25400">
            <a:solidFill>
              <a:schemeClr val="tx2">
                <a:lumMod val="20000"/>
                <a:lumOff val="8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5"/>
            <a:endCxn id="12" idx="0"/>
          </p:cNvCxnSpPr>
          <p:nvPr/>
        </p:nvCxnSpPr>
        <p:spPr>
          <a:xfrm>
            <a:off x="7525257" y="3797154"/>
            <a:ext cx="678706" cy="887365"/>
          </a:xfrm>
          <a:prstGeom prst="straightConnector1">
            <a:avLst/>
          </a:prstGeom>
          <a:ln w="25400">
            <a:solidFill>
              <a:schemeClr val="tx2">
                <a:lumMod val="20000"/>
                <a:lumOff val="8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3" idx="2"/>
          </p:cNvCxnSpPr>
          <p:nvPr/>
        </p:nvCxnSpPr>
        <p:spPr>
          <a:xfrm flipV="1">
            <a:off x="2971800" y="3607776"/>
            <a:ext cx="925082" cy="489933"/>
          </a:xfrm>
          <a:prstGeom prst="straightConnector1">
            <a:avLst/>
          </a:prstGeom>
          <a:ln w="25400">
            <a:solidFill>
              <a:schemeClr val="accent2">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4"/>
            <a:endCxn id="3" idx="3"/>
          </p:cNvCxnSpPr>
          <p:nvPr/>
        </p:nvCxnSpPr>
        <p:spPr>
          <a:xfrm>
            <a:off x="2643485" y="4868281"/>
            <a:ext cx="1375558" cy="602424"/>
          </a:xfrm>
          <a:prstGeom prst="straightConnector1">
            <a:avLst/>
          </a:prstGeom>
          <a:ln w="25400">
            <a:solidFill>
              <a:schemeClr val="accent2">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3" idx="6"/>
            <a:endCxn id="8" idx="3"/>
          </p:cNvCxnSpPr>
          <p:nvPr/>
        </p:nvCxnSpPr>
        <p:spPr>
          <a:xfrm flipV="1">
            <a:off x="4799532" y="4700885"/>
            <a:ext cx="896979" cy="446531"/>
          </a:xfrm>
          <a:prstGeom prst="straightConnector1">
            <a:avLst/>
          </a:prstGeom>
          <a:ln w="25400">
            <a:solidFill>
              <a:schemeClr val="accent2">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a:endCxn id="5" idx="6"/>
          </p:cNvCxnSpPr>
          <p:nvPr/>
        </p:nvCxnSpPr>
        <p:spPr>
          <a:xfrm flipH="1">
            <a:off x="3100685" y="4377596"/>
            <a:ext cx="2461915" cy="33485"/>
          </a:xfrm>
          <a:prstGeom prst="straightConnector1">
            <a:avLst/>
          </a:prstGeom>
          <a:ln w="25400">
            <a:solidFill>
              <a:schemeClr val="accent2">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4"/>
            <a:endCxn id="3" idx="0"/>
          </p:cNvCxnSpPr>
          <p:nvPr/>
        </p:nvCxnSpPr>
        <p:spPr>
          <a:xfrm flipH="1">
            <a:off x="4342332" y="4064976"/>
            <a:ext cx="11750" cy="625240"/>
          </a:xfrm>
          <a:prstGeom prst="straightConnector1">
            <a:avLst/>
          </a:prstGeom>
          <a:ln w="25400">
            <a:solidFill>
              <a:schemeClr val="accent2">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 idx="1"/>
            <a:endCxn id="13" idx="6"/>
          </p:cNvCxnSpPr>
          <p:nvPr/>
        </p:nvCxnSpPr>
        <p:spPr>
          <a:xfrm flipH="1" flipV="1">
            <a:off x="4811282" y="3607776"/>
            <a:ext cx="885229" cy="446531"/>
          </a:xfrm>
          <a:prstGeom prst="straightConnector1">
            <a:avLst/>
          </a:prstGeom>
          <a:ln w="25400">
            <a:solidFill>
              <a:schemeClr val="accent2">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784654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lstStyle/>
          <a:p>
            <a:r>
              <a:rPr lang="en-US" dirty="0" smtClean="0"/>
              <a:t>Classic Management Structure</a:t>
            </a:r>
            <a:endParaRPr lang="en-US" dirty="0"/>
          </a:p>
        </p:txBody>
      </p:sp>
      <p:sp>
        <p:nvSpPr>
          <p:cNvPr id="3" name="Oval 2"/>
          <p:cNvSpPr/>
          <p:nvPr/>
        </p:nvSpPr>
        <p:spPr>
          <a:xfrm>
            <a:off x="3886200" y="559891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405925" y="473437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524000" y="473437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971800" y="472226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320325" y="301666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688508" y="469021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800600" y="465460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6200" y="15937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744768" y="301666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695488" y="465460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886200" y="301666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0" idx="4"/>
            <a:endCxn id="13" idx="0"/>
          </p:cNvCxnSpPr>
          <p:nvPr/>
        </p:nvCxnSpPr>
        <p:spPr>
          <a:xfrm>
            <a:off x="4343400" y="2508190"/>
            <a:ext cx="0" cy="50847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3"/>
            <a:endCxn id="7" idx="7"/>
          </p:cNvCxnSpPr>
          <p:nvPr/>
        </p:nvCxnSpPr>
        <p:spPr>
          <a:xfrm flipH="1">
            <a:off x="2100814" y="2374279"/>
            <a:ext cx="1919297" cy="77629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5"/>
            <a:endCxn id="11" idx="1"/>
          </p:cNvCxnSpPr>
          <p:nvPr/>
        </p:nvCxnSpPr>
        <p:spPr>
          <a:xfrm>
            <a:off x="4666689" y="2374279"/>
            <a:ext cx="2211990" cy="77629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3"/>
            <a:endCxn id="4" idx="0"/>
          </p:cNvCxnSpPr>
          <p:nvPr/>
        </p:nvCxnSpPr>
        <p:spPr>
          <a:xfrm flipH="1">
            <a:off x="863125" y="3797154"/>
            <a:ext cx="591111" cy="937216"/>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4"/>
            <a:endCxn id="5" idx="0"/>
          </p:cNvCxnSpPr>
          <p:nvPr/>
        </p:nvCxnSpPr>
        <p:spPr>
          <a:xfrm>
            <a:off x="1777525" y="3931065"/>
            <a:ext cx="203675" cy="80330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3"/>
            <a:endCxn id="6" idx="0"/>
          </p:cNvCxnSpPr>
          <p:nvPr/>
        </p:nvCxnSpPr>
        <p:spPr>
          <a:xfrm flipH="1">
            <a:off x="3429000" y="3797154"/>
            <a:ext cx="591111" cy="925109"/>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4"/>
            <a:endCxn id="3" idx="0"/>
          </p:cNvCxnSpPr>
          <p:nvPr/>
        </p:nvCxnSpPr>
        <p:spPr>
          <a:xfrm>
            <a:off x="4343400" y="3931065"/>
            <a:ext cx="0" cy="166785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5"/>
            <a:endCxn id="9" idx="0"/>
          </p:cNvCxnSpPr>
          <p:nvPr/>
        </p:nvCxnSpPr>
        <p:spPr>
          <a:xfrm>
            <a:off x="4666689" y="3797154"/>
            <a:ext cx="591111" cy="85745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4"/>
            <a:endCxn id="8" idx="0"/>
          </p:cNvCxnSpPr>
          <p:nvPr/>
        </p:nvCxnSpPr>
        <p:spPr>
          <a:xfrm flipH="1">
            <a:off x="7145708" y="3931065"/>
            <a:ext cx="56260" cy="75915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5"/>
            <a:endCxn id="12" idx="0"/>
          </p:cNvCxnSpPr>
          <p:nvPr/>
        </p:nvCxnSpPr>
        <p:spPr>
          <a:xfrm>
            <a:off x="7525257" y="3797154"/>
            <a:ext cx="627431" cy="85745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94656166"/>
      </p:ext>
    </p:extLst>
  </p:cSld>
  <p:clrMapOvr>
    <a:masterClrMapping/>
  </p:clrMapOvr>
  <p:transition spd="slow">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Communications</a:t>
            </a:r>
            <a:endParaRPr lang="en-US" dirty="0"/>
          </a:p>
        </p:txBody>
      </p:sp>
      <p:sp>
        <p:nvSpPr>
          <p:cNvPr id="3" name="TextBox 2"/>
          <p:cNvSpPr txBox="1"/>
          <p:nvPr/>
        </p:nvSpPr>
        <p:spPr>
          <a:xfrm>
            <a:off x="1219200" y="2514600"/>
            <a:ext cx="6019800" cy="1754326"/>
          </a:xfrm>
          <a:prstGeom prst="rect">
            <a:avLst/>
          </a:prstGeom>
          <a:noFill/>
        </p:spPr>
        <p:txBody>
          <a:bodyPr wrap="square" rtlCol="0">
            <a:spAutoFit/>
          </a:bodyPr>
          <a:lstStyle/>
          <a:p>
            <a:r>
              <a:rPr lang="en-US" sz="3600" dirty="0" smtClean="0"/>
              <a:t>Any transfer of information to,  from or between the team – written, verbal, or visual</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972312"/>
          </a:xfrm>
        </p:spPr>
        <p:txBody>
          <a:bodyPr/>
          <a:lstStyle/>
          <a:p>
            <a:r>
              <a:rPr lang="en-US" dirty="0" smtClean="0"/>
              <a:t>Communications Cost</a:t>
            </a:r>
            <a:endParaRPr lang="en-US" dirty="0"/>
          </a:p>
        </p:txBody>
      </p:sp>
      <p:sp>
        <p:nvSpPr>
          <p:cNvPr id="3" name="TextBox 2"/>
          <p:cNvSpPr txBox="1"/>
          <p:nvPr/>
        </p:nvSpPr>
        <p:spPr>
          <a:xfrm>
            <a:off x="838200" y="1676400"/>
            <a:ext cx="7924800" cy="4031873"/>
          </a:xfrm>
          <a:prstGeom prst="rect">
            <a:avLst/>
          </a:prstGeom>
          <a:noFill/>
        </p:spPr>
        <p:txBody>
          <a:bodyPr wrap="square" rtlCol="0">
            <a:spAutoFit/>
          </a:bodyPr>
          <a:lstStyle/>
          <a:p>
            <a:pPr>
              <a:buFont typeface="Arial" pitchFamily="34" charset="0"/>
              <a:buChar char="•"/>
            </a:pPr>
            <a:r>
              <a:rPr lang="en-US" sz="3200" dirty="0" smtClean="0"/>
              <a:t>Sender time</a:t>
            </a:r>
          </a:p>
          <a:p>
            <a:pPr>
              <a:buFont typeface="Arial" pitchFamily="34" charset="0"/>
              <a:buChar char="•"/>
            </a:pPr>
            <a:r>
              <a:rPr lang="en-US" sz="3200" dirty="0" smtClean="0"/>
              <a:t>Reader time</a:t>
            </a:r>
          </a:p>
          <a:p>
            <a:pPr>
              <a:buFont typeface="Arial" pitchFamily="34" charset="0"/>
              <a:buChar char="•"/>
            </a:pPr>
            <a:r>
              <a:rPr lang="en-US" sz="3200" dirty="0" smtClean="0"/>
              <a:t>Sender and Reader time are not equal</a:t>
            </a:r>
          </a:p>
          <a:p>
            <a:pPr>
              <a:buFont typeface="Arial" pitchFamily="34" charset="0"/>
              <a:buChar char="•"/>
            </a:pPr>
            <a:r>
              <a:rPr lang="en-US" sz="3200" dirty="0" smtClean="0"/>
              <a:t>Goldilocks Zone</a:t>
            </a:r>
          </a:p>
          <a:p>
            <a:pPr lvl="1">
              <a:buFont typeface="Arial" pitchFamily="34" charset="0"/>
              <a:buChar char="•"/>
            </a:pPr>
            <a:r>
              <a:rPr lang="en-US" sz="3200" dirty="0" smtClean="0"/>
              <a:t>If you won’t use it, don’t build it</a:t>
            </a:r>
          </a:p>
          <a:p>
            <a:pPr lvl="1">
              <a:buFont typeface="Arial" pitchFamily="34" charset="0"/>
              <a:buChar char="•"/>
            </a:pPr>
            <a:r>
              <a:rPr lang="en-US" sz="3200" dirty="0" smtClean="0"/>
              <a:t>Standards are a good thing</a:t>
            </a:r>
          </a:p>
          <a:p>
            <a:pPr lvl="1">
              <a:buFont typeface="Arial" pitchFamily="34" charset="0"/>
              <a:buChar char="•"/>
            </a:pPr>
            <a:r>
              <a:rPr lang="en-US" sz="3200" dirty="0" smtClean="0"/>
              <a:t>Meetings need agendas</a:t>
            </a:r>
          </a:p>
          <a:p>
            <a:pPr lvl="1">
              <a:buFont typeface="Arial" pitchFamily="34" charset="0"/>
              <a:buChar char="•"/>
            </a:pPr>
            <a:r>
              <a:rPr lang="en-US" sz="3200" dirty="0" smtClean="0"/>
              <a:t>Shotguns are for duck hunting</a:t>
            </a: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Communications Issues: Symptoms</a:t>
            </a:r>
            <a:endParaRPr lang="en-US" dirty="0"/>
          </a:p>
        </p:txBody>
      </p:sp>
      <p:sp>
        <p:nvSpPr>
          <p:cNvPr id="3" name="TextBox 2"/>
          <p:cNvSpPr txBox="1"/>
          <p:nvPr/>
        </p:nvSpPr>
        <p:spPr>
          <a:xfrm>
            <a:off x="1752600" y="2362200"/>
            <a:ext cx="6055825" cy="2554545"/>
          </a:xfrm>
          <a:prstGeom prst="rect">
            <a:avLst/>
          </a:prstGeom>
          <a:noFill/>
        </p:spPr>
        <p:txBody>
          <a:bodyPr wrap="none" rtlCol="0">
            <a:spAutoFit/>
          </a:bodyPr>
          <a:lstStyle/>
          <a:p>
            <a:pPr marL="285750" indent="-285750">
              <a:buFont typeface="Arial" pitchFamily="34" charset="0"/>
              <a:buChar char="•"/>
            </a:pPr>
            <a:r>
              <a:rPr lang="en-US" sz="4000" dirty="0" smtClean="0"/>
              <a:t>Work has to be done over</a:t>
            </a:r>
          </a:p>
          <a:p>
            <a:pPr marL="285750" indent="-285750">
              <a:buFont typeface="Arial" pitchFamily="34" charset="0"/>
              <a:buChar char="•"/>
            </a:pPr>
            <a:r>
              <a:rPr lang="en-US" sz="4000" dirty="0" smtClean="0"/>
              <a:t>Work doesn’t get done</a:t>
            </a:r>
          </a:p>
          <a:p>
            <a:pPr marL="285750" indent="-285750">
              <a:buFont typeface="Arial" pitchFamily="34" charset="0"/>
              <a:buChar char="•"/>
            </a:pPr>
            <a:r>
              <a:rPr lang="en-US" sz="4000" dirty="0" smtClean="0"/>
              <a:t>Lost time due to delays</a:t>
            </a:r>
          </a:p>
          <a:p>
            <a:pPr marL="285750" indent="-285750">
              <a:buFont typeface="Arial" pitchFamily="34" charset="0"/>
              <a:buChar char="•"/>
            </a:pPr>
            <a:r>
              <a:rPr lang="en-US" sz="4000" dirty="0" smtClean="0"/>
              <a:t>Finger pointing</a:t>
            </a:r>
          </a:p>
        </p:txBody>
      </p:sp>
    </p:spTree>
    <p:extLst>
      <p:ext uri="{BB962C8B-B14F-4D97-AF65-F5344CB8AC3E}">
        <p14:creationId xmlns="" xmlns:p14="http://schemas.microsoft.com/office/powerpoint/2010/main" val="316083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Communications Issues: Causes</a:t>
            </a:r>
            <a:endParaRPr lang="en-US" dirty="0"/>
          </a:p>
        </p:txBody>
      </p:sp>
      <p:sp>
        <p:nvSpPr>
          <p:cNvPr id="3" name="TextBox 2"/>
          <p:cNvSpPr txBox="1"/>
          <p:nvPr/>
        </p:nvSpPr>
        <p:spPr>
          <a:xfrm>
            <a:off x="2057400" y="1981200"/>
            <a:ext cx="6761210" cy="2554545"/>
          </a:xfrm>
          <a:prstGeom prst="rect">
            <a:avLst/>
          </a:prstGeom>
          <a:noFill/>
        </p:spPr>
        <p:txBody>
          <a:bodyPr wrap="none" rtlCol="0">
            <a:spAutoFit/>
          </a:bodyPr>
          <a:lstStyle/>
          <a:p>
            <a:pPr marL="285750" indent="-285750">
              <a:buFont typeface="Arial" pitchFamily="34" charset="0"/>
              <a:buChar char="•"/>
            </a:pPr>
            <a:r>
              <a:rPr lang="en-US" sz="4000" dirty="0" smtClean="0"/>
              <a:t>Message not defined</a:t>
            </a:r>
          </a:p>
          <a:p>
            <a:pPr marL="285750" indent="-285750">
              <a:buFont typeface="Arial" pitchFamily="34" charset="0"/>
              <a:buChar char="•"/>
            </a:pPr>
            <a:r>
              <a:rPr lang="en-US" sz="4000" dirty="0" smtClean="0"/>
              <a:t>Message not communicated</a:t>
            </a:r>
          </a:p>
          <a:p>
            <a:pPr marL="285750" indent="-285750">
              <a:buFont typeface="Arial" pitchFamily="34" charset="0"/>
              <a:buChar char="•"/>
            </a:pPr>
            <a:r>
              <a:rPr lang="en-US" sz="4000" dirty="0" smtClean="0"/>
              <a:t>Message not understood</a:t>
            </a:r>
          </a:p>
          <a:p>
            <a:pPr marL="285750" indent="-285750">
              <a:buFont typeface="Arial" pitchFamily="34" charset="0"/>
              <a:buChar char="•"/>
            </a:pPr>
            <a:r>
              <a:rPr lang="en-US" sz="4000" dirty="0" smtClean="0"/>
              <a:t>Message ignored</a:t>
            </a:r>
          </a:p>
        </p:txBody>
      </p:sp>
    </p:spTree>
    <p:extLst>
      <p:ext uri="{BB962C8B-B14F-4D97-AF65-F5344CB8AC3E}">
        <p14:creationId xmlns="" xmlns:p14="http://schemas.microsoft.com/office/powerpoint/2010/main" val="17988332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Communications Issues: Analysis</a:t>
            </a:r>
            <a:endParaRPr lang="en-US" dirty="0"/>
          </a:p>
        </p:txBody>
      </p:sp>
      <p:sp>
        <p:nvSpPr>
          <p:cNvPr id="3" name="TextBox 2"/>
          <p:cNvSpPr txBox="1"/>
          <p:nvPr/>
        </p:nvSpPr>
        <p:spPr>
          <a:xfrm>
            <a:off x="2057400" y="1981200"/>
            <a:ext cx="3362267" cy="2554545"/>
          </a:xfrm>
          <a:prstGeom prst="rect">
            <a:avLst/>
          </a:prstGeom>
          <a:noFill/>
        </p:spPr>
        <p:txBody>
          <a:bodyPr wrap="none" rtlCol="0">
            <a:spAutoFit/>
          </a:bodyPr>
          <a:lstStyle/>
          <a:p>
            <a:pPr marL="285750" indent="-285750">
              <a:buFont typeface="Arial" pitchFamily="34" charset="0"/>
              <a:buChar char="•"/>
            </a:pPr>
            <a:r>
              <a:rPr lang="en-US" sz="4000" dirty="0" smtClean="0"/>
              <a:t>Patterns</a:t>
            </a:r>
          </a:p>
          <a:p>
            <a:pPr marL="285750" indent="-285750">
              <a:buFont typeface="Arial" pitchFamily="34" charset="0"/>
              <a:buChar char="•"/>
            </a:pPr>
            <a:r>
              <a:rPr lang="en-US" sz="4000" dirty="0" smtClean="0"/>
              <a:t>Random</a:t>
            </a:r>
          </a:p>
          <a:p>
            <a:pPr marL="285750" indent="-285750">
              <a:buFont typeface="Arial" pitchFamily="34" charset="0"/>
              <a:buChar char="•"/>
            </a:pPr>
            <a:r>
              <a:rPr lang="en-US" sz="4000" dirty="0" smtClean="0"/>
              <a:t> Constant</a:t>
            </a:r>
          </a:p>
          <a:p>
            <a:pPr marL="285750" indent="-285750">
              <a:buFont typeface="Arial" pitchFamily="34" charset="0"/>
              <a:buChar char="•"/>
            </a:pPr>
            <a:r>
              <a:rPr lang="en-US" sz="4000" dirty="0" smtClean="0"/>
              <a:t>Ebb and Flow</a:t>
            </a:r>
          </a:p>
        </p:txBody>
      </p:sp>
    </p:spTree>
    <p:extLst>
      <p:ext uri="{BB962C8B-B14F-4D97-AF65-F5344CB8AC3E}">
        <p14:creationId xmlns="" xmlns:p14="http://schemas.microsoft.com/office/powerpoint/2010/main" val="28086886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868362"/>
          </a:xfrm>
        </p:spPr>
        <p:txBody>
          <a:bodyPr>
            <a:normAutofit/>
          </a:bodyPr>
          <a:lstStyle/>
          <a:p>
            <a:pPr algn="ctr"/>
            <a:r>
              <a:rPr lang="en-US" dirty="0" smtClean="0"/>
              <a:t>Project Management</a:t>
            </a:r>
          </a:p>
        </p:txBody>
      </p:sp>
      <p:sp>
        <p:nvSpPr>
          <p:cNvPr id="4" name="TextBox 3"/>
          <p:cNvSpPr txBox="1"/>
          <p:nvPr/>
        </p:nvSpPr>
        <p:spPr>
          <a:xfrm>
            <a:off x="762000" y="2057400"/>
            <a:ext cx="7543800" cy="3293209"/>
          </a:xfrm>
          <a:prstGeom prst="rect">
            <a:avLst/>
          </a:prstGeom>
          <a:noFill/>
        </p:spPr>
        <p:txBody>
          <a:bodyPr wrap="square" rtlCol="0">
            <a:spAutoFit/>
          </a:bodyPr>
          <a:lstStyle/>
          <a:p>
            <a:r>
              <a:rPr lang="en-US" sz="4400" dirty="0" smtClean="0"/>
              <a:t>Waterfall – Old and Busted</a:t>
            </a:r>
          </a:p>
          <a:p>
            <a:r>
              <a:rPr lang="en-US" sz="4400" dirty="0" smtClean="0"/>
              <a:t>	</a:t>
            </a:r>
            <a:r>
              <a:rPr lang="en-US" sz="3200" dirty="0" smtClean="0"/>
              <a:t>Based on an incorrect assumption</a:t>
            </a:r>
          </a:p>
          <a:p>
            <a:endParaRPr lang="en-US" sz="3200" dirty="0" smtClean="0"/>
          </a:p>
          <a:p>
            <a:r>
              <a:rPr lang="en-US" sz="4400" dirty="0" smtClean="0"/>
              <a:t>Scrum – New Hotness</a:t>
            </a:r>
          </a:p>
          <a:p>
            <a:r>
              <a:rPr lang="en-US" sz="4400" dirty="0" smtClean="0"/>
              <a:t>	</a:t>
            </a:r>
            <a:r>
              <a:rPr lang="en-US" sz="3200" dirty="0" smtClean="0"/>
              <a:t>Short sighted???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305800" cy="1008888"/>
          </a:xfrm>
        </p:spPr>
        <p:txBody>
          <a:bodyPr/>
          <a:lstStyle/>
          <a:p>
            <a:pPr algn="ctr"/>
            <a:r>
              <a:rPr lang="en-US" dirty="0" smtClean="0"/>
              <a:t>Scheduling Issues</a:t>
            </a:r>
            <a:endParaRPr lang="en-US" dirty="0"/>
          </a:p>
        </p:txBody>
      </p:sp>
      <p:sp>
        <p:nvSpPr>
          <p:cNvPr id="3" name="TextBox 2"/>
          <p:cNvSpPr txBox="1"/>
          <p:nvPr/>
        </p:nvSpPr>
        <p:spPr>
          <a:xfrm>
            <a:off x="838200" y="2362200"/>
            <a:ext cx="7467600" cy="2862322"/>
          </a:xfrm>
          <a:prstGeom prst="rect">
            <a:avLst/>
          </a:prstGeom>
          <a:noFill/>
        </p:spPr>
        <p:txBody>
          <a:bodyPr wrap="square" rtlCol="0">
            <a:spAutoFit/>
          </a:bodyPr>
          <a:lstStyle/>
          <a:p>
            <a:r>
              <a:rPr lang="en-US" sz="3600" dirty="0" smtClean="0"/>
              <a:t>Critical Path – Old and Busted</a:t>
            </a:r>
          </a:p>
          <a:p>
            <a:r>
              <a:rPr lang="en-US" sz="3600" dirty="0" smtClean="0"/>
              <a:t>	</a:t>
            </a:r>
            <a:r>
              <a:rPr lang="en-US" sz="3200" dirty="0" smtClean="0"/>
              <a:t>Damned if you do and . . </a:t>
            </a:r>
            <a:r>
              <a:rPr lang="en-US" sz="3600" dirty="0" smtClean="0"/>
              <a:t>.</a:t>
            </a:r>
          </a:p>
          <a:p>
            <a:endParaRPr lang="en-US" sz="3600" dirty="0" smtClean="0"/>
          </a:p>
          <a:p>
            <a:r>
              <a:rPr lang="en-US" sz="3600" dirty="0" smtClean="0"/>
              <a:t>Critical Chain – New Hotness</a:t>
            </a:r>
          </a:p>
          <a:p>
            <a:r>
              <a:rPr lang="en-US" sz="3600" dirty="0" smtClean="0"/>
              <a:t>	</a:t>
            </a:r>
            <a:r>
              <a:rPr lang="en-US" sz="3200" dirty="0" smtClean="0"/>
              <a:t>Psychology without the lies</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706562"/>
          </a:xfrm>
        </p:spPr>
        <p:txBody>
          <a:bodyPr>
            <a:noAutofit/>
          </a:bodyPr>
          <a:lstStyle/>
          <a:p>
            <a:r>
              <a:rPr lang="en-US" sz="5400" dirty="0" smtClean="0">
                <a:latin typeface="Arial Black" pitchFamily="34" charset="0"/>
              </a:rPr>
              <a:t>Peeling the Onion: Basics to Insights</a:t>
            </a:r>
          </a:p>
        </p:txBody>
      </p:sp>
      <p:sp>
        <p:nvSpPr>
          <p:cNvPr id="3" name="TextBox 2"/>
          <p:cNvSpPr txBox="1"/>
          <p:nvPr/>
        </p:nvSpPr>
        <p:spPr>
          <a:xfrm>
            <a:off x="1828800" y="3581400"/>
            <a:ext cx="4876800" cy="1754326"/>
          </a:xfrm>
          <a:prstGeom prst="rect">
            <a:avLst/>
          </a:prstGeom>
          <a:noFill/>
        </p:spPr>
        <p:txBody>
          <a:bodyPr wrap="square" rtlCol="0">
            <a:spAutoFit/>
          </a:bodyPr>
          <a:lstStyle/>
          <a:p>
            <a:pPr>
              <a:buFont typeface="Arial" pitchFamily="34" charset="0"/>
              <a:buChar char="•"/>
            </a:pPr>
            <a:r>
              <a:rPr lang="en-US" sz="3600" dirty="0" smtClean="0"/>
              <a:t> Organizations</a:t>
            </a:r>
          </a:p>
          <a:p>
            <a:pPr>
              <a:buFont typeface="Arial" pitchFamily="34" charset="0"/>
              <a:buChar char="•"/>
            </a:pPr>
            <a:r>
              <a:rPr lang="en-US" sz="3600" dirty="0" smtClean="0"/>
              <a:t> Communications</a:t>
            </a:r>
          </a:p>
          <a:p>
            <a:pPr>
              <a:buFont typeface="Arial" pitchFamily="34" charset="0"/>
              <a:buChar char="•"/>
            </a:pPr>
            <a:r>
              <a:rPr lang="en-US" sz="3600" dirty="0" smtClean="0"/>
              <a:t> Project Management</a:t>
            </a:r>
            <a:endParaRPr 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Talk to yourself</a:t>
            </a:r>
            <a:endParaRPr lang="en-US" dirty="0"/>
          </a:p>
        </p:txBody>
      </p:sp>
      <p:sp>
        <p:nvSpPr>
          <p:cNvPr id="3" name="Oval 2"/>
          <p:cNvSpPr/>
          <p:nvPr/>
        </p:nvSpPr>
        <p:spPr>
          <a:xfrm>
            <a:off x="3962400" y="370032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83461085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4 People – 6 Links</a:t>
            </a:r>
            <a:endParaRPr lang="en-US" dirty="0"/>
          </a:p>
        </p:txBody>
      </p:sp>
      <p:sp>
        <p:nvSpPr>
          <p:cNvPr id="3" name="Oval 2"/>
          <p:cNvSpPr/>
          <p:nvPr/>
        </p:nvSpPr>
        <p:spPr>
          <a:xfrm>
            <a:off x="3962400" y="370032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4368" y="437046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68368" y="437046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962400" y="20509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5" idx="0"/>
            <a:endCxn id="10" idx="3"/>
          </p:cNvCxnSpPr>
          <p:nvPr/>
        </p:nvCxnSpPr>
        <p:spPr>
          <a:xfrm flipV="1">
            <a:off x="3291568" y="2831479"/>
            <a:ext cx="804743" cy="153898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3" idx="0"/>
          </p:cNvCxnSpPr>
          <p:nvPr/>
        </p:nvCxnSpPr>
        <p:spPr>
          <a:xfrm>
            <a:off x="4419600" y="2965390"/>
            <a:ext cx="0" cy="73493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7"/>
            <a:endCxn id="3" idx="2"/>
          </p:cNvCxnSpPr>
          <p:nvPr/>
        </p:nvCxnSpPr>
        <p:spPr>
          <a:xfrm flipV="1">
            <a:off x="3614857" y="4157528"/>
            <a:ext cx="347543" cy="34684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1"/>
            <a:endCxn id="3" idx="6"/>
          </p:cNvCxnSpPr>
          <p:nvPr/>
        </p:nvCxnSpPr>
        <p:spPr>
          <a:xfrm flipH="1" flipV="1">
            <a:off x="4876800" y="4157528"/>
            <a:ext cx="325479" cy="34684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0"/>
            <a:endCxn id="10" idx="5"/>
          </p:cNvCxnSpPr>
          <p:nvPr/>
        </p:nvCxnSpPr>
        <p:spPr>
          <a:xfrm flipH="1" flipV="1">
            <a:off x="4742889" y="2831479"/>
            <a:ext cx="782679" cy="153898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2"/>
            <a:endCxn id="5" idx="6"/>
          </p:cNvCxnSpPr>
          <p:nvPr/>
        </p:nvCxnSpPr>
        <p:spPr>
          <a:xfrm flipH="1">
            <a:off x="3748768" y="4827661"/>
            <a:ext cx="1319600"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86962952"/>
      </p:ext>
    </p:extLst>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972312"/>
          </a:xfrm>
        </p:spPr>
        <p:txBody>
          <a:bodyPr/>
          <a:lstStyle/>
          <a:p>
            <a:pPr algn="ctr"/>
            <a:r>
              <a:rPr lang="en-US" dirty="0" smtClean="0"/>
              <a:t>11 People – 55 Links</a:t>
            </a:r>
            <a:endParaRPr lang="en-US" dirty="0"/>
          </a:p>
        </p:txBody>
      </p:sp>
      <p:sp>
        <p:nvSpPr>
          <p:cNvPr id="3" name="Oval 2"/>
          <p:cNvSpPr/>
          <p:nvPr/>
        </p:nvSpPr>
        <p:spPr>
          <a:xfrm>
            <a:off x="3962400" y="370032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472840" y="561243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72811" y="437046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087381" y="550917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53981" y="1752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620000" y="548281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68368" y="437046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962400" y="20509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534711" y="341655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32292" y="173923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511181" y="348597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7" idx="7"/>
            <a:endCxn id="10" idx="2"/>
          </p:cNvCxnSpPr>
          <p:nvPr/>
        </p:nvCxnSpPr>
        <p:spPr>
          <a:xfrm>
            <a:off x="1834470" y="1886511"/>
            <a:ext cx="2127930" cy="621679"/>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6"/>
            <a:endCxn id="12" idx="1"/>
          </p:cNvCxnSpPr>
          <p:nvPr/>
        </p:nvCxnSpPr>
        <p:spPr>
          <a:xfrm flipV="1">
            <a:off x="4876800" y="1873150"/>
            <a:ext cx="2589403" cy="63504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4"/>
            <a:endCxn id="3" idx="0"/>
          </p:cNvCxnSpPr>
          <p:nvPr/>
        </p:nvCxnSpPr>
        <p:spPr>
          <a:xfrm>
            <a:off x="4419600" y="2965390"/>
            <a:ext cx="0" cy="73493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7"/>
            <a:endCxn id="10" idx="3"/>
          </p:cNvCxnSpPr>
          <p:nvPr/>
        </p:nvCxnSpPr>
        <p:spPr>
          <a:xfrm flipV="1">
            <a:off x="2291670" y="2831479"/>
            <a:ext cx="1804641" cy="78840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3" idx="1"/>
            <a:endCxn id="7" idx="4"/>
          </p:cNvCxnSpPr>
          <p:nvPr/>
        </p:nvCxnSpPr>
        <p:spPr>
          <a:xfrm flipH="1" flipV="1">
            <a:off x="1511181" y="2667000"/>
            <a:ext cx="133911" cy="95288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3"/>
            <a:endCxn id="4" idx="7"/>
          </p:cNvCxnSpPr>
          <p:nvPr/>
        </p:nvCxnSpPr>
        <p:spPr>
          <a:xfrm flipH="1">
            <a:off x="1253329" y="4266460"/>
            <a:ext cx="391763" cy="147988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5"/>
            <a:endCxn id="5" idx="2"/>
          </p:cNvCxnSpPr>
          <p:nvPr/>
        </p:nvCxnSpPr>
        <p:spPr>
          <a:xfrm>
            <a:off x="2291670" y="4266460"/>
            <a:ext cx="581141" cy="56120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5"/>
            <a:endCxn id="12" idx="2"/>
          </p:cNvCxnSpPr>
          <p:nvPr/>
        </p:nvCxnSpPr>
        <p:spPr>
          <a:xfrm flipV="1">
            <a:off x="2291670" y="2196439"/>
            <a:ext cx="5040622" cy="207002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3"/>
            <a:endCxn id="11" idx="0"/>
          </p:cNvCxnSpPr>
          <p:nvPr/>
        </p:nvCxnSpPr>
        <p:spPr>
          <a:xfrm flipH="1">
            <a:off x="6991911" y="2519728"/>
            <a:ext cx="474292" cy="89682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5"/>
            <a:endCxn id="11" idx="1"/>
          </p:cNvCxnSpPr>
          <p:nvPr/>
        </p:nvCxnSpPr>
        <p:spPr>
          <a:xfrm>
            <a:off x="4742889" y="2831479"/>
            <a:ext cx="1925733" cy="71898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7" idx="3"/>
            <a:endCxn id="4" idx="0"/>
          </p:cNvCxnSpPr>
          <p:nvPr/>
        </p:nvCxnSpPr>
        <p:spPr>
          <a:xfrm flipH="1">
            <a:off x="930040" y="2533089"/>
            <a:ext cx="257852" cy="307934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 idx="6"/>
            <a:endCxn id="5" idx="3"/>
          </p:cNvCxnSpPr>
          <p:nvPr/>
        </p:nvCxnSpPr>
        <p:spPr>
          <a:xfrm flipV="1">
            <a:off x="1387240" y="5150950"/>
            <a:ext cx="1619482" cy="918686"/>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4" idx="5"/>
            <a:endCxn id="6" idx="2"/>
          </p:cNvCxnSpPr>
          <p:nvPr/>
        </p:nvCxnSpPr>
        <p:spPr>
          <a:xfrm flipV="1">
            <a:off x="1253329" y="5966374"/>
            <a:ext cx="2834052" cy="42655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5" idx="5"/>
            <a:endCxn id="6" idx="1"/>
          </p:cNvCxnSpPr>
          <p:nvPr/>
        </p:nvCxnSpPr>
        <p:spPr>
          <a:xfrm>
            <a:off x="3653300" y="5150950"/>
            <a:ext cx="567992" cy="49213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5" idx="7"/>
            <a:endCxn id="3" idx="2"/>
          </p:cNvCxnSpPr>
          <p:nvPr/>
        </p:nvCxnSpPr>
        <p:spPr>
          <a:xfrm flipV="1">
            <a:off x="3653300" y="4157528"/>
            <a:ext cx="309100" cy="34684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0"/>
            <a:endCxn id="3" idx="4"/>
          </p:cNvCxnSpPr>
          <p:nvPr/>
        </p:nvCxnSpPr>
        <p:spPr>
          <a:xfrm flipH="1" flipV="1">
            <a:off x="4419600" y="4614728"/>
            <a:ext cx="124981" cy="894446"/>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9" idx="0"/>
            <a:endCxn id="11" idx="3"/>
          </p:cNvCxnSpPr>
          <p:nvPr/>
        </p:nvCxnSpPr>
        <p:spPr>
          <a:xfrm flipV="1">
            <a:off x="5525568" y="4197039"/>
            <a:ext cx="1143054" cy="17342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2" idx="4"/>
            <a:endCxn id="8" idx="0"/>
          </p:cNvCxnSpPr>
          <p:nvPr/>
        </p:nvCxnSpPr>
        <p:spPr>
          <a:xfrm>
            <a:off x="7789492" y="2653639"/>
            <a:ext cx="287708" cy="282917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8" idx="1"/>
            <a:endCxn id="11" idx="5"/>
          </p:cNvCxnSpPr>
          <p:nvPr/>
        </p:nvCxnSpPr>
        <p:spPr>
          <a:xfrm flipH="1" flipV="1">
            <a:off x="7315200" y="4197039"/>
            <a:ext cx="438711" cy="141968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8" idx="2"/>
            <a:endCxn id="9" idx="5"/>
          </p:cNvCxnSpPr>
          <p:nvPr/>
        </p:nvCxnSpPr>
        <p:spPr>
          <a:xfrm flipH="1" flipV="1">
            <a:off x="5848857" y="5150950"/>
            <a:ext cx="1771143" cy="78906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 idx="7"/>
            <a:endCxn id="11" idx="2"/>
          </p:cNvCxnSpPr>
          <p:nvPr/>
        </p:nvCxnSpPr>
        <p:spPr>
          <a:xfrm>
            <a:off x="4742889" y="3834239"/>
            <a:ext cx="1791822" cy="3951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 idx="6"/>
            <a:endCxn id="9" idx="1"/>
          </p:cNvCxnSpPr>
          <p:nvPr/>
        </p:nvCxnSpPr>
        <p:spPr>
          <a:xfrm>
            <a:off x="4876800" y="4157528"/>
            <a:ext cx="325479" cy="34684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 idx="7"/>
            <a:endCxn id="9" idx="3"/>
          </p:cNvCxnSpPr>
          <p:nvPr/>
        </p:nvCxnSpPr>
        <p:spPr>
          <a:xfrm flipV="1">
            <a:off x="4867870" y="5150950"/>
            <a:ext cx="334409" cy="49213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 idx="6"/>
            <a:endCxn id="8" idx="3"/>
          </p:cNvCxnSpPr>
          <p:nvPr/>
        </p:nvCxnSpPr>
        <p:spPr>
          <a:xfrm>
            <a:off x="5001781" y="5966374"/>
            <a:ext cx="2752130" cy="29692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7" idx="5"/>
            <a:endCxn id="5" idx="1"/>
          </p:cNvCxnSpPr>
          <p:nvPr/>
        </p:nvCxnSpPr>
        <p:spPr>
          <a:xfrm>
            <a:off x="1834470" y="2533089"/>
            <a:ext cx="1172252" cy="197128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8" idx="0"/>
            <a:endCxn id="3" idx="7"/>
          </p:cNvCxnSpPr>
          <p:nvPr/>
        </p:nvCxnSpPr>
        <p:spPr>
          <a:xfrm flipH="1" flipV="1">
            <a:off x="4742889" y="3834239"/>
            <a:ext cx="3334311" cy="164857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7" idx="6"/>
            <a:endCxn id="11" idx="2"/>
          </p:cNvCxnSpPr>
          <p:nvPr/>
        </p:nvCxnSpPr>
        <p:spPr>
          <a:xfrm>
            <a:off x="1968381" y="2209800"/>
            <a:ext cx="4566330" cy="166395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 idx="4"/>
            <a:endCxn id="6" idx="0"/>
          </p:cNvCxnSpPr>
          <p:nvPr/>
        </p:nvCxnSpPr>
        <p:spPr>
          <a:xfrm>
            <a:off x="1511181" y="2667000"/>
            <a:ext cx="3033400" cy="284217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 idx="5"/>
            <a:endCxn id="3" idx="2"/>
          </p:cNvCxnSpPr>
          <p:nvPr/>
        </p:nvCxnSpPr>
        <p:spPr>
          <a:xfrm>
            <a:off x="1834470" y="2533089"/>
            <a:ext cx="2127930" cy="1624439"/>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 idx="6"/>
            <a:endCxn id="8" idx="1"/>
          </p:cNvCxnSpPr>
          <p:nvPr/>
        </p:nvCxnSpPr>
        <p:spPr>
          <a:xfrm>
            <a:off x="1968381" y="2209800"/>
            <a:ext cx="5785530" cy="340692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 idx="0"/>
            <a:endCxn id="12" idx="0"/>
          </p:cNvCxnSpPr>
          <p:nvPr/>
        </p:nvCxnSpPr>
        <p:spPr>
          <a:xfrm flipV="1">
            <a:off x="1511181" y="1739239"/>
            <a:ext cx="6278311" cy="1336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7" idx="6"/>
            <a:endCxn id="9" idx="2"/>
          </p:cNvCxnSpPr>
          <p:nvPr/>
        </p:nvCxnSpPr>
        <p:spPr>
          <a:xfrm>
            <a:off x="1968381" y="2209800"/>
            <a:ext cx="3099987" cy="261786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5" idx="0"/>
            <a:endCxn id="10" idx="3"/>
          </p:cNvCxnSpPr>
          <p:nvPr/>
        </p:nvCxnSpPr>
        <p:spPr>
          <a:xfrm flipV="1">
            <a:off x="3330011" y="2831479"/>
            <a:ext cx="766300" cy="153898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 idx="0"/>
            <a:endCxn id="10" idx="4"/>
          </p:cNvCxnSpPr>
          <p:nvPr/>
        </p:nvCxnSpPr>
        <p:spPr>
          <a:xfrm flipH="1" flipV="1">
            <a:off x="4419600" y="2965390"/>
            <a:ext cx="1105968" cy="140507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8" idx="2"/>
            <a:endCxn id="10" idx="6"/>
          </p:cNvCxnSpPr>
          <p:nvPr/>
        </p:nvCxnSpPr>
        <p:spPr>
          <a:xfrm flipH="1" flipV="1">
            <a:off x="4876800" y="2508190"/>
            <a:ext cx="2743200" cy="343182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4" idx="7"/>
            <a:endCxn id="10" idx="2"/>
          </p:cNvCxnSpPr>
          <p:nvPr/>
        </p:nvCxnSpPr>
        <p:spPr>
          <a:xfrm flipV="1">
            <a:off x="1253329" y="2508190"/>
            <a:ext cx="2709071" cy="323815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6" idx="2"/>
            <a:endCxn id="10" idx="2"/>
          </p:cNvCxnSpPr>
          <p:nvPr/>
        </p:nvCxnSpPr>
        <p:spPr>
          <a:xfrm flipH="1" flipV="1">
            <a:off x="3962400" y="2508190"/>
            <a:ext cx="124981" cy="345818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3" idx="1"/>
            <a:endCxn id="4" idx="0"/>
          </p:cNvCxnSpPr>
          <p:nvPr/>
        </p:nvCxnSpPr>
        <p:spPr>
          <a:xfrm flipH="1">
            <a:off x="930040" y="3834239"/>
            <a:ext cx="3166271" cy="177819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3" idx="2"/>
            <a:endCxn id="13" idx="6"/>
          </p:cNvCxnSpPr>
          <p:nvPr/>
        </p:nvCxnSpPr>
        <p:spPr>
          <a:xfrm flipH="1" flipV="1">
            <a:off x="2425581" y="3943171"/>
            <a:ext cx="1536819" cy="21435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3" idx="4"/>
            <a:endCxn id="6" idx="2"/>
          </p:cNvCxnSpPr>
          <p:nvPr/>
        </p:nvCxnSpPr>
        <p:spPr>
          <a:xfrm>
            <a:off x="1968381" y="4400371"/>
            <a:ext cx="2119000" cy="156600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3" idx="7"/>
            <a:endCxn id="11" idx="0"/>
          </p:cNvCxnSpPr>
          <p:nvPr/>
        </p:nvCxnSpPr>
        <p:spPr>
          <a:xfrm flipV="1">
            <a:off x="2291670" y="3416550"/>
            <a:ext cx="4700241" cy="20333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3" idx="6"/>
            <a:endCxn id="8" idx="3"/>
          </p:cNvCxnSpPr>
          <p:nvPr/>
        </p:nvCxnSpPr>
        <p:spPr>
          <a:xfrm>
            <a:off x="2425581" y="3943171"/>
            <a:ext cx="5328330" cy="232013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6" idx="6"/>
            <a:endCxn id="11" idx="4"/>
          </p:cNvCxnSpPr>
          <p:nvPr/>
        </p:nvCxnSpPr>
        <p:spPr>
          <a:xfrm flipV="1">
            <a:off x="5001781" y="4330950"/>
            <a:ext cx="1990130" cy="163542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stCxn id="4" idx="5"/>
            <a:endCxn id="11" idx="2"/>
          </p:cNvCxnSpPr>
          <p:nvPr/>
        </p:nvCxnSpPr>
        <p:spPr>
          <a:xfrm flipV="1">
            <a:off x="1253329" y="3873750"/>
            <a:ext cx="5281382" cy="251917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4" idx="0"/>
            <a:endCxn id="12" idx="3"/>
          </p:cNvCxnSpPr>
          <p:nvPr/>
        </p:nvCxnSpPr>
        <p:spPr>
          <a:xfrm flipV="1">
            <a:off x="930040" y="2519728"/>
            <a:ext cx="6536163" cy="309270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4" idx="6"/>
            <a:endCxn id="9" idx="3"/>
          </p:cNvCxnSpPr>
          <p:nvPr/>
        </p:nvCxnSpPr>
        <p:spPr>
          <a:xfrm flipV="1">
            <a:off x="1387240" y="5150950"/>
            <a:ext cx="3815039" cy="918686"/>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stCxn id="5" idx="6"/>
            <a:endCxn id="11" idx="3"/>
          </p:cNvCxnSpPr>
          <p:nvPr/>
        </p:nvCxnSpPr>
        <p:spPr>
          <a:xfrm flipV="1">
            <a:off x="3787211" y="4197039"/>
            <a:ext cx="2881411" cy="63062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stCxn id="5" idx="6"/>
            <a:endCxn id="9" idx="3"/>
          </p:cNvCxnSpPr>
          <p:nvPr/>
        </p:nvCxnSpPr>
        <p:spPr>
          <a:xfrm>
            <a:off x="3787211" y="4827661"/>
            <a:ext cx="1415068" cy="323289"/>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6" idx="0"/>
            <a:endCxn id="12" idx="2"/>
          </p:cNvCxnSpPr>
          <p:nvPr/>
        </p:nvCxnSpPr>
        <p:spPr>
          <a:xfrm flipV="1">
            <a:off x="4544581" y="2196439"/>
            <a:ext cx="2787711" cy="331273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stCxn id="5" idx="0"/>
            <a:endCxn id="12" idx="1"/>
          </p:cNvCxnSpPr>
          <p:nvPr/>
        </p:nvCxnSpPr>
        <p:spPr>
          <a:xfrm flipV="1">
            <a:off x="3330011" y="1873150"/>
            <a:ext cx="4136192" cy="249731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12" idx="3"/>
            <a:endCxn id="3" idx="6"/>
          </p:cNvCxnSpPr>
          <p:nvPr/>
        </p:nvCxnSpPr>
        <p:spPr>
          <a:xfrm flipH="1">
            <a:off x="4876800" y="2519728"/>
            <a:ext cx="2589403" cy="163780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9" idx="1"/>
            <a:endCxn id="12" idx="1"/>
          </p:cNvCxnSpPr>
          <p:nvPr/>
        </p:nvCxnSpPr>
        <p:spPr>
          <a:xfrm flipV="1">
            <a:off x="5202279" y="1873150"/>
            <a:ext cx="2263924" cy="263122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a:stCxn id="9" idx="2"/>
            <a:endCxn id="13" idx="6"/>
          </p:cNvCxnSpPr>
          <p:nvPr/>
        </p:nvCxnSpPr>
        <p:spPr>
          <a:xfrm flipH="1" flipV="1">
            <a:off x="2425581" y="3943171"/>
            <a:ext cx="2642787" cy="88449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stCxn id="4" idx="7"/>
            <a:endCxn id="8" idx="1"/>
          </p:cNvCxnSpPr>
          <p:nvPr/>
        </p:nvCxnSpPr>
        <p:spPr>
          <a:xfrm flipV="1">
            <a:off x="1253329" y="5616723"/>
            <a:ext cx="6500582" cy="12962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5" idx="5"/>
            <a:endCxn id="8" idx="1"/>
          </p:cNvCxnSpPr>
          <p:nvPr/>
        </p:nvCxnSpPr>
        <p:spPr>
          <a:xfrm>
            <a:off x="3653300" y="5150950"/>
            <a:ext cx="4100611" cy="46577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503084173"/>
      </p:ext>
    </p:extLst>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normAutofit/>
          </a:bodyPr>
          <a:lstStyle/>
          <a:p>
            <a:r>
              <a:rPr lang="en-US" dirty="0" smtClean="0"/>
              <a:t>Classic Management Structure</a:t>
            </a:r>
            <a:endParaRPr lang="en-US" dirty="0"/>
          </a:p>
        </p:txBody>
      </p:sp>
      <p:sp>
        <p:nvSpPr>
          <p:cNvPr id="3" name="Oval 2"/>
          <p:cNvSpPr/>
          <p:nvPr/>
        </p:nvSpPr>
        <p:spPr>
          <a:xfrm>
            <a:off x="3886200" y="559891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405925" y="473437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524000" y="473437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971800" y="472226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320325" y="301666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688508" y="469021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800600" y="465460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6200" y="15937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744768" y="301666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695488" y="465460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886200" y="301666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0" idx="4"/>
            <a:endCxn id="13" idx="0"/>
          </p:cNvCxnSpPr>
          <p:nvPr/>
        </p:nvCxnSpPr>
        <p:spPr>
          <a:xfrm>
            <a:off x="4343400" y="2508190"/>
            <a:ext cx="0" cy="50847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3"/>
            <a:endCxn id="7" idx="7"/>
          </p:cNvCxnSpPr>
          <p:nvPr/>
        </p:nvCxnSpPr>
        <p:spPr>
          <a:xfrm flipH="1">
            <a:off x="2100814" y="2374279"/>
            <a:ext cx="1919297" cy="77629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5"/>
            <a:endCxn id="11" idx="1"/>
          </p:cNvCxnSpPr>
          <p:nvPr/>
        </p:nvCxnSpPr>
        <p:spPr>
          <a:xfrm>
            <a:off x="4666689" y="2374279"/>
            <a:ext cx="2211990" cy="77629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3"/>
            <a:endCxn id="4" idx="0"/>
          </p:cNvCxnSpPr>
          <p:nvPr/>
        </p:nvCxnSpPr>
        <p:spPr>
          <a:xfrm flipH="1">
            <a:off x="863125" y="3797154"/>
            <a:ext cx="591111" cy="937216"/>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4"/>
            <a:endCxn id="5" idx="0"/>
          </p:cNvCxnSpPr>
          <p:nvPr/>
        </p:nvCxnSpPr>
        <p:spPr>
          <a:xfrm>
            <a:off x="1777525" y="3931065"/>
            <a:ext cx="203675" cy="80330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3"/>
            <a:endCxn id="6" idx="0"/>
          </p:cNvCxnSpPr>
          <p:nvPr/>
        </p:nvCxnSpPr>
        <p:spPr>
          <a:xfrm flipH="1">
            <a:off x="3429000" y="3797154"/>
            <a:ext cx="591111" cy="925109"/>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4"/>
            <a:endCxn id="3" idx="0"/>
          </p:cNvCxnSpPr>
          <p:nvPr/>
        </p:nvCxnSpPr>
        <p:spPr>
          <a:xfrm>
            <a:off x="4343400" y="3931065"/>
            <a:ext cx="0" cy="166785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5"/>
            <a:endCxn id="9" idx="0"/>
          </p:cNvCxnSpPr>
          <p:nvPr/>
        </p:nvCxnSpPr>
        <p:spPr>
          <a:xfrm>
            <a:off x="4666689" y="3797154"/>
            <a:ext cx="591111" cy="85745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4"/>
            <a:endCxn id="8" idx="0"/>
          </p:cNvCxnSpPr>
          <p:nvPr/>
        </p:nvCxnSpPr>
        <p:spPr>
          <a:xfrm flipH="1">
            <a:off x="7145708" y="3931065"/>
            <a:ext cx="56260" cy="75915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5"/>
            <a:endCxn id="12" idx="0"/>
          </p:cNvCxnSpPr>
          <p:nvPr/>
        </p:nvCxnSpPr>
        <p:spPr>
          <a:xfrm>
            <a:off x="7525257" y="3797154"/>
            <a:ext cx="627431" cy="85745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43296958"/>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Elements of Control</a:t>
            </a:r>
            <a:endParaRPr lang="en-US" dirty="0"/>
          </a:p>
        </p:txBody>
      </p:sp>
      <p:sp>
        <p:nvSpPr>
          <p:cNvPr id="3" name="TextBox 2"/>
          <p:cNvSpPr txBox="1"/>
          <p:nvPr/>
        </p:nvSpPr>
        <p:spPr>
          <a:xfrm>
            <a:off x="2057400" y="2122206"/>
            <a:ext cx="4953000" cy="3539430"/>
          </a:xfrm>
          <a:prstGeom prst="rect">
            <a:avLst/>
          </a:prstGeom>
          <a:noFill/>
        </p:spPr>
        <p:txBody>
          <a:bodyPr wrap="square" rtlCol="0">
            <a:spAutoFit/>
          </a:bodyPr>
          <a:lstStyle/>
          <a:p>
            <a:pPr marL="571500" indent="-571500">
              <a:buFont typeface="Arial" pitchFamily="34" charset="0"/>
              <a:buChar char="•"/>
            </a:pPr>
            <a:r>
              <a:rPr lang="en-US" sz="4000" dirty="0" smtClean="0">
                <a:latin typeface="+mj-lt"/>
                <a:ea typeface="+mj-ea"/>
                <a:cs typeface="+mj-cs"/>
              </a:rPr>
              <a:t>Leadership</a:t>
            </a:r>
          </a:p>
          <a:p>
            <a:pPr marL="1028700" lvl="1" indent="-571500">
              <a:buFont typeface="Arial" pitchFamily="34" charset="0"/>
              <a:buChar char="•"/>
            </a:pPr>
            <a:r>
              <a:rPr lang="en-US" sz="3200" dirty="0" smtClean="0">
                <a:latin typeface="+mj-lt"/>
                <a:ea typeface="+mj-ea"/>
                <a:cs typeface="+mj-cs"/>
              </a:rPr>
              <a:t>Vision Setting</a:t>
            </a:r>
            <a:endParaRPr lang="en-US" sz="4000" dirty="0">
              <a:latin typeface="+mj-lt"/>
              <a:ea typeface="+mj-ea"/>
              <a:cs typeface="+mj-cs"/>
            </a:endParaRPr>
          </a:p>
          <a:p>
            <a:pPr marL="571500" indent="-571500">
              <a:buFont typeface="Arial" pitchFamily="34" charset="0"/>
              <a:buChar char="•"/>
            </a:pPr>
            <a:r>
              <a:rPr lang="en-US" sz="4000" dirty="0" smtClean="0">
                <a:latin typeface="+mj-lt"/>
                <a:ea typeface="+mj-ea"/>
                <a:cs typeface="+mj-cs"/>
              </a:rPr>
              <a:t>Management</a:t>
            </a:r>
          </a:p>
          <a:p>
            <a:pPr marL="1028700" lvl="1" indent="-571500">
              <a:buFont typeface="Arial" pitchFamily="34" charset="0"/>
              <a:buChar char="•"/>
            </a:pPr>
            <a:r>
              <a:rPr lang="en-US" sz="3200" dirty="0">
                <a:latin typeface="+mj-lt"/>
                <a:ea typeface="+mj-ea"/>
                <a:cs typeface="+mj-cs"/>
              </a:rPr>
              <a:t>Communications</a:t>
            </a:r>
          </a:p>
          <a:p>
            <a:pPr marL="571500" indent="-571500">
              <a:buFont typeface="Arial" pitchFamily="34" charset="0"/>
              <a:buChar char="•"/>
            </a:pPr>
            <a:r>
              <a:rPr lang="en-US" sz="4000" dirty="0" smtClean="0">
                <a:latin typeface="+mj-lt"/>
                <a:ea typeface="+mj-ea"/>
                <a:cs typeface="+mj-cs"/>
              </a:rPr>
              <a:t>Supervision</a:t>
            </a:r>
          </a:p>
          <a:p>
            <a:pPr marL="1028700" lvl="1" indent="-571500">
              <a:buFont typeface="Arial" pitchFamily="34" charset="0"/>
              <a:buChar char="•"/>
            </a:pPr>
            <a:r>
              <a:rPr lang="en-US" sz="3200" dirty="0">
                <a:latin typeface="+mj-lt"/>
                <a:ea typeface="+mj-ea"/>
                <a:cs typeface="+mj-cs"/>
              </a:rPr>
              <a:t>Maintenance</a:t>
            </a:r>
          </a:p>
        </p:txBody>
      </p:sp>
    </p:spTree>
    <p:extLst>
      <p:ext uri="{BB962C8B-B14F-4D97-AF65-F5344CB8AC3E}">
        <p14:creationId xmlns="" xmlns:p14="http://schemas.microsoft.com/office/powerpoint/2010/main" val="4035766245"/>
      </p:ext>
    </p:extLst>
  </p:cSld>
  <p:clrMapOvr>
    <a:masterClrMapping/>
  </p:clrMapOvr>
  <p:transition>
    <p:wipe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lstStyle/>
          <a:p>
            <a:r>
              <a:rPr lang="en-US" dirty="0" smtClean="0"/>
              <a:t>Classic Management Structure</a:t>
            </a:r>
            <a:endParaRPr lang="en-US" dirty="0"/>
          </a:p>
        </p:txBody>
      </p:sp>
      <p:sp>
        <p:nvSpPr>
          <p:cNvPr id="3" name="Oval 2"/>
          <p:cNvSpPr/>
          <p:nvPr/>
        </p:nvSpPr>
        <p:spPr>
          <a:xfrm>
            <a:off x="3886200" y="559891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405925" y="473437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524000" y="473437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971800" y="472226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320325" y="301666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688508" y="469021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800600" y="465460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6200" y="15937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744768" y="301666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695488" y="465460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886200" y="301666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0" idx="4"/>
            <a:endCxn id="13" idx="0"/>
          </p:cNvCxnSpPr>
          <p:nvPr/>
        </p:nvCxnSpPr>
        <p:spPr>
          <a:xfrm>
            <a:off x="4343400" y="2508190"/>
            <a:ext cx="0" cy="50847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3"/>
            <a:endCxn id="7" idx="7"/>
          </p:cNvCxnSpPr>
          <p:nvPr/>
        </p:nvCxnSpPr>
        <p:spPr>
          <a:xfrm flipH="1">
            <a:off x="2100814" y="2374279"/>
            <a:ext cx="1919297" cy="77629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5"/>
            <a:endCxn id="11" idx="1"/>
          </p:cNvCxnSpPr>
          <p:nvPr/>
        </p:nvCxnSpPr>
        <p:spPr>
          <a:xfrm>
            <a:off x="4666689" y="2374279"/>
            <a:ext cx="2211990" cy="77629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3"/>
            <a:endCxn id="4" idx="0"/>
          </p:cNvCxnSpPr>
          <p:nvPr/>
        </p:nvCxnSpPr>
        <p:spPr>
          <a:xfrm flipH="1">
            <a:off x="863125" y="3797154"/>
            <a:ext cx="591111" cy="937216"/>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4"/>
            <a:endCxn id="5" idx="0"/>
          </p:cNvCxnSpPr>
          <p:nvPr/>
        </p:nvCxnSpPr>
        <p:spPr>
          <a:xfrm>
            <a:off x="1777525" y="3931065"/>
            <a:ext cx="203675" cy="80330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3"/>
            <a:endCxn id="6" idx="0"/>
          </p:cNvCxnSpPr>
          <p:nvPr/>
        </p:nvCxnSpPr>
        <p:spPr>
          <a:xfrm flipH="1">
            <a:off x="3429000" y="3797154"/>
            <a:ext cx="591111" cy="925109"/>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4"/>
            <a:endCxn id="3" idx="0"/>
          </p:cNvCxnSpPr>
          <p:nvPr/>
        </p:nvCxnSpPr>
        <p:spPr>
          <a:xfrm>
            <a:off x="4343400" y="3931065"/>
            <a:ext cx="0" cy="166785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5"/>
            <a:endCxn id="9" idx="0"/>
          </p:cNvCxnSpPr>
          <p:nvPr/>
        </p:nvCxnSpPr>
        <p:spPr>
          <a:xfrm>
            <a:off x="4666689" y="3797154"/>
            <a:ext cx="591111" cy="85745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4"/>
            <a:endCxn id="8" idx="0"/>
          </p:cNvCxnSpPr>
          <p:nvPr/>
        </p:nvCxnSpPr>
        <p:spPr>
          <a:xfrm flipH="1">
            <a:off x="7145708" y="3931065"/>
            <a:ext cx="56260" cy="75915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5"/>
            <a:endCxn id="12" idx="0"/>
          </p:cNvCxnSpPr>
          <p:nvPr/>
        </p:nvCxnSpPr>
        <p:spPr>
          <a:xfrm>
            <a:off x="7525257" y="3797154"/>
            <a:ext cx="627431" cy="85745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94656166"/>
      </p:ext>
    </p:extLst>
  </p:cSld>
  <p:clrMapOvr>
    <a:masterClrMapping/>
  </p:clrMapOvr>
  <p:transition spd="slow">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lstStyle/>
          <a:p>
            <a:pPr algn="ctr"/>
            <a:r>
              <a:rPr lang="en-US" dirty="0" smtClean="0"/>
              <a:t>Communications Check</a:t>
            </a:r>
            <a:endParaRPr lang="en-US" dirty="0"/>
          </a:p>
        </p:txBody>
      </p:sp>
      <p:sp>
        <p:nvSpPr>
          <p:cNvPr id="3" name="Oval 2"/>
          <p:cNvSpPr/>
          <p:nvPr/>
        </p:nvSpPr>
        <p:spPr>
          <a:xfrm>
            <a:off x="3886200" y="559891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405925" y="473437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524000" y="473437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971800" y="472226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320325" y="301666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557446" y="468451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858284" y="473437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6200" y="15937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744768" y="301666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746763" y="468451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896882" y="315057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0" idx="4"/>
            <a:endCxn id="13" idx="0"/>
          </p:cNvCxnSpPr>
          <p:nvPr/>
        </p:nvCxnSpPr>
        <p:spPr>
          <a:xfrm>
            <a:off x="4343400" y="2508190"/>
            <a:ext cx="10682" cy="642386"/>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3"/>
            <a:endCxn id="7" idx="7"/>
          </p:cNvCxnSpPr>
          <p:nvPr/>
        </p:nvCxnSpPr>
        <p:spPr>
          <a:xfrm flipH="1">
            <a:off x="2100814" y="2374279"/>
            <a:ext cx="1919297" cy="77629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5"/>
            <a:endCxn id="11" idx="1"/>
          </p:cNvCxnSpPr>
          <p:nvPr/>
        </p:nvCxnSpPr>
        <p:spPr>
          <a:xfrm>
            <a:off x="4666689" y="2374279"/>
            <a:ext cx="2211990" cy="77629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3"/>
            <a:endCxn id="4" idx="0"/>
          </p:cNvCxnSpPr>
          <p:nvPr/>
        </p:nvCxnSpPr>
        <p:spPr>
          <a:xfrm flipH="1">
            <a:off x="863125" y="3797154"/>
            <a:ext cx="591111" cy="937216"/>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4"/>
            <a:endCxn id="5" idx="0"/>
          </p:cNvCxnSpPr>
          <p:nvPr/>
        </p:nvCxnSpPr>
        <p:spPr>
          <a:xfrm>
            <a:off x="1777525" y="3931065"/>
            <a:ext cx="203675" cy="80330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3"/>
            <a:endCxn id="6" idx="0"/>
          </p:cNvCxnSpPr>
          <p:nvPr/>
        </p:nvCxnSpPr>
        <p:spPr>
          <a:xfrm flipH="1">
            <a:off x="3429000" y="3931065"/>
            <a:ext cx="601793" cy="79119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4"/>
            <a:endCxn id="3" idx="0"/>
          </p:cNvCxnSpPr>
          <p:nvPr/>
        </p:nvCxnSpPr>
        <p:spPr>
          <a:xfrm flipH="1">
            <a:off x="4343400" y="4064976"/>
            <a:ext cx="10682" cy="153394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5"/>
            <a:endCxn id="9" idx="0"/>
          </p:cNvCxnSpPr>
          <p:nvPr/>
        </p:nvCxnSpPr>
        <p:spPr>
          <a:xfrm>
            <a:off x="4677371" y="3931065"/>
            <a:ext cx="638113" cy="80330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4"/>
            <a:endCxn id="8" idx="0"/>
          </p:cNvCxnSpPr>
          <p:nvPr/>
        </p:nvCxnSpPr>
        <p:spPr>
          <a:xfrm flipH="1">
            <a:off x="7014646" y="3931065"/>
            <a:ext cx="187322" cy="75345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5"/>
            <a:endCxn id="12" idx="0"/>
          </p:cNvCxnSpPr>
          <p:nvPr/>
        </p:nvCxnSpPr>
        <p:spPr>
          <a:xfrm>
            <a:off x="7525257" y="3797154"/>
            <a:ext cx="678706" cy="88736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6"/>
            <a:endCxn id="13" idx="2"/>
          </p:cNvCxnSpPr>
          <p:nvPr/>
        </p:nvCxnSpPr>
        <p:spPr>
          <a:xfrm>
            <a:off x="2234725" y="3473865"/>
            <a:ext cx="1662157" cy="133911"/>
          </a:xfrm>
          <a:prstGeom prst="straightConnector1">
            <a:avLst/>
          </a:prstGeom>
          <a:ln w="25400">
            <a:solidFill>
              <a:schemeClr val="accent2">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0"/>
            <a:endCxn id="11" idx="0"/>
          </p:cNvCxnSpPr>
          <p:nvPr/>
        </p:nvCxnSpPr>
        <p:spPr>
          <a:xfrm>
            <a:off x="1777525" y="3016665"/>
            <a:ext cx="5424443" cy="0"/>
          </a:xfrm>
          <a:prstGeom prst="straightConnector1">
            <a:avLst/>
          </a:prstGeom>
          <a:ln w="25400">
            <a:solidFill>
              <a:schemeClr val="accent2">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3" idx="6"/>
            <a:endCxn id="11" idx="2"/>
          </p:cNvCxnSpPr>
          <p:nvPr/>
        </p:nvCxnSpPr>
        <p:spPr>
          <a:xfrm flipV="1">
            <a:off x="4811282" y="3473865"/>
            <a:ext cx="1933486" cy="133911"/>
          </a:xfrm>
          <a:prstGeom prst="straightConnector1">
            <a:avLst/>
          </a:prstGeom>
          <a:ln w="25400">
            <a:solidFill>
              <a:schemeClr val="accent2">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6"/>
            <a:endCxn id="5" idx="2"/>
          </p:cNvCxnSpPr>
          <p:nvPr/>
        </p:nvCxnSpPr>
        <p:spPr>
          <a:xfrm>
            <a:off x="1320325" y="5191570"/>
            <a:ext cx="203675" cy="0"/>
          </a:xfrm>
          <a:prstGeom prst="straightConnector1">
            <a:avLst/>
          </a:prstGeom>
          <a:ln w="25400">
            <a:solidFill>
              <a:schemeClr val="accent2">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5"/>
            <a:endCxn id="3" idx="1"/>
          </p:cNvCxnSpPr>
          <p:nvPr/>
        </p:nvCxnSpPr>
        <p:spPr>
          <a:xfrm>
            <a:off x="3752289" y="5502752"/>
            <a:ext cx="267822" cy="230078"/>
          </a:xfrm>
          <a:prstGeom prst="straightConnector1">
            <a:avLst/>
          </a:prstGeom>
          <a:ln w="25400">
            <a:solidFill>
              <a:schemeClr val="accent2">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 idx="7"/>
            <a:endCxn id="9" idx="3"/>
          </p:cNvCxnSpPr>
          <p:nvPr/>
        </p:nvCxnSpPr>
        <p:spPr>
          <a:xfrm flipV="1">
            <a:off x="4666689" y="5514859"/>
            <a:ext cx="325506" cy="217971"/>
          </a:xfrm>
          <a:prstGeom prst="straightConnector1">
            <a:avLst/>
          </a:prstGeom>
          <a:ln w="25400">
            <a:solidFill>
              <a:schemeClr val="accent2">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 idx="6"/>
            <a:endCxn id="9" idx="2"/>
          </p:cNvCxnSpPr>
          <p:nvPr/>
        </p:nvCxnSpPr>
        <p:spPr>
          <a:xfrm>
            <a:off x="3886200" y="5179463"/>
            <a:ext cx="972084" cy="12107"/>
          </a:xfrm>
          <a:prstGeom prst="straightConnector1">
            <a:avLst/>
          </a:prstGeom>
          <a:ln w="25400">
            <a:solidFill>
              <a:schemeClr val="accent2">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 idx="6"/>
            <a:endCxn id="12" idx="2"/>
          </p:cNvCxnSpPr>
          <p:nvPr/>
        </p:nvCxnSpPr>
        <p:spPr>
          <a:xfrm>
            <a:off x="7471846" y="5141719"/>
            <a:ext cx="274917" cy="0"/>
          </a:xfrm>
          <a:prstGeom prst="straightConnector1">
            <a:avLst/>
          </a:prstGeom>
          <a:ln w="25400">
            <a:solidFill>
              <a:schemeClr val="accent2">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848610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3376</TotalTime>
  <Words>409</Words>
  <Application>Microsoft Office PowerPoint</Application>
  <PresentationFormat>On-screen Show (4:3)</PresentationFormat>
  <Paragraphs>73</Paragraphs>
  <Slides>19</Slides>
  <Notes>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 Everything I Need to Know About Game Development That I Didn’t Quite Learn in School</vt:lpstr>
      <vt:lpstr>Peeling the Onion: Basics to Insights</vt:lpstr>
      <vt:lpstr>Talk to yourself</vt:lpstr>
      <vt:lpstr>4 People – 6 Links</vt:lpstr>
      <vt:lpstr>11 People – 55 Links</vt:lpstr>
      <vt:lpstr>Classic Management Structure</vt:lpstr>
      <vt:lpstr>3 Elements of Control</vt:lpstr>
      <vt:lpstr>Classic Management Structure</vt:lpstr>
      <vt:lpstr>Communications Check</vt:lpstr>
      <vt:lpstr>Reality Check</vt:lpstr>
      <vt:lpstr>Cross Organizational Meetings Happen</vt:lpstr>
      <vt:lpstr>Classic Management Structure</vt:lpstr>
      <vt:lpstr>Communications</vt:lpstr>
      <vt:lpstr>Communications Cost</vt:lpstr>
      <vt:lpstr>Communications Issues: Symptoms</vt:lpstr>
      <vt:lpstr>Communications Issues: Causes</vt:lpstr>
      <vt:lpstr>Communications Issues: Analysis</vt:lpstr>
      <vt:lpstr>Project Management</vt:lpstr>
      <vt:lpstr>Scheduling Issues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dc:creator>
  <cp:lastModifiedBy>Tootie</cp:lastModifiedBy>
  <cp:revision>30</cp:revision>
  <dcterms:created xsi:type="dcterms:W3CDTF">2011-10-23T03:18:15Z</dcterms:created>
  <dcterms:modified xsi:type="dcterms:W3CDTF">2011-10-27T19:25:38Z</dcterms:modified>
</cp:coreProperties>
</file>