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DBE8AB-3842-4475-89B5-F6FF00B90B1F}" v="18" dt="2024-10-22T12:24:01.2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9296" autoAdjust="0"/>
  </p:normalViewPr>
  <p:slideViewPr>
    <p:cSldViewPr>
      <p:cViewPr>
        <p:scale>
          <a:sx n="50" d="100"/>
          <a:sy n="50" d="100"/>
        </p:scale>
        <p:origin x="-2400" y="-4128"/>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un Sai" userId="6b27435c20cd5048" providerId="LiveId" clId="{10DBE8AB-3842-4475-89B5-F6FF00B90B1F}"/>
    <pc:docChg chg="undo redo custSel modSld">
      <pc:chgData name="Varun Sai" userId="6b27435c20cd5048" providerId="LiveId" clId="{10DBE8AB-3842-4475-89B5-F6FF00B90B1F}" dt="2024-10-23T03:00:48.627" v="801"/>
      <pc:docMkLst>
        <pc:docMk/>
      </pc:docMkLst>
      <pc:sldChg chg="addSp modSp mod">
        <pc:chgData name="Varun Sai" userId="6b27435c20cd5048" providerId="LiveId" clId="{10DBE8AB-3842-4475-89B5-F6FF00B90B1F}" dt="2024-10-23T03:00:48.627" v="801"/>
        <pc:sldMkLst>
          <pc:docMk/>
          <pc:sldMk cId="215355532" sldId="259"/>
        </pc:sldMkLst>
        <pc:spChg chg="mod">
          <ac:chgData name="Varun Sai" userId="6b27435c20cd5048" providerId="LiveId" clId="{10DBE8AB-3842-4475-89B5-F6FF00B90B1F}" dt="2024-10-22T12:05:33.702" v="416" actId="1076"/>
          <ac:spMkLst>
            <pc:docMk/>
            <pc:sldMk cId="215355532" sldId="259"/>
            <ac:spMk id="2" creationId="{6A33F464-D1AA-71BD-E8E8-9E623AA4F989}"/>
          </ac:spMkLst>
        </pc:spChg>
        <pc:spChg chg="mod">
          <ac:chgData name="Varun Sai" userId="6b27435c20cd5048" providerId="LiveId" clId="{10DBE8AB-3842-4475-89B5-F6FF00B90B1F}" dt="2024-10-22T12:05:33.702" v="416" actId="1076"/>
          <ac:spMkLst>
            <pc:docMk/>
            <pc:sldMk cId="215355532" sldId="259"/>
            <ac:spMk id="3" creationId="{690F19EB-303E-AEB7-52BB-F28B25A828BC}"/>
          </ac:spMkLst>
        </pc:spChg>
        <pc:spChg chg="mod">
          <ac:chgData name="Varun Sai" userId="6b27435c20cd5048" providerId="LiveId" clId="{10DBE8AB-3842-4475-89B5-F6FF00B90B1F}" dt="2024-10-23T03:00:48.627" v="801"/>
          <ac:spMkLst>
            <pc:docMk/>
            <pc:sldMk cId="215355532" sldId="259"/>
            <ac:spMk id="4" creationId="{E05C3FB2-1855-4CF1-388D-5C6E150555AC}"/>
          </ac:spMkLst>
        </pc:spChg>
        <pc:spChg chg="mod">
          <ac:chgData name="Varun Sai" userId="6b27435c20cd5048" providerId="LiveId" clId="{10DBE8AB-3842-4475-89B5-F6FF00B90B1F}" dt="2024-10-22T12:05:33.702" v="416" actId="1076"/>
          <ac:spMkLst>
            <pc:docMk/>
            <pc:sldMk cId="215355532" sldId="259"/>
            <ac:spMk id="6" creationId="{2B204EB5-8496-83FD-C136-E3683E982639}"/>
          </ac:spMkLst>
        </pc:spChg>
        <pc:spChg chg="mod">
          <ac:chgData name="Varun Sai" userId="6b27435c20cd5048" providerId="LiveId" clId="{10DBE8AB-3842-4475-89B5-F6FF00B90B1F}" dt="2024-10-22T12:05:33.702" v="416" actId="1076"/>
          <ac:spMkLst>
            <pc:docMk/>
            <pc:sldMk cId="215355532" sldId="259"/>
            <ac:spMk id="7" creationId="{FA4C99A5-2D2A-0664-FDD2-FFD52F55F8C4}"/>
          </ac:spMkLst>
        </pc:spChg>
        <pc:spChg chg="mod">
          <ac:chgData name="Varun Sai" userId="6b27435c20cd5048" providerId="LiveId" clId="{10DBE8AB-3842-4475-89B5-F6FF00B90B1F}" dt="2024-10-22T12:05:33.702" v="416" actId="1076"/>
          <ac:spMkLst>
            <pc:docMk/>
            <pc:sldMk cId="215355532" sldId="259"/>
            <ac:spMk id="12" creationId="{FD4A362A-FBD5-E7E4-F5BF-7C1838844648}"/>
          </ac:spMkLst>
        </pc:spChg>
        <pc:spChg chg="mod">
          <ac:chgData name="Varun Sai" userId="6b27435c20cd5048" providerId="LiveId" clId="{10DBE8AB-3842-4475-89B5-F6FF00B90B1F}" dt="2024-10-22T15:25:19.869" v="670" actId="123"/>
          <ac:spMkLst>
            <pc:docMk/>
            <pc:sldMk cId="215355532" sldId="259"/>
            <ac:spMk id="14" creationId="{0F391B89-288B-55E3-59B4-96DD91436B8B}"/>
          </ac:spMkLst>
        </pc:spChg>
        <pc:spChg chg="mod">
          <ac:chgData name="Varun Sai" userId="6b27435c20cd5048" providerId="LiveId" clId="{10DBE8AB-3842-4475-89B5-F6FF00B90B1F}" dt="2024-10-22T12:05:33.702" v="416" actId="1076"/>
          <ac:spMkLst>
            <pc:docMk/>
            <pc:sldMk cId="215355532" sldId="259"/>
            <ac:spMk id="15" creationId="{F0006A55-82E5-5FDD-4A12-734471761870}"/>
          </ac:spMkLst>
        </pc:spChg>
        <pc:spChg chg="mod">
          <ac:chgData name="Varun Sai" userId="6b27435c20cd5048" providerId="LiveId" clId="{10DBE8AB-3842-4475-89B5-F6FF00B90B1F}" dt="2024-10-22T12:05:33.702" v="416" actId="1076"/>
          <ac:spMkLst>
            <pc:docMk/>
            <pc:sldMk cId="215355532" sldId="259"/>
            <ac:spMk id="16" creationId="{74C8347B-1787-16B7-F344-B2442882627C}"/>
          </ac:spMkLst>
        </pc:spChg>
        <pc:spChg chg="mod">
          <ac:chgData name="Varun Sai" userId="6b27435c20cd5048" providerId="LiveId" clId="{10DBE8AB-3842-4475-89B5-F6FF00B90B1F}" dt="2024-10-22T15:25:11.087" v="669" actId="123"/>
          <ac:spMkLst>
            <pc:docMk/>
            <pc:sldMk cId="215355532" sldId="259"/>
            <ac:spMk id="17" creationId="{84844E32-52C4-C98F-4E3C-FF1609C7EBC7}"/>
          </ac:spMkLst>
        </pc:spChg>
        <pc:spChg chg="mod">
          <ac:chgData name="Varun Sai" userId="6b27435c20cd5048" providerId="LiveId" clId="{10DBE8AB-3842-4475-89B5-F6FF00B90B1F}" dt="2024-10-23T02:55:17.468" v="783" actId="123"/>
          <ac:spMkLst>
            <pc:docMk/>
            <pc:sldMk cId="215355532" sldId="259"/>
            <ac:spMk id="18" creationId="{51C7DBA8-B523-3CEF-F0A0-D21A8317C1B8}"/>
          </ac:spMkLst>
        </pc:spChg>
        <pc:spChg chg="mod">
          <ac:chgData name="Varun Sai" userId="6b27435c20cd5048" providerId="LiveId" clId="{10DBE8AB-3842-4475-89B5-F6FF00B90B1F}" dt="2024-10-22T12:05:33.702" v="416" actId="1076"/>
          <ac:spMkLst>
            <pc:docMk/>
            <pc:sldMk cId="215355532" sldId="259"/>
            <ac:spMk id="19" creationId="{56456D07-662D-81A0-41A8-A827A4F743A7}"/>
          </ac:spMkLst>
        </pc:spChg>
        <pc:spChg chg="mod">
          <ac:chgData name="Varun Sai" userId="6b27435c20cd5048" providerId="LiveId" clId="{10DBE8AB-3842-4475-89B5-F6FF00B90B1F}" dt="2024-10-22T12:05:33.702" v="416" actId="1076"/>
          <ac:spMkLst>
            <pc:docMk/>
            <pc:sldMk cId="215355532" sldId="259"/>
            <ac:spMk id="20" creationId="{29D071B0-8C1C-D71C-5C5D-1B2ABBC08C97}"/>
          </ac:spMkLst>
        </pc:spChg>
        <pc:spChg chg="mod">
          <ac:chgData name="Varun Sai" userId="6b27435c20cd5048" providerId="LiveId" clId="{10DBE8AB-3842-4475-89B5-F6FF00B90B1F}" dt="2024-10-22T12:05:33.702" v="416" actId="1076"/>
          <ac:spMkLst>
            <pc:docMk/>
            <pc:sldMk cId="215355532" sldId="259"/>
            <ac:spMk id="21" creationId="{D759992F-D3CE-1ADE-F378-14B9B5E09BDA}"/>
          </ac:spMkLst>
        </pc:spChg>
        <pc:spChg chg="mod">
          <ac:chgData name="Varun Sai" userId="6b27435c20cd5048" providerId="LiveId" clId="{10DBE8AB-3842-4475-89B5-F6FF00B90B1F}" dt="2024-10-22T12:05:33.702" v="416" actId="1076"/>
          <ac:spMkLst>
            <pc:docMk/>
            <pc:sldMk cId="215355532" sldId="259"/>
            <ac:spMk id="23" creationId="{B129213C-12E3-8A3D-5B9C-C09F806E2CC1}"/>
          </ac:spMkLst>
        </pc:spChg>
        <pc:spChg chg="mod">
          <ac:chgData name="Varun Sai" userId="6b27435c20cd5048" providerId="LiveId" clId="{10DBE8AB-3842-4475-89B5-F6FF00B90B1F}" dt="2024-10-22T12:16:56.757" v="495" actId="20577"/>
          <ac:spMkLst>
            <pc:docMk/>
            <pc:sldMk cId="215355532" sldId="259"/>
            <ac:spMk id="25" creationId="{D9DA8B80-CF38-1A06-449C-222B1F26F8FE}"/>
          </ac:spMkLst>
        </pc:spChg>
        <pc:spChg chg="mod">
          <ac:chgData name="Varun Sai" userId="6b27435c20cd5048" providerId="LiveId" clId="{10DBE8AB-3842-4475-89B5-F6FF00B90B1F}" dt="2024-10-22T12:05:33.702" v="416" actId="1076"/>
          <ac:spMkLst>
            <pc:docMk/>
            <pc:sldMk cId="215355532" sldId="259"/>
            <ac:spMk id="27" creationId="{D0171118-A452-8446-D338-2FD022614F7F}"/>
          </ac:spMkLst>
        </pc:spChg>
        <pc:spChg chg="mod">
          <ac:chgData name="Varun Sai" userId="6b27435c20cd5048" providerId="LiveId" clId="{10DBE8AB-3842-4475-89B5-F6FF00B90B1F}" dt="2024-10-22T12:05:33.702" v="416" actId="1076"/>
          <ac:spMkLst>
            <pc:docMk/>
            <pc:sldMk cId="215355532" sldId="259"/>
            <ac:spMk id="29" creationId="{BB29E532-5B27-AD52-1B28-26897E6CC31F}"/>
          </ac:spMkLst>
        </pc:spChg>
        <pc:spChg chg="mod">
          <ac:chgData name="Varun Sai" userId="6b27435c20cd5048" providerId="LiveId" clId="{10DBE8AB-3842-4475-89B5-F6FF00B90B1F}" dt="2024-10-22T12:05:33.702" v="416" actId="1076"/>
          <ac:spMkLst>
            <pc:docMk/>
            <pc:sldMk cId="215355532" sldId="259"/>
            <ac:spMk id="31" creationId="{1D37B0B5-9A6D-23AC-9BB7-8D7BBB20D995}"/>
          </ac:spMkLst>
        </pc:spChg>
        <pc:spChg chg="add mod">
          <ac:chgData name="Varun Sai" userId="6b27435c20cd5048" providerId="LiveId" clId="{10DBE8AB-3842-4475-89B5-F6FF00B90B1F}" dt="2024-10-23T02:38:59.654" v="704" actId="123"/>
          <ac:spMkLst>
            <pc:docMk/>
            <pc:sldMk cId="215355532" sldId="259"/>
            <ac:spMk id="32" creationId="{E7B69153-4D2B-E790-59D7-80D4957DA625}"/>
          </ac:spMkLst>
        </pc:spChg>
        <pc:spChg chg="add mod">
          <ac:chgData name="Varun Sai" userId="6b27435c20cd5048" providerId="LiveId" clId="{10DBE8AB-3842-4475-89B5-F6FF00B90B1F}" dt="2024-10-22T15:25:28.836" v="671" actId="123"/>
          <ac:spMkLst>
            <pc:docMk/>
            <pc:sldMk cId="215355532" sldId="259"/>
            <ac:spMk id="35" creationId="{23B7B558-D274-88AF-A1BC-CA7A9E7BABA4}"/>
          </ac:spMkLst>
        </pc:spChg>
        <pc:spChg chg="add">
          <ac:chgData name="Varun Sai" userId="6b27435c20cd5048" providerId="LiveId" clId="{10DBE8AB-3842-4475-89B5-F6FF00B90B1F}" dt="2024-10-22T12:23:46.167" v="499"/>
          <ac:spMkLst>
            <pc:docMk/>
            <pc:sldMk cId="215355532" sldId="259"/>
            <ac:spMk id="36" creationId="{6FABA426-A608-5C90-6C31-F06807C1204E}"/>
          </ac:spMkLst>
        </pc:spChg>
        <pc:spChg chg="add">
          <ac:chgData name="Varun Sai" userId="6b27435c20cd5048" providerId="LiveId" clId="{10DBE8AB-3842-4475-89B5-F6FF00B90B1F}" dt="2024-10-22T12:23:52.432" v="500"/>
          <ac:spMkLst>
            <pc:docMk/>
            <pc:sldMk cId="215355532" sldId="259"/>
            <ac:spMk id="37" creationId="{DFA93386-8C68-2E54-1A7C-77C930A749A1}"/>
          </ac:spMkLst>
        </pc:spChg>
        <pc:spChg chg="add">
          <ac:chgData name="Varun Sai" userId="6b27435c20cd5048" providerId="LiveId" clId="{10DBE8AB-3842-4475-89B5-F6FF00B90B1F}" dt="2024-10-22T12:24:00.138" v="502"/>
          <ac:spMkLst>
            <pc:docMk/>
            <pc:sldMk cId="215355532" sldId="259"/>
            <ac:spMk id="38" creationId="{CEB3832F-9D39-1B96-89DB-2B92ACCF2B53}"/>
          </ac:spMkLst>
        </pc:spChg>
        <pc:spChg chg="add mod">
          <ac:chgData name="Varun Sai" userId="6b27435c20cd5048" providerId="LiveId" clId="{10DBE8AB-3842-4475-89B5-F6FF00B90B1F}" dt="2024-10-22T15:35:43.687" v="695" actId="14100"/>
          <ac:spMkLst>
            <pc:docMk/>
            <pc:sldMk cId="215355532" sldId="259"/>
            <ac:spMk id="41" creationId="{5DFCD796-4837-1476-E9FD-C9F927BF81A3}"/>
          </ac:spMkLst>
        </pc:spChg>
        <pc:grpChg chg="mod">
          <ac:chgData name="Varun Sai" userId="6b27435c20cd5048" providerId="LiveId" clId="{10DBE8AB-3842-4475-89B5-F6FF00B90B1F}" dt="2024-10-22T12:05:33.702" v="416" actId="1076"/>
          <ac:grpSpMkLst>
            <pc:docMk/>
            <pc:sldMk cId="215355532" sldId="259"/>
            <ac:grpSpMk id="33" creationId="{28DD590F-761F-34F1-DE44-8F578D98F820}"/>
          </ac:grpSpMkLst>
        </pc:grpChg>
        <pc:picChg chg="mod">
          <ac:chgData name="Varun Sai" userId="6b27435c20cd5048" providerId="LiveId" clId="{10DBE8AB-3842-4475-89B5-F6FF00B90B1F}" dt="2024-10-22T12:05:33.702" v="416" actId="1076"/>
          <ac:picMkLst>
            <pc:docMk/>
            <pc:sldMk cId="215355532" sldId="259"/>
            <ac:picMk id="9" creationId="{CB6A3E1D-AD94-7507-6722-766540D985C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1"/>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8856021" y="513692"/>
              <a:ext cx="12632378" cy="153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4800" baseline="0" dirty="0">
                  <a:latin typeface="Times New Roman" panose="02020603050405020304" pitchFamily="18" charset="0"/>
                  <a:ea typeface="SimSun" pitchFamily="2" charset="-122"/>
                  <a:cs typeface="Times New Roman" panose="02020603050405020304" pitchFamily="18" charset="0"/>
                </a:rPr>
                <a:t>Single and Multi Objective Optimization of Real World Problems</a:t>
              </a: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05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Times New Roman" panose="02020603050405020304" pitchFamily="18" charset="0"/>
                  <a:ea typeface="SimSun" pitchFamily="2" charset="-122"/>
                  <a:cs typeface="Times New Roman" panose="02020603050405020304" pitchFamily="18" charset="0"/>
                </a:rPr>
                <a:t>Supervisor: Dr. Avishek Chakraborty</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just"/>
              <a:r>
                <a:rPr lang="en-US" sz="27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In the last decade, bio-inspired computation has become one of the most important themes of research into artificial intelligence; it has undergone a very significant increase in research and, as a direct consequence, in publications. The current status of the research in bio-inspired optimization is reviewed hereinafter with a focus on numerical optimization techniques that make up the core of the development of the corresponding bio-inspired solvers. In fact, despite the very fast growth, the field has become extremely controversial and currently, there are no new ideas, so the scientific community is forced to reconsider and redefine the future directions of the research. Especially, it points out several key challenges that need to be met to guarantee the scientific rigor and attraction for both new and established researchers in this domain: scalability, parameter adaptation, and benchmarking of bio-inspired algorithms. The authors propose a standard notation and description of bio-inspired algorithms to enhance readability and consistency among researchers. In the end, it will make communication and cooperation easier among the research community. By dealing with these problems, this research project is creating an environment that will foster innovation in bio-inspired computation. It is thus expected that such renewed focus on the fundamentals of paradigms and rigor in methodology could drive further collaboration and push the discovery of new bio-inspired techniques for solving complex optimization problems. The contribution aims to develop bio-inspired solvers further and increase the impact of bio-inspired computation on artificial intelligence research. These efforts can put the field back on track, continuing its evolution to provide new solutions for some very challenging optimization problems.</a:t>
              </a:r>
              <a:endParaRPr lang="en-IN" sz="27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gn="just"/>
              <a:endParaRPr lang="en-IN" sz="2400" b="1"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700" b="1" dirty="0">
                  <a:solidFill>
                    <a:schemeClr val="tx1"/>
                  </a:solidFill>
                  <a:latin typeface="Times New Roman" panose="02020603050405020304" pitchFamily="18" charset="0"/>
                  <a:cs typeface="Times New Roman" panose="02020603050405020304" pitchFamily="18" charset="0"/>
                </a:rPr>
                <a:t>The expected outcomes of PSO extend to diverse fields due to its flexibility and robustness. In single-objective optimization, PSO delivers precise solutions with fast convergence, reducing computational overhead while improving factors like performance, stability, and resource utilization. For multi-objective problems, PSO excels at finding a well-distributed set of trade-off solutions, ensuring that designers can balance conflicting objectives such as cost, performance, and complexity. In addition, advanced variations like hybrid PSO combine techniques such as genetic algorithms to further enhance exploration and avoid local optima. PSO’s scalability also makes it ideal for handling real-time, dynamic problems, and its ability to adapt to changing environments ensures long-term efficiency in fields like robotics, financial modelling, and bioinformatics. Overall, PSO provides reliable, scalable, and efficient optimization solutions across a wide range of complex, multidimensional, and evolving problems. </a:t>
              </a:r>
              <a:r>
                <a:rPr lang="en-US" sz="2800" b="1" dirty="0">
                  <a:solidFill>
                    <a:schemeClr val="tx1"/>
                  </a:solidFill>
                  <a:latin typeface="Times New Roman" panose="02020603050405020304" pitchFamily="18" charset="0"/>
                  <a:cs typeface="Times New Roman" panose="02020603050405020304" pitchFamily="18" charset="0"/>
                </a:rPr>
                <a:t>PSO is known for its simplicity in implementation, requiring fewer parameters compared to other optimization algorithms, which makes it particularly attractive for both beginners and experts. Another key advantage is its ability to handle noisy or incomplete data, which is common in real-world problems.</a:t>
              </a:r>
              <a:endParaRPr lang="en-IN" sz="2700" b="1" dirty="0">
                <a:solidFill>
                  <a:schemeClr val="tx1"/>
                </a:solidFill>
                <a:latin typeface="Times New Roman" panose="02020603050405020304" pitchFamily="18"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just"/>
              <a:r>
                <a:rPr lang="en-US" sz="2500" b="1" dirty="0">
                  <a:solidFill>
                    <a:schemeClr val="tx1"/>
                  </a:solidFill>
                  <a:latin typeface="Times New Roman" panose="02020603050405020304" pitchFamily="18" charset="0"/>
                  <a:cs typeface="Times New Roman" panose="02020603050405020304" pitchFamily="18" charset="0"/>
                </a:rPr>
                <a:t>The application of PSO in both single-objective and multi-objective optimization will significantly impact society by providing more efficient and optimized solutions in various industries. In single-objective optimization, PSO can optimize processes like power grid management, reducing energy consumption and costs. In manufacturing, PSO can streamline operations, lowering production costs and improving product quality, leading to more affordable goods and services for consumers. For multi-objective optimization, PSO’s ability to handle multiple conflicting objectives simultaneously is crucial in fields like urban planning and infrastructure development, where balancing cost, environmental impact, and social needs is essential. In transportation, PSO can improve traffic management systems, reducing congestion, lowering emissions, and improving air quality. </a:t>
              </a:r>
              <a:r>
                <a:rPr lang="en-US" sz="2800" b="1" dirty="0">
                  <a:solidFill>
                    <a:schemeClr val="tx1"/>
                  </a:solidFill>
                  <a:latin typeface="Times New Roman" panose="02020603050405020304" pitchFamily="18" charset="0"/>
                  <a:cs typeface="Times New Roman" panose="02020603050405020304" pitchFamily="18" charset="0"/>
                </a:rPr>
                <a:t>In healthcare, PSO’s multi-objective capabilities can optimize drug delivery systems by balancing efficacy and safety, while also considering cost-effectiveness, leading to better patient outcomes and more accessible treatments.</a:t>
              </a:r>
              <a:endParaRPr lang="en-US" sz="2500" b="1" dirty="0">
                <a:solidFill>
                  <a:schemeClr val="tx1"/>
                </a:solidFill>
                <a:latin typeface="Times New Roman" panose="02020603050405020304" pitchFamily="18" charset="0"/>
                <a:cs typeface="Times New Roman" panose="02020603050405020304" pitchFamily="18" charset="0"/>
              </a:endParaRPr>
            </a:p>
            <a:p>
              <a:pPr algn="ct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15663"/>
            </a:xfrm>
            <a:prstGeom prst="rect">
              <a:avLst/>
            </a:prstGeom>
            <a:noFill/>
          </p:spPr>
          <p:txBody>
            <a:bodyPr wrap="square" rtlCol="0">
              <a:spAutoFit/>
            </a:bodyPr>
            <a:lstStyle/>
            <a:p>
              <a:r>
                <a:rPr lang="en-IN" sz="60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409919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 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828944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Expected Outcome</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4500" b="1" dirty="0">
                <a:latin typeface="Times New Roman" panose="02020603050405020304" pitchFamily="18" charset="0"/>
                <a:ea typeface="SimSun" pitchFamily="2" charset="-122"/>
                <a:cs typeface="Times New Roman" panose="02020603050405020304" pitchFamily="18" charset="0"/>
              </a:rPr>
              <a:t>V. Varun Sai, D. Hafeez, U. Pavani</a:t>
            </a:r>
            <a:endParaRPr lang="en-IN" sz="4500" b="1" dirty="0">
              <a:latin typeface="Times New Roman" panose="02020603050405020304" pitchFamily="18" charset="0"/>
              <a:ea typeface="SimSun" pitchFamily="2" charset="-122"/>
              <a:cs typeface="Times New Roman" panose="02020603050405020304" pitchFamily="18" charset="0"/>
            </a:endParaRPr>
          </a:p>
        </p:txBody>
      </p:sp>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4" name="Rectangle: Rounded Corners 3">
            <a:extLst>
              <a:ext uri="{FF2B5EF4-FFF2-40B4-BE49-F238E27FC236}">
                <a16:creationId xmlns:a16="http://schemas.microsoft.com/office/drawing/2014/main" id="{E05C3FB2-1855-4CF1-388D-5C6E150555AC}"/>
              </a:ext>
            </a:extLst>
          </p:cNvPr>
          <p:cNvSpPr/>
          <p:nvPr/>
        </p:nvSpPr>
        <p:spPr>
          <a:xfrm>
            <a:off x="20886784" y="15422616"/>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800" b="1" dirty="0">
                <a:solidFill>
                  <a:schemeClr val="tx1"/>
                </a:solidFill>
                <a:latin typeface="Times New Roman" panose="02020603050405020304" pitchFamily="18" charset="0"/>
                <a:cs typeface="Times New Roman" panose="02020603050405020304" pitchFamily="18" charset="0"/>
              </a:rPr>
              <a:t>In conclusion, Particle Swarm Optimization holds immense potential to shape the future of optimization across various industries. Its application in both single-objective and multi-objective optimization offers significant advantages, from improving efficiency and reducing costs to enhancing sustainability and driving innovation. Whether it’s optimizing energy consumption, streamlining manufacturing processes, or balancing complex trade-offs in healthcare and urban planning, PSO provides scalable, adaptable solutions to some of the most pressing challenges of modern society. As advancements in PSO continue—through hybrid models, real-time adaptability, and integration with AI and quantum computing—the algorithm will play a pivotal role in driving smarter, more efficient systems that benefit individuals, industries, and the environment, contributing to a more sustainable and optimized future.</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32" name="TextBox 31">
            <a:extLst>
              <a:ext uri="{FF2B5EF4-FFF2-40B4-BE49-F238E27FC236}">
                <a16:creationId xmlns:a16="http://schemas.microsoft.com/office/drawing/2014/main" id="{E7B69153-4D2B-E790-59D7-80D4957DA625}"/>
              </a:ext>
            </a:extLst>
          </p:cNvPr>
          <p:cNvSpPr txBox="1"/>
          <p:nvPr/>
        </p:nvSpPr>
        <p:spPr>
          <a:xfrm>
            <a:off x="11506201" y="5685670"/>
            <a:ext cx="8876490" cy="17943374"/>
          </a:xfrm>
          <a:prstGeom prst="rect">
            <a:avLst/>
          </a:prstGeom>
          <a:noFill/>
        </p:spPr>
        <p:txBody>
          <a:bodyPr wrap="square" anchor="t">
            <a:spAutoFit/>
          </a:bodyPr>
          <a:lstStyle/>
          <a:p>
            <a:pPr algn="just"/>
            <a:r>
              <a:rPr lang="en-US" sz="3200" b="1" dirty="0">
                <a:latin typeface="Times New Roman" panose="02020603050405020304" pitchFamily="18" charset="0"/>
                <a:cs typeface="Times New Roman" panose="02020603050405020304" pitchFamily="18" charset="0"/>
              </a:rPr>
              <a:t>For Single-Objective Optimization:</a:t>
            </a: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1. </a:t>
            </a:r>
            <a:r>
              <a:rPr lang="en-IN" sz="3200" b="1" dirty="0"/>
              <a:t>Real-Number PSO</a:t>
            </a:r>
            <a:r>
              <a:rPr lang="en-US" sz="3200" b="1" dirty="0">
                <a:latin typeface="Times New Roman" panose="02020603050405020304" pitchFamily="18" charset="0"/>
                <a:cs typeface="Times New Roman" panose="02020603050405020304" pitchFamily="18" charset="0"/>
              </a:rPr>
              <a:t>:  </a:t>
            </a:r>
          </a:p>
          <a:p>
            <a:pPr algn="just"/>
            <a:r>
              <a:rPr lang="en-US" sz="2800" b="1" dirty="0">
                <a:latin typeface="Times New Roman" panose="02020603050405020304" pitchFamily="18" charset="0"/>
                <a:cs typeface="Times New Roman" panose="02020603050405020304" pitchFamily="18" charset="0"/>
              </a:rPr>
              <a:t>Applied to continuous variables, particles update positions in real-number space, optimizing a single fitness function by moving toward their personal best and global best.</a:t>
            </a:r>
          </a:p>
          <a:p>
            <a:pPr algn="just"/>
            <a:endParaRPr lang="en-US" sz="2800" b="1"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2. </a:t>
            </a:r>
            <a:r>
              <a:rPr lang="en-IN" sz="3200" b="1" dirty="0"/>
              <a:t>Binary PSO</a:t>
            </a:r>
            <a:r>
              <a:rPr lang="en-US" sz="3200" b="1" dirty="0">
                <a:latin typeface="Times New Roman" panose="02020603050405020304" pitchFamily="18" charset="0"/>
                <a:cs typeface="Times New Roman" panose="02020603050405020304" pitchFamily="18" charset="0"/>
              </a:rPr>
              <a:t>:</a:t>
            </a:r>
          </a:p>
          <a:p>
            <a:pPr algn="just"/>
            <a:r>
              <a:rPr lang="en-US" sz="2800" b="1" dirty="0">
                <a:latin typeface="Times New Roman" panose="02020603050405020304" pitchFamily="18" charset="0"/>
                <a:cs typeface="Times New Roman" panose="02020603050405020304" pitchFamily="18" charset="0"/>
              </a:rPr>
              <a:t>Used for discrete or binary problems, particles update binary strings based on the probability tied to their personal best and global best, optimizing a single objective.</a:t>
            </a:r>
          </a:p>
          <a:p>
            <a:pPr algn="just"/>
            <a:endParaRPr lang="en-US" sz="28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3. </a:t>
            </a:r>
            <a:r>
              <a:rPr lang="en-US" sz="3200" b="1" dirty="0">
                <a:latin typeface="Times New Roman" panose="02020603050405020304" pitchFamily="18" charset="0"/>
                <a:cs typeface="Times New Roman" panose="02020603050405020304" pitchFamily="18" charset="0"/>
              </a:rPr>
              <a:t>Velocity Clamping:</a:t>
            </a:r>
            <a:endParaRPr lang="en-US" sz="32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Limits the velocity of particles to avoid overshooting the optimal solution.</a:t>
            </a:r>
          </a:p>
          <a:p>
            <a:pPr algn="just"/>
            <a:endParaRPr lang="en-US" sz="28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4. </a:t>
            </a:r>
            <a:r>
              <a:rPr lang="en-US" sz="3200" b="1" dirty="0">
                <a:latin typeface="Times New Roman" panose="02020603050405020304" pitchFamily="18" charset="0"/>
                <a:cs typeface="Times New Roman" panose="02020603050405020304" pitchFamily="18" charset="0"/>
              </a:rPr>
              <a:t>Inertia Weight PSO:</a:t>
            </a:r>
            <a:r>
              <a:rPr lang="en-US" sz="3200" dirty="0">
                <a:latin typeface="Times New Roman" panose="02020603050405020304" pitchFamily="18" charset="0"/>
                <a:cs typeface="Times New Roman" panose="02020603050405020304" pitchFamily="18" charset="0"/>
              </a:rPr>
              <a:t>  </a:t>
            </a:r>
          </a:p>
          <a:p>
            <a:pPr algn="just"/>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Adjusts particle velocities by introducing inertia to balance exploration and exploitation</a:t>
            </a:r>
            <a:r>
              <a:rPr lang="en-US" sz="2800" dirty="0">
                <a:latin typeface="Times New Roman" panose="02020603050405020304" pitchFamily="18" charset="0"/>
                <a:cs typeface="Times New Roman" panose="02020603050405020304" pitchFamily="18" charset="0"/>
              </a:rPr>
              <a:t>.</a:t>
            </a:r>
          </a:p>
          <a:p>
            <a:pPr algn="just"/>
            <a:endParaRPr lang="en-US" sz="2800" dirty="0">
              <a:latin typeface="Times New Roman" panose="02020603050405020304" pitchFamily="18" charset="0"/>
              <a:cs typeface="Times New Roman" panose="02020603050405020304" pitchFamily="18" charset="0"/>
            </a:endParaRPr>
          </a:p>
          <a:p>
            <a:pPr algn="just"/>
            <a:r>
              <a:rPr lang="en-US" sz="3200" b="1" dirty="0">
                <a:latin typeface="Times New Roman" panose="02020603050405020304" pitchFamily="18" charset="0"/>
                <a:cs typeface="Times New Roman" panose="02020603050405020304" pitchFamily="18" charset="0"/>
              </a:rPr>
              <a:t>For Multi-Objective Optimization:</a:t>
            </a:r>
          </a:p>
          <a:p>
            <a:pPr algn="just"/>
            <a:r>
              <a:rPr lang="en-US" sz="3200" dirty="0">
                <a:latin typeface="Times New Roman" panose="02020603050405020304" pitchFamily="18" charset="0"/>
                <a:cs typeface="Times New Roman" panose="02020603050405020304" pitchFamily="18" charset="0"/>
              </a:rPr>
              <a:t>1. </a:t>
            </a:r>
            <a:r>
              <a:rPr lang="en-US" sz="3200" b="1" dirty="0">
                <a:latin typeface="Times New Roman" panose="02020603050405020304" pitchFamily="18" charset="0"/>
                <a:cs typeface="Times New Roman" panose="02020603050405020304" pitchFamily="18" charset="0"/>
              </a:rPr>
              <a:t>Enhanced Multi-Objective PSO:</a:t>
            </a:r>
            <a:r>
              <a:rPr lang="en-US" sz="3200" dirty="0">
                <a:latin typeface="Times New Roman" panose="02020603050405020304" pitchFamily="18" charset="0"/>
                <a:cs typeface="Times New Roman" panose="02020603050405020304" pitchFamily="18" charset="0"/>
              </a:rPr>
              <a:t> </a:t>
            </a:r>
          </a:p>
          <a:p>
            <a:pPr algn="just"/>
            <a:r>
              <a:rPr lang="en-US" sz="2800" b="1" dirty="0">
                <a:latin typeface="Times New Roman" panose="02020603050405020304" pitchFamily="18" charset="0"/>
                <a:cs typeface="Times New Roman" panose="02020603050405020304" pitchFamily="18" charset="0"/>
              </a:rPr>
              <a:t>   EMOPSO uses Lévy flight for wider exploration and the gamma parameter to balance exploration and exploitation, ensuring good convergence.</a:t>
            </a:r>
          </a:p>
          <a:p>
            <a:pPr algn="just"/>
            <a:endParaRPr lang="en-US" sz="28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2. </a:t>
            </a:r>
            <a:r>
              <a:rPr lang="en-US" sz="3200" b="1" dirty="0">
                <a:latin typeface="Times New Roman" panose="02020603050405020304" pitchFamily="18" charset="0"/>
                <a:cs typeface="Times New Roman" panose="02020603050405020304" pitchFamily="18" charset="0"/>
              </a:rPr>
              <a:t>Ring Topology PSO:</a:t>
            </a:r>
            <a:r>
              <a:rPr lang="en-US" sz="3200" dirty="0">
                <a:latin typeface="Times New Roman" panose="02020603050405020304" pitchFamily="18" charset="0"/>
                <a:cs typeface="Times New Roman" panose="02020603050405020304" pitchFamily="18" charset="0"/>
              </a:rPr>
              <a:t>  </a:t>
            </a:r>
          </a:p>
          <a:p>
            <a:pPr algn="just"/>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RING_PSO_SCD allows particles to interact with neighbors, maintaining diversity and avoiding premature convergence.</a:t>
            </a:r>
          </a:p>
          <a:p>
            <a:pPr algn="just"/>
            <a:endParaRPr lang="en-US" sz="28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3. </a:t>
            </a:r>
            <a:r>
              <a:rPr lang="en-US" sz="3200" b="1" dirty="0">
                <a:latin typeface="Times New Roman" panose="02020603050405020304" pitchFamily="18" charset="0"/>
                <a:cs typeface="Times New Roman" panose="02020603050405020304" pitchFamily="18" charset="0"/>
              </a:rPr>
              <a:t>Special Crowding Distance:</a:t>
            </a:r>
            <a:r>
              <a:rPr lang="en-US" sz="3200" dirty="0">
                <a:latin typeface="Times New Roman" panose="02020603050405020304" pitchFamily="18" charset="0"/>
                <a:cs typeface="Times New Roman" panose="02020603050405020304" pitchFamily="18" charset="0"/>
              </a:rPr>
              <a:t>  </a:t>
            </a:r>
          </a:p>
          <a:p>
            <a:pPr algn="just"/>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SCD measures how crowded solutions are to maintain diversity, ensuring solutions are well-spread.</a:t>
            </a:r>
          </a:p>
          <a:p>
            <a:pPr algn="just"/>
            <a:endParaRPr lang="en-US" sz="28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4. </a:t>
            </a:r>
            <a:r>
              <a:rPr lang="en-US" sz="3200" b="1" dirty="0">
                <a:latin typeface="Times New Roman" panose="02020603050405020304" pitchFamily="18" charset="0"/>
                <a:cs typeface="Times New Roman" panose="02020603050405020304" pitchFamily="18" charset="0"/>
              </a:rPr>
              <a:t>Pareto-based Selection:</a:t>
            </a:r>
            <a:r>
              <a:rPr lang="en-US" sz="3200" dirty="0">
                <a:latin typeface="Times New Roman" panose="02020603050405020304" pitchFamily="18" charset="0"/>
                <a:cs typeface="Times New Roman" panose="02020603050405020304" pitchFamily="18" charset="0"/>
              </a:rPr>
              <a:t> </a:t>
            </a:r>
          </a:p>
          <a:p>
            <a:pPr algn="just"/>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This method identifies non-dominated solutions to create a balanced Pareto front for multi-objective problems.</a:t>
            </a:r>
          </a:p>
        </p:txBody>
      </p:sp>
      <p:sp>
        <p:nvSpPr>
          <p:cNvPr id="35" name="TextBox 34">
            <a:extLst>
              <a:ext uri="{FF2B5EF4-FFF2-40B4-BE49-F238E27FC236}">
                <a16:creationId xmlns:a16="http://schemas.microsoft.com/office/drawing/2014/main" id="{23B7B558-D274-88AF-A1BC-CA7A9E7BABA4}"/>
              </a:ext>
            </a:extLst>
          </p:cNvPr>
          <p:cNvSpPr txBox="1"/>
          <p:nvPr/>
        </p:nvSpPr>
        <p:spPr>
          <a:xfrm rot="10800000" flipV="1">
            <a:off x="348507" y="19051024"/>
            <a:ext cx="10243289" cy="18620482"/>
          </a:xfrm>
          <a:prstGeom prst="rect">
            <a:avLst/>
          </a:prstGeom>
          <a:noFill/>
        </p:spPr>
        <p:txBody>
          <a:bodyPr wrap="square" anchor="t">
            <a:spAutoFit/>
          </a:bodyPr>
          <a:lstStyle/>
          <a:p>
            <a:pPr algn="just"/>
            <a:r>
              <a:rPr lang="en-IN" sz="2800" b="1" dirty="0">
                <a:latin typeface="Times New Roman" panose="02020603050405020304" pitchFamily="18" charset="0"/>
                <a:cs typeface="Times New Roman" panose="02020603050405020304" pitchFamily="18" charset="0"/>
              </a:rPr>
              <a:t>Particle Swarm Optimization, inspired by the social behaviour of birds and fish, is a widely used swarm intelligence algorithm designed for both single-objective and multi-objective optimization problems. In single-objective optimization, methods like Global Best PSO, Local Best PSO, Velocity Clamping, and Inertia Weight PSO are employed to balance exploration and exploitation, helping find the best solution for one criterion by adjusting particle velocities and positions. For multi-objective optimization, approaches such as Enhanced Multi-Objective PSO, Ring Topology PSO, Special Crowding Distance, and Pareto-based Selection aim to optimize multiple conflicting objectives simultaneously, ensuring diverse and well-spread solutions on the Pareto front. PSO’s adaptability and simplicity make it highly effective in navigating complex search spaces for optimal solutions across various fields. </a:t>
            </a:r>
            <a:r>
              <a:rPr lang="en-US" sz="2800" b="1" dirty="0">
                <a:latin typeface="Times New Roman" panose="02020603050405020304" pitchFamily="18" charset="0"/>
                <a:cs typeface="Times New Roman" panose="02020603050405020304" pitchFamily="18" charset="0"/>
              </a:rPr>
              <a:t>In addition to its versatility, PSO is valued for its efficiency in handling nonlinear, complex, and multidimensional problems. The algorithm’s simplicity, with minimal parameters to tune, makes it easy to implement and integrate across different applications, from engineering design to artificial intelligence. Advanced variations of PSO, such as hybrid PSO, integrate other optimization techniques like genetic algorithms or differential evolution to further enhance performance and convergence rates. PSO's flexibility allows it to adapt to dynamic environments, where the objective function or constraints change over time, making it suitable for real-time optimization in areas like robotics, network optimization, and financial modelling. The algorithm's inherent parallelism also makes it ideal for large-scale computations and distributed systems. In large-scale optimization, Cooperative PSO splits the problem into smaller subproblems, each optimized by separate swarms that collaborate to find global solutions more efficiently. This is especially useful in fields like bioinformatics and machine learning, where PSO is applied to optimize high-dimensional data and complex models. Furthermore, Swarm Diversity Preservation Techniques help mitigate the issue of early convergence by promoting exploration, ensuring that the swarm does not become overly focused on one region of the search space too early.</a:t>
            </a: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IN" sz="2800" b="1"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5DFCD796-4837-1476-E9FD-C9F927BF81A3}"/>
              </a:ext>
            </a:extLst>
          </p:cNvPr>
          <p:cNvSpPr txBox="1"/>
          <p:nvPr/>
        </p:nvSpPr>
        <p:spPr>
          <a:xfrm>
            <a:off x="10940304" y="25713472"/>
            <a:ext cx="20454092" cy="5262979"/>
          </a:xfrm>
          <a:prstGeom prst="rect">
            <a:avLst/>
          </a:prstGeom>
          <a:noFill/>
        </p:spPr>
        <p:txBody>
          <a:bodyPr wrap="square" anchor="ctr">
            <a:spAutoFit/>
          </a:bodyPr>
          <a:lstStyle/>
          <a:p>
            <a:pPr algn="just"/>
            <a:r>
              <a:rPr lang="en-IN" sz="2800" b="1" dirty="0">
                <a:latin typeface="Times New Roman" panose="02020603050405020304" pitchFamily="18" charset="0"/>
                <a:cs typeface="Times New Roman" panose="02020603050405020304" pitchFamily="18" charset="0"/>
              </a:rPr>
              <a:t>The future of PSO in both single-objective and multi-objective optimization is promising, with advancements aimed at enhancing its efficiency and flexibility. In single-objective optimization, future developments will focus on improving convergence speed and accuracy in complex, nonlinear problems through hybrid PSO methods and adaptive techniques. Multi-objective PSO is expected to evolve with more sophisticated Pareto-based and diversity-preserving strategies, ensuring better exploration of trade-offs between conflicting objectives in areas like engineering design and resource allocation. PSO’s integration with quantum computing, big data, and AI, along with its applications in real-time, large-scale, and decentralized systems, will further broaden its scope in addressing complex, evolving challenges across various industries. </a:t>
            </a:r>
            <a:r>
              <a:rPr lang="en-US" sz="2800" b="1" dirty="0">
                <a:latin typeface="Times New Roman" panose="02020603050405020304" pitchFamily="18" charset="0"/>
                <a:cs typeface="Times New Roman" panose="02020603050405020304" pitchFamily="18" charset="0"/>
              </a:rPr>
              <a:t>Future research will also likely focus on enhancing PSO's ability to deal with dynamic and uncertain environments, making it more robust for real-time applications in fields such as financial forecasting and autonomous decision-making systems. Another important area of development is in constraint-handling techniques for both single and multi-objective optimization, where PSO could be further refined to efficiently address problems with complex constraints, such as in structural design or supply chain optimization.</a:t>
            </a:r>
            <a:endParaRPr lang="en-IN" sz="2800" b="1" dirty="0">
              <a:latin typeface="Times New Roman" panose="02020603050405020304" pitchFamily="18" charset="0"/>
              <a:cs typeface="Times New Roman" panose="02020603050405020304" pitchFamily="18" charset="0"/>
            </a:endParaRPr>
          </a:p>
          <a:p>
            <a:pPr algn="just"/>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7108</TotalTime>
  <Words>1608</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Poppins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Varun Sai</cp:lastModifiedBy>
  <cp:revision>201</cp:revision>
  <cp:lastPrinted>2013-08-04T02:58:23Z</cp:lastPrinted>
  <dcterms:created xsi:type="dcterms:W3CDTF">2011-10-21T15:46:33Z</dcterms:created>
  <dcterms:modified xsi:type="dcterms:W3CDTF">2024-10-23T03:00:55Z</dcterms:modified>
</cp:coreProperties>
</file>