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2C72-23CB-4458-B3AA-1869AC802AA6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B0B-EB3E-4D22-9D20-D6223237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0B05B9-1360-498E-A567-D2FF80E5BB1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E61-5BB2-4A4C-AF08-713EC8993FE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C1E-5E31-4440-AFCB-9A19604AE62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7739-A887-4A98-A71C-18D518E2B4C7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2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36F-1FB0-4ED6-BC96-A6B714459EB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AB5F-4147-493F-8F9D-B19543A7B24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C908-0FF5-4970-98BC-1571382BA23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4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E984F47-2171-4484-8011-DBD8F200590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7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AC93D3-FD4E-449D-9F46-8A7964B6EF8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03BA-F5AF-4E0B-B712-75148EE120B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5602-2166-443E-B592-2E3B60B6B5A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43BA-34EE-465C-9E43-C6BD64C8875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EAF4-0731-4FBD-A89A-2F93C5C894B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78A-BF4D-45B9-9D7A-739C6330C7A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DDC8-202E-45CF-9C17-CE8BAD34204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52BE-0AE3-4CD4-82F2-811BEAE587C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A7F-7286-4E4B-B84C-4444AAABBA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F65EE8-3C06-4325-851E-954DB282FDD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386F-6A81-416E-A730-66F79F0C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74798"/>
            <a:ext cx="9606828" cy="2677648"/>
          </a:xfrm>
        </p:spPr>
        <p:txBody>
          <a:bodyPr/>
          <a:lstStyle/>
          <a:p>
            <a:pPr algn="ctr"/>
            <a:r>
              <a:rPr lang="en-US" sz="3600" dirty="0"/>
              <a:t>HOUSE SALE PRICE PREDICTION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2F79-EADB-418A-B65B-9DC16922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52446"/>
            <a:ext cx="9606828" cy="861420"/>
          </a:xfrm>
        </p:spPr>
        <p:txBody>
          <a:bodyPr/>
          <a:lstStyle/>
          <a:p>
            <a:pPr algn="ctr"/>
            <a:r>
              <a:rPr lang="en-US" dirty="0"/>
              <a:t>Submitted By: </a:t>
            </a:r>
            <a:r>
              <a:rPr lang="en-US" b="1" dirty="0" smtClean="0"/>
              <a:t>PAVANI SAI</a:t>
            </a:r>
            <a:endParaRPr lang="en-US" dirty="0"/>
          </a:p>
          <a:p>
            <a:pPr algn="ctr"/>
            <a:r>
              <a:rPr lang="en-US" dirty="0"/>
              <a:t>INSAID Batch: </a:t>
            </a:r>
            <a:r>
              <a:rPr lang="en-US" b="1" dirty="0" smtClean="0"/>
              <a:t>AUGUST 2020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F1B3-4CD7-4592-BF17-6864022C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E1BF4-BCC3-4F3A-92DE-0E37459C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659423"/>
            <a:ext cx="9967314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2B219-1625-4EA6-812B-D50AAB92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3" y="1214438"/>
            <a:ext cx="5185264" cy="475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E0BC2-0A08-4BFA-8450-2687527F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5" y="1214438"/>
            <a:ext cx="4992576" cy="47555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47C26-F3B6-448A-ABDA-4E553B61AFB5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GarageCars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1 outlier to this as we can see in the right-side of the plot that 4-car garages result in less </a:t>
            </a:r>
            <a:r>
              <a:rPr lang="en-US" dirty="0" err="1"/>
              <a:t>SalePrice</a:t>
            </a:r>
            <a:r>
              <a:rPr lang="en-US" dirty="0"/>
              <a:t>. So, we will have to take care of this outlier.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C9B2BC-F56F-4AD9-B0A2-E0F5858EED47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GarageCars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F93EA6-911D-4878-8AE9-49F1DAAA879A}"/>
              </a:ext>
            </a:extLst>
          </p:cNvPr>
          <p:cNvSpPr txBox="1">
            <a:spLocks/>
          </p:cNvSpPr>
          <p:nvPr/>
        </p:nvSpPr>
        <p:spPr>
          <a:xfrm>
            <a:off x="106067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24119-815A-42DB-BE3B-27CBA41F1ED4}"/>
              </a:ext>
            </a:extLst>
          </p:cNvPr>
          <p:cNvSpPr txBox="1">
            <a:spLocks/>
          </p:cNvSpPr>
          <p:nvPr/>
        </p:nvSpPr>
        <p:spPr>
          <a:xfrm>
            <a:off x="725724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3F164-2A48-4B0C-9127-EDB77157EF40}"/>
              </a:ext>
            </a:extLst>
          </p:cNvPr>
          <p:cNvSpPr/>
          <p:nvPr/>
        </p:nvSpPr>
        <p:spPr>
          <a:xfrm>
            <a:off x="4519246" y="3771900"/>
            <a:ext cx="826477" cy="1477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7FDA-0DBD-467C-BE46-6892C87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9BC0B-087E-404A-8F77-A709BEF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1" y="1534625"/>
            <a:ext cx="4591589" cy="432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24DE1-4A8F-40AD-A7CD-07B6FB40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35" y="1534625"/>
            <a:ext cx="4726965" cy="44484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DF8B53-8009-440A-BC5B-D87EDD4E2139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105D1-712A-4E26-8E61-B869049E5AB7}"/>
              </a:ext>
            </a:extLst>
          </p:cNvPr>
          <p:cNvSpPr txBox="1">
            <a:spLocks/>
          </p:cNvSpPr>
          <p:nvPr/>
        </p:nvSpPr>
        <p:spPr>
          <a:xfrm>
            <a:off x="1069466" y="1240813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8B691-AC7E-4757-8BB5-57E2185C19C9}"/>
              </a:ext>
            </a:extLst>
          </p:cNvPr>
          <p:cNvSpPr txBox="1">
            <a:spLocks/>
          </p:cNvSpPr>
          <p:nvPr/>
        </p:nvSpPr>
        <p:spPr>
          <a:xfrm>
            <a:off x="7105650" y="119685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D9888F-D7F9-4A00-8F49-0045D030641D}"/>
              </a:ext>
            </a:extLst>
          </p:cNvPr>
          <p:cNvSpPr txBox="1">
            <a:spLocks/>
          </p:cNvSpPr>
          <p:nvPr/>
        </p:nvSpPr>
        <p:spPr>
          <a:xfrm>
            <a:off x="1316720" y="6000663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Again, we will have to remove these 2 outliers.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EBCD0-9FE2-4430-BD32-4DF1F66F25A4}"/>
              </a:ext>
            </a:extLst>
          </p:cNvPr>
          <p:cNvSpPr/>
          <p:nvPr/>
        </p:nvSpPr>
        <p:spPr>
          <a:xfrm rot="1422529">
            <a:off x="3930095" y="4063639"/>
            <a:ext cx="408816" cy="1117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BC8CBC-81FC-47D1-B187-82942D4D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02D0E-C493-4FB1-8464-4F485B22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8" y="1286426"/>
            <a:ext cx="5016744" cy="47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6246A-B1AC-431C-B995-DCA74F04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61" y="1286426"/>
            <a:ext cx="5016744" cy="4721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DCD731-8DEA-4531-B991-7789F8E3A6CE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TotalBsmtSF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C794D-2BB3-4E13-A566-57777FE4B402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increases with </a:t>
            </a:r>
            <a:r>
              <a:rPr lang="en-US" sz="1200" b="1" dirty="0" err="1"/>
              <a:t>TotalBsmtSF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in the bottom-right of the plot.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8A5E52-8271-426B-97D7-1F0A40542838}"/>
              </a:ext>
            </a:extLst>
          </p:cNvPr>
          <p:cNvSpPr txBox="1">
            <a:spLocks/>
          </p:cNvSpPr>
          <p:nvPr/>
        </p:nvSpPr>
        <p:spPr>
          <a:xfrm>
            <a:off x="1131012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0B2C26-A686-4354-B3CF-0532CC807006}"/>
              </a:ext>
            </a:extLst>
          </p:cNvPr>
          <p:cNvSpPr txBox="1">
            <a:spLocks/>
          </p:cNvSpPr>
          <p:nvPr/>
        </p:nvSpPr>
        <p:spPr>
          <a:xfrm>
            <a:off x="7096858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5C877D-AAB8-4FFA-BC8E-D757884ED9B7}"/>
              </a:ext>
            </a:extLst>
          </p:cNvPr>
          <p:cNvSpPr/>
          <p:nvPr/>
        </p:nvSpPr>
        <p:spPr>
          <a:xfrm>
            <a:off x="4211515" y="3956538"/>
            <a:ext cx="386861" cy="395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1EAB9B-614A-46CE-A5F2-B44D69DC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1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D836A-A522-4C85-89B1-98C319E0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1" y="811273"/>
            <a:ext cx="5563238" cy="523545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91B90-314A-43B1-AD17-EB822738CE0C}"/>
              </a:ext>
            </a:extLst>
          </p:cNvPr>
          <p:cNvSpPr txBox="1">
            <a:spLocks/>
          </p:cNvSpPr>
          <p:nvPr/>
        </p:nvSpPr>
        <p:spPr>
          <a:xfrm>
            <a:off x="3793148" y="246185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1stFlrSF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939AC-BC95-4D1E-B6B6-AB8020677505}"/>
              </a:ext>
            </a:extLst>
          </p:cNvPr>
          <p:cNvSpPr txBox="1">
            <a:spLocks/>
          </p:cNvSpPr>
          <p:nvPr/>
        </p:nvSpPr>
        <p:spPr>
          <a:xfrm>
            <a:off x="2564863" y="6211398"/>
            <a:ext cx="6895660" cy="4004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 increases with </a:t>
            </a:r>
            <a:r>
              <a:rPr lang="en-US" sz="1400" b="1" dirty="0"/>
              <a:t>1stFlrSF</a:t>
            </a:r>
            <a:r>
              <a:rPr lang="en-US" sz="1400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7ACE-FA8B-4CF8-ABA1-324686C7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8ABF0-6D83-47C6-9241-8BF0BCE1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29" y="907806"/>
            <a:ext cx="5580917" cy="504458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61AC52-A611-4C98-88F2-7B149E9EE663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FullBath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36EDE7-7E1C-4FF7-A378-71271FF81A5A}"/>
              </a:ext>
            </a:extLst>
          </p:cNvPr>
          <p:cNvSpPr txBox="1">
            <a:spLocks/>
          </p:cNvSpPr>
          <p:nvPr/>
        </p:nvSpPr>
        <p:spPr>
          <a:xfrm>
            <a:off x="2749501" y="6185021"/>
            <a:ext cx="6895660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increases with number of </a:t>
            </a:r>
            <a:r>
              <a:rPr lang="en-US" b="1" dirty="0" err="1"/>
              <a:t>FullBath</a:t>
            </a:r>
            <a:r>
              <a:rPr lang="en-US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BA41-32A4-49E3-9F34-BDB8091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CE6CC-F765-4642-928C-49A7C3C1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4" y="1192457"/>
            <a:ext cx="5132510" cy="4888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96177-960E-4AC5-A5E6-A2A2880E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1" y="1192457"/>
            <a:ext cx="5132510" cy="48888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1E12C0-B037-43F1-AC9B-F82A93A101B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TotRmsAbvGrd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218EB9-32CD-44A2-AAA4-45525A962AE0}"/>
              </a:ext>
            </a:extLst>
          </p:cNvPr>
          <p:cNvSpPr txBox="1">
            <a:spLocks/>
          </p:cNvSpPr>
          <p:nvPr/>
        </p:nvSpPr>
        <p:spPr>
          <a:xfrm>
            <a:off x="1421158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FC48A2-E18F-49D6-82C1-7FEA8935D9BC}"/>
              </a:ext>
            </a:extLst>
          </p:cNvPr>
          <p:cNvSpPr txBox="1">
            <a:spLocks/>
          </p:cNvSpPr>
          <p:nvPr/>
        </p:nvSpPr>
        <p:spPr>
          <a:xfrm>
            <a:off x="7263911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8BEB03-90BA-44D0-B017-58385903E833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overall </a:t>
            </a:r>
            <a:r>
              <a:rPr lang="en-US" sz="1200" dirty="0" err="1"/>
              <a:t>increses</a:t>
            </a:r>
            <a:r>
              <a:rPr lang="en-US" sz="1200" dirty="0"/>
              <a:t> with </a:t>
            </a:r>
            <a:r>
              <a:rPr lang="en-US" sz="1200" b="1" dirty="0" err="1"/>
              <a:t>TotRmsAbvGrd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that 14 Rooms house has a </a:t>
            </a:r>
            <a:r>
              <a:rPr lang="en-US" sz="1200" dirty="0" err="1"/>
              <a:t>SalePrice</a:t>
            </a:r>
            <a:r>
              <a:rPr lang="en-US" sz="1200" dirty="0"/>
              <a:t> less than even 7 Rooms house. So, we will have to take care of this outlier.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A8BB6-5E9D-4EF1-AC9E-F58858E5CB45}"/>
              </a:ext>
            </a:extLst>
          </p:cNvPr>
          <p:cNvSpPr/>
          <p:nvPr/>
        </p:nvSpPr>
        <p:spPr>
          <a:xfrm>
            <a:off x="5134179" y="4290646"/>
            <a:ext cx="519275" cy="46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F73519-B38B-4F8E-B6A1-73CE3C01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B0EAE-5D58-4C77-8F2D-B62EC9A6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61599"/>
            <a:ext cx="10964007" cy="52389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0CB61-5C57-426E-BA53-EC2320E7177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YearBuilt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E5EE4-3CD8-41AB-903A-E4C7E980A9A8}"/>
              </a:ext>
            </a:extLst>
          </p:cNvPr>
          <p:cNvSpPr txBox="1">
            <a:spLocks/>
          </p:cNvSpPr>
          <p:nvPr/>
        </p:nvSpPr>
        <p:spPr>
          <a:xfrm>
            <a:off x="1758460" y="6385229"/>
            <a:ext cx="9056077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 general is more for new houses than old houses.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FF3B-54F7-499E-835B-73207AE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4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FE40A-B707-4230-A51B-A067023C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1" y="4431327"/>
            <a:ext cx="5510106" cy="172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530AD-F2B8-4EFF-A1A2-51738B4B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4431327"/>
            <a:ext cx="5291211" cy="1729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F8684-D08E-4288-BCA8-6D1141497D74}"/>
              </a:ext>
            </a:extLst>
          </p:cNvPr>
          <p:cNvSpPr txBox="1">
            <a:spLocks/>
          </p:cNvSpPr>
          <p:nvPr/>
        </p:nvSpPr>
        <p:spPr>
          <a:xfrm>
            <a:off x="229444" y="296369"/>
            <a:ext cx="9056077" cy="161156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/>
              <a:t>Dealing with Missing Values</a:t>
            </a:r>
            <a:endParaRPr lang="en-US" sz="17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more than </a:t>
            </a:r>
            <a:r>
              <a:rPr lang="en-US" sz="1300" b="1" dirty="0"/>
              <a:t>50% missing values</a:t>
            </a:r>
            <a:r>
              <a:rPr lang="en-US" sz="1300" dirty="0"/>
              <a:t>, we have dropped that feature column. List of dropped feature columns are: Alley, </a:t>
            </a:r>
            <a:r>
              <a:rPr lang="en-US" sz="1300" dirty="0" err="1"/>
              <a:t>FireplaceQu</a:t>
            </a:r>
            <a:r>
              <a:rPr lang="en-US" sz="1300" dirty="0"/>
              <a:t>, Fence, </a:t>
            </a:r>
            <a:r>
              <a:rPr lang="en-US" sz="1300" dirty="0" err="1"/>
              <a:t>MiscFeature</a:t>
            </a:r>
            <a:r>
              <a:rPr lang="en-US" sz="1300" dirty="0"/>
              <a:t>, </a:t>
            </a:r>
            <a:r>
              <a:rPr lang="en-US" sz="1300" dirty="0" err="1"/>
              <a:t>PoolQC</a:t>
            </a:r>
            <a:r>
              <a:rPr lang="en-US" sz="13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less than </a:t>
            </a:r>
            <a:r>
              <a:rPr lang="en-US" sz="1300" b="1" dirty="0"/>
              <a:t>50% missing values</a:t>
            </a:r>
            <a:r>
              <a:rPr lang="en-US" sz="1300" dirty="0"/>
              <a:t>, we have kept that feature column.</a:t>
            </a:r>
            <a:br>
              <a:rPr lang="en-US" sz="1300" dirty="0"/>
            </a:br>
            <a:endParaRPr lang="en-US" sz="1300" dirty="0"/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numerical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median</a:t>
            </a:r>
            <a:r>
              <a:rPr lang="en-US" sz="1300" dirty="0"/>
              <a:t> values.</a:t>
            </a:r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categorical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mode</a:t>
            </a:r>
            <a:r>
              <a:rPr lang="en-US" sz="1300" dirty="0"/>
              <a:t> value.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EB227-EEC1-4808-9755-B835FEF5050F}"/>
              </a:ext>
            </a:extLst>
          </p:cNvPr>
          <p:cNvSpPr txBox="1">
            <a:spLocks/>
          </p:cNvSpPr>
          <p:nvPr/>
        </p:nvSpPr>
        <p:spPr>
          <a:xfrm>
            <a:off x="229444" y="2426673"/>
            <a:ext cx="9056077" cy="1611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 </a:t>
            </a:r>
            <a:r>
              <a:rPr lang="en-US" sz="1200" b="1" dirty="0"/>
              <a:t>Year &amp; Month</a:t>
            </a:r>
            <a:r>
              <a:rPr lang="en-US" sz="1200" dirty="0"/>
              <a:t> related features have been interpreted as numerical when they are actually categorical. Thus, we transformed these features from numerical to categorical.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are some categorical features that actually has a particular order just like in </a:t>
            </a:r>
            <a:r>
              <a:rPr lang="en-US" sz="1200" b="1" dirty="0"/>
              <a:t>feedback forms (Ex, </a:t>
            </a:r>
            <a:r>
              <a:rPr lang="en-US" sz="1200" b="1" dirty="0" err="1"/>
              <a:t>VGood</a:t>
            </a:r>
            <a:r>
              <a:rPr lang="en-US" sz="1200" b="1" dirty="0"/>
              <a:t>, Good, Fair, Poor)</a:t>
            </a:r>
            <a:r>
              <a:rPr lang="en-US" sz="1200" dirty="0"/>
              <a:t>. Few examples of such ordinal categorical features in the dataset are: </a:t>
            </a:r>
            <a:r>
              <a:rPr lang="en-US" sz="1200" b="1" dirty="0" err="1"/>
              <a:t>BsmtQual</a:t>
            </a:r>
            <a:r>
              <a:rPr lang="en-US" sz="1200" b="1" dirty="0"/>
              <a:t>, </a:t>
            </a:r>
            <a:r>
              <a:rPr lang="en-US" sz="1200" b="1" dirty="0" err="1"/>
              <a:t>KitchenQual</a:t>
            </a:r>
            <a:r>
              <a:rPr lang="en-US" sz="1200" b="1" dirty="0"/>
              <a:t>, </a:t>
            </a:r>
            <a:r>
              <a:rPr lang="en-US" sz="1200" b="1" dirty="0" err="1"/>
              <a:t>GarageQual</a:t>
            </a:r>
            <a:r>
              <a:rPr lang="en-US" sz="1200" dirty="0"/>
              <a:t> etc. So, </a:t>
            </a:r>
            <a:r>
              <a:rPr lang="en-US" sz="1300" dirty="0"/>
              <a:t>we transformed the ordinal categorical features to numerical features.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EDD09D-18AD-4486-B94B-22FBFDE6E83A}"/>
              </a:ext>
            </a:extLst>
          </p:cNvPr>
          <p:cNvSpPr txBox="1">
            <a:spLocks/>
          </p:cNvSpPr>
          <p:nvPr/>
        </p:nvSpPr>
        <p:spPr>
          <a:xfrm>
            <a:off x="856518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Categorical Features after Data Preprocessing</a:t>
            </a:r>
            <a:endParaRPr lang="en-IN" sz="1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99CD79-583A-45CB-A5D2-688EF91C9CAD}"/>
              </a:ext>
            </a:extLst>
          </p:cNvPr>
          <p:cNvSpPr txBox="1">
            <a:spLocks/>
          </p:cNvSpPr>
          <p:nvPr/>
        </p:nvSpPr>
        <p:spPr>
          <a:xfrm>
            <a:off x="6894780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Numerical Features after Data Preprocessing</a:t>
            </a:r>
            <a:endParaRPr lang="en-IN" sz="1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D141FB-085B-4AB8-9F60-92F95DD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406-DA57-4907-B63F-FFFD971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Random Forest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09D1-92DD-43F4-A826-A395E272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F33BCC-B8E6-4A9F-8C68-6A143A753F52}"/>
              </a:ext>
            </a:extLst>
          </p:cNvPr>
          <p:cNvSpPr txBox="1">
            <a:spLocks/>
          </p:cNvSpPr>
          <p:nvPr/>
        </p:nvSpPr>
        <p:spPr>
          <a:xfrm>
            <a:off x="5056423" y="1430577"/>
            <a:ext cx="5599856" cy="16115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Splitting X (Predictor) &amp; y (Response) Dataset into Train &amp; Test Split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Training : 90 %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Testing : 10 %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A90DC-0F0B-4D3C-8239-1CB2E0FA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882069"/>
            <a:ext cx="2954215" cy="11397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88341B-6C5D-4AEE-9693-1B9FF387258D}"/>
              </a:ext>
            </a:extLst>
          </p:cNvPr>
          <p:cNvSpPr txBox="1">
            <a:spLocks/>
          </p:cNvSpPr>
          <p:nvPr/>
        </p:nvSpPr>
        <p:spPr>
          <a:xfrm>
            <a:off x="318411" y="4141177"/>
            <a:ext cx="5599856" cy="23387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n_estimators</a:t>
            </a:r>
            <a:r>
              <a:rPr lang="en-US" sz="1700" dirty="0"/>
              <a:t> : 260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criterion</a:t>
            </a:r>
            <a:r>
              <a:rPr lang="en-IN" sz="1700" b="1" dirty="0"/>
              <a:t> : </a:t>
            </a:r>
            <a:r>
              <a:rPr lang="en-IN" sz="1700" dirty="0" err="1"/>
              <a:t>mse</a:t>
            </a:r>
            <a:endParaRPr lang="en-IN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max_depth</a:t>
            </a:r>
            <a:r>
              <a:rPr lang="en-IN" sz="1700" dirty="0"/>
              <a:t> : None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min_samples_split</a:t>
            </a:r>
            <a:r>
              <a:rPr lang="en-IN" sz="1700" b="1" dirty="0"/>
              <a:t> : </a:t>
            </a:r>
            <a:r>
              <a:rPr lang="en-IN" sz="1700" dirty="0"/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max_features</a:t>
            </a:r>
            <a:r>
              <a:rPr lang="en-IN" sz="1700" b="1" dirty="0"/>
              <a:t> : </a:t>
            </a:r>
            <a:r>
              <a:rPr lang="en-IN" sz="1700" dirty="0"/>
              <a:t>auto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CA2CE-E880-47F9-AA32-3581E04C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5" y="4721469"/>
            <a:ext cx="6218150" cy="11893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F93CE6-DA2D-48CD-A9CA-5BA967A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25C9-DC00-4277-99E0-BA9BFD36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A02-3D14-49B8-B697-A8D7CAE9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953" y="1143000"/>
            <a:ext cx="3758184" cy="48885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Introduction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About Dataset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Exploratory Data Analysis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Random Forest Regression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A Single Decision Tree From Our Random Forest Model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Feature Importance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The Actual &amp; Predicted Values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BF6B-F216-4EA2-A4FC-E638F4C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8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0CF3-3527-4111-AC03-EFBCEB62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IN" dirty="0"/>
              <a:t>Visualizing A Single Decision Tree From Our Random Forest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8425-4FF8-4648-8986-B524DDDD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F0D7C-B86B-4CEA-B145-1CF6EE5A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1235642"/>
            <a:ext cx="10269416" cy="41452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8C1BF-C9EF-4B25-B657-966F5DBE6CAD}"/>
              </a:ext>
            </a:extLst>
          </p:cNvPr>
          <p:cNvSpPr txBox="1">
            <a:spLocks/>
          </p:cNvSpPr>
          <p:nvPr/>
        </p:nvSpPr>
        <p:spPr>
          <a:xfrm>
            <a:off x="2910254" y="5853107"/>
            <a:ext cx="6594233" cy="41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zoomed-in look at one of the cross-section of the Tree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1050-E180-4E40-97CD-096CE00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3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12DA-6CE7-4BCE-AD32-4DC2BDE0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Feature Importance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4EF6-7000-4A44-9F8E-5BCF8F25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1E5D-EB9E-4BC2-9A53-A40F3A5D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AFBB-1F67-43A9-B932-4E504AB5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228601"/>
            <a:ext cx="10264109" cy="51259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D5053-31D4-4DDA-AC3C-CD6C83A3DD27}"/>
              </a:ext>
            </a:extLst>
          </p:cNvPr>
          <p:cNvSpPr txBox="1">
            <a:spLocks/>
          </p:cNvSpPr>
          <p:nvPr/>
        </p:nvSpPr>
        <p:spPr>
          <a:xfrm>
            <a:off x="867230" y="5477608"/>
            <a:ext cx="10264108" cy="13012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From the above observations we can see that: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 err="1"/>
              <a:t>OverallQual</a:t>
            </a:r>
            <a:r>
              <a:rPr lang="en-US" sz="1000" b="1" dirty="0"/>
              <a:t> (with 59% importance among all the features)</a:t>
            </a:r>
            <a:r>
              <a:rPr lang="en-US" sz="1000" dirty="0"/>
              <a:t> is the most important feature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other features that influence the </a:t>
            </a:r>
            <a:r>
              <a:rPr lang="en-US" sz="1000" b="1" dirty="0" err="1"/>
              <a:t>SalePrice</a:t>
            </a:r>
            <a:r>
              <a:rPr lang="en-US" sz="1000" dirty="0"/>
              <a:t> of a House include </a:t>
            </a:r>
            <a:r>
              <a:rPr lang="en-US" sz="1000" b="1" dirty="0" err="1"/>
              <a:t>GrLivArea</a:t>
            </a:r>
            <a:r>
              <a:rPr lang="en-US" sz="1000" b="1" dirty="0"/>
              <a:t>, </a:t>
            </a:r>
            <a:r>
              <a:rPr lang="en-US" sz="1000" b="1" dirty="0" err="1"/>
              <a:t>TotalBsmtSF</a:t>
            </a:r>
            <a:r>
              <a:rPr lang="en-US" sz="1000" b="1" dirty="0"/>
              <a:t>, BsmtFinSF1, 1stFlrSF, </a:t>
            </a:r>
            <a:r>
              <a:rPr lang="en-US" sz="1000" b="1" dirty="0" err="1"/>
              <a:t>GarageArea</a:t>
            </a:r>
            <a:r>
              <a:rPr lang="en-US" sz="1000" b="1" dirty="0"/>
              <a:t>, </a:t>
            </a:r>
            <a:r>
              <a:rPr lang="en-US" sz="1000" b="1" dirty="0" err="1"/>
              <a:t>TotRmsAbvGrd</a:t>
            </a:r>
            <a:r>
              <a:rPr lang="en-US" sz="1000" b="1" dirty="0"/>
              <a:t>, </a:t>
            </a:r>
            <a:r>
              <a:rPr lang="en-US" sz="1000" b="1" dirty="0" err="1"/>
              <a:t>BsmtUnfSF</a:t>
            </a:r>
            <a:r>
              <a:rPr lang="en-US" sz="1000" b="1" dirty="0"/>
              <a:t>, </a:t>
            </a:r>
            <a:r>
              <a:rPr lang="en-US" sz="1000" b="1" dirty="0" err="1"/>
              <a:t>BsmtQual</a:t>
            </a:r>
            <a:r>
              <a:rPr lang="en-US" sz="1000" b="1" dirty="0"/>
              <a:t>, </a:t>
            </a:r>
            <a:r>
              <a:rPr lang="en-US" sz="1000" b="1" dirty="0" err="1"/>
              <a:t>ExterQual</a:t>
            </a:r>
            <a:r>
              <a:rPr lang="en-US" sz="1000" b="1" dirty="0"/>
              <a:t>, </a:t>
            </a:r>
            <a:r>
              <a:rPr lang="en-US" sz="1000" b="1" dirty="0" err="1"/>
              <a:t>GarageCars</a:t>
            </a:r>
            <a:r>
              <a:rPr lang="en-US" sz="1000" b="1" dirty="0"/>
              <a:t>, </a:t>
            </a:r>
            <a:r>
              <a:rPr lang="en-US" sz="1000" b="1" dirty="0" err="1"/>
              <a:t>WoodDeckSF</a:t>
            </a:r>
            <a:r>
              <a:rPr lang="en-US" sz="1000" b="1" dirty="0"/>
              <a:t>, </a:t>
            </a:r>
            <a:r>
              <a:rPr lang="en-US" sz="1000" b="1" dirty="0" err="1"/>
              <a:t>KitchenQual</a:t>
            </a:r>
            <a:r>
              <a:rPr lang="en-US" sz="1000" b="1" dirty="0"/>
              <a:t>, </a:t>
            </a:r>
            <a:r>
              <a:rPr lang="en-US" sz="1000" b="1" dirty="0" err="1"/>
              <a:t>LotArea</a:t>
            </a:r>
            <a:r>
              <a:rPr lang="en-US" sz="1000" b="1" dirty="0"/>
              <a:t> &amp; 2ndFlrSF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above mentioned </a:t>
            </a:r>
            <a:r>
              <a:rPr lang="en-US" sz="1000" b="1" dirty="0"/>
              <a:t>15 features</a:t>
            </a:r>
            <a:r>
              <a:rPr lang="en-US" sz="1000" dirty="0"/>
              <a:t> together contribute </a:t>
            </a:r>
            <a:r>
              <a:rPr lang="en-US" sz="1000" b="1" dirty="0"/>
              <a:t>93%</a:t>
            </a:r>
            <a:r>
              <a:rPr lang="en-US" sz="1000" dirty="0"/>
              <a:t>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rest of the features contribute just </a:t>
            </a:r>
            <a:r>
              <a:rPr lang="en-US" sz="1000" b="1" dirty="0"/>
              <a:t>7%</a:t>
            </a:r>
            <a:r>
              <a:rPr lang="en-US" sz="1000" dirty="0"/>
              <a:t> in determination of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</p:txBody>
      </p:sp>
    </p:spTree>
    <p:extLst>
      <p:ext uri="{BB962C8B-B14F-4D97-AF65-F5344CB8AC3E}">
        <p14:creationId xmlns:p14="http://schemas.microsoft.com/office/powerpoint/2010/main" val="220049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358-7286-4BF0-B2D5-F2D69C2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IN" dirty="0"/>
              <a:t>Visualizing The Actual &amp; Predicted Values</a:t>
            </a:r>
            <a:r>
              <a:rPr lang="en-IN" b="1" dirty="0"/>
              <a:t/>
            </a:r>
            <a:br>
              <a:rPr lang="en-IN" b="1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346A-17A0-4235-9525-6CEA3A9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E65FA-736E-43A5-9CAE-5B305A5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62289-4983-4007-AB5C-71B7254B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9" y="413238"/>
            <a:ext cx="10389536" cy="55039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24EAB-4834-4E82-BF09-74058623DB87}"/>
              </a:ext>
            </a:extLst>
          </p:cNvPr>
          <p:cNvSpPr txBox="1">
            <a:spLocks/>
          </p:cNvSpPr>
          <p:nvPr/>
        </p:nvSpPr>
        <p:spPr>
          <a:xfrm>
            <a:off x="963946" y="6180992"/>
            <a:ext cx="10264108" cy="5275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 nice plot to check how our model has performed. By observing the overlapping between the </a:t>
            </a:r>
            <a:r>
              <a:rPr lang="en-US" sz="1400" b="1" dirty="0"/>
              <a:t>Actual &amp; Predicted</a:t>
            </a:r>
            <a:r>
              <a:rPr lang="en-US" sz="1400" dirty="0"/>
              <a:t> values, we can conclude that our model has performed fairly well.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6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2937-EF67-43D4-9CAB-33B91DFE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8D1F-47A5-47F6-9D48-696E3740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76" y="1494692"/>
            <a:ext cx="4142468" cy="4712677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Our goal for this project is to use regression technique in order to estimate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 (in dollars) for a particular house as a </a:t>
            </a:r>
            <a:r>
              <a:rPr lang="en-US" b="1" cap="none" dirty="0">
                <a:solidFill>
                  <a:schemeClr val="tx1"/>
                </a:solidFill>
              </a:rPr>
              <a:t>function</a:t>
            </a:r>
            <a:r>
              <a:rPr lang="en-US" cap="none" dirty="0">
                <a:solidFill>
                  <a:schemeClr val="tx1"/>
                </a:solidFill>
              </a:rPr>
              <a:t> of </a:t>
            </a:r>
            <a:r>
              <a:rPr lang="en-US" b="1" cap="none" dirty="0">
                <a:solidFill>
                  <a:schemeClr val="tx1"/>
                </a:solidFill>
              </a:rPr>
              <a:t>81 explanatory variables</a:t>
            </a:r>
            <a:r>
              <a:rPr lang="en-US" cap="none" dirty="0">
                <a:solidFill>
                  <a:schemeClr val="tx1"/>
                </a:solidFill>
              </a:rPr>
              <a:t> describing (almost) every aspect of a house.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We want to find a function that given input data for these 81 explanatory variables </a:t>
            </a:r>
            <a:r>
              <a:rPr lang="en-US" b="1" cap="none" dirty="0">
                <a:solidFill>
                  <a:schemeClr val="tx1"/>
                </a:solidFill>
              </a:rPr>
              <a:t>predicts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b="1" cap="none" dirty="0">
                <a:solidFill>
                  <a:schemeClr val="tx1"/>
                </a:solidFill>
              </a:rPr>
              <a:t> of a house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Which feature </a:t>
            </a:r>
            <a:r>
              <a:rPr lang="en-US" b="1" cap="none" dirty="0">
                <a:solidFill>
                  <a:schemeClr val="tx1"/>
                </a:solidFill>
              </a:rPr>
              <a:t>contribute</a:t>
            </a:r>
            <a:r>
              <a:rPr lang="en-US" cap="none" dirty="0">
                <a:solidFill>
                  <a:schemeClr val="tx1"/>
                </a:solidFill>
              </a:rPr>
              <a:t> to </a:t>
            </a:r>
            <a:r>
              <a:rPr lang="en-US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Visualize the </a:t>
            </a:r>
            <a:r>
              <a:rPr lang="en-US" b="1" cap="none" dirty="0">
                <a:solidFill>
                  <a:schemeClr val="tx1"/>
                </a:solidFill>
              </a:rPr>
              <a:t>relationship</a:t>
            </a:r>
            <a:r>
              <a:rPr lang="en-US" cap="none" dirty="0">
                <a:solidFill>
                  <a:schemeClr val="tx1"/>
                </a:solidFill>
              </a:rPr>
              <a:t> between the </a:t>
            </a:r>
            <a:r>
              <a:rPr lang="en-US" i="1" cap="none" dirty="0">
                <a:solidFill>
                  <a:schemeClr val="tx1"/>
                </a:solidFill>
              </a:rPr>
              <a:t>features</a:t>
            </a:r>
            <a:r>
              <a:rPr lang="en-US" cap="none" dirty="0">
                <a:solidFill>
                  <a:schemeClr val="tx1"/>
                </a:solidFill>
              </a:rPr>
              <a:t> and the </a:t>
            </a:r>
            <a:r>
              <a:rPr lang="en-US" i="1" cap="none" dirty="0">
                <a:solidFill>
                  <a:schemeClr val="tx1"/>
                </a:solidFill>
              </a:rPr>
              <a:t>response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endParaRPr lang="en-IN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A95F-C79A-4F41-83FE-6D9208A6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CC9D-E638-4B07-B447-7FD8D824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9" y="2630424"/>
            <a:ext cx="4225939" cy="1597152"/>
          </a:xfrm>
        </p:spPr>
        <p:txBody>
          <a:bodyPr/>
          <a:lstStyle/>
          <a:p>
            <a:r>
              <a:rPr lang="en-US" sz="3600" dirty="0"/>
              <a:t>2. About Dataset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91D7-4D69-4B5E-9636-25E0552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746" y="1153316"/>
            <a:ext cx="6286500" cy="295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dataset comprises of </a:t>
            </a:r>
            <a:r>
              <a:rPr lang="en-US" sz="1400" b="1" dirty="0"/>
              <a:t>1460 observations of 81 columns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are the </a:t>
            </a:r>
            <a:r>
              <a:rPr lang="en-US" sz="1400" b="1" dirty="0"/>
              <a:t>features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dirty="0"/>
              <a:t>There are </a:t>
            </a:r>
            <a:r>
              <a:rPr lang="en-US" sz="1400" b="1" dirty="0"/>
              <a:t>81 features</a:t>
            </a:r>
            <a:r>
              <a:rPr lang="en-US" sz="1400" dirty="0"/>
              <a:t>. For example, </a:t>
            </a:r>
            <a:r>
              <a:rPr lang="en-US" sz="1400" b="1" dirty="0"/>
              <a:t>Id, </a:t>
            </a:r>
            <a:r>
              <a:rPr lang="en-US" sz="1400" b="1" dirty="0" err="1"/>
              <a:t>MSSubclass</a:t>
            </a:r>
            <a:r>
              <a:rPr lang="en-US" sz="1400" b="1" dirty="0"/>
              <a:t>, </a:t>
            </a:r>
            <a:r>
              <a:rPr lang="en-US" sz="1400" b="1" dirty="0" err="1"/>
              <a:t>MSZoning</a:t>
            </a:r>
            <a:r>
              <a:rPr lang="en-US" sz="1400" b="1" dirty="0"/>
              <a:t>, </a:t>
            </a:r>
            <a:r>
              <a:rPr lang="en-US" sz="1400" b="1" dirty="0" err="1"/>
              <a:t>LotArea</a:t>
            </a:r>
            <a:r>
              <a:rPr lang="en-US" sz="1400" b="1" dirty="0"/>
              <a:t>,</a:t>
            </a:r>
            <a:r>
              <a:rPr lang="en-US" sz="1400" dirty="0"/>
              <a:t> etc.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is the </a:t>
            </a:r>
            <a:r>
              <a:rPr lang="en-US" sz="1400" b="1" dirty="0"/>
              <a:t>response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: property's sale price in dollars (</a:t>
            </a:r>
            <a:r>
              <a:rPr lang="en-US" sz="1400" i="1" dirty="0"/>
              <a:t>this is the target variable that we are trying to predict</a:t>
            </a:r>
            <a:r>
              <a:rPr lang="en-US" sz="1400" dirty="0"/>
              <a:t>)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891E-DF54-4D63-9F00-F568ED80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56D90-85B3-4E3A-9276-7EEAD7C4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06" y="4088423"/>
            <a:ext cx="7192109" cy="22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C4C9-3EA7-41F6-BD14-F25784B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0B8E-0C28-441F-B651-13C57C7C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34ADB-B27B-4343-9DC7-06805928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889672"/>
            <a:ext cx="7000875" cy="48482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F17F0-F930-4330-A0DB-92BE56B912C1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8176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can see that there is a very nice peak. However, we can see that the sale prices deviate from the normal distribution.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81CFA-E8A9-4444-9280-2F6805DEB339}"/>
              </a:ext>
            </a:extLst>
          </p:cNvPr>
          <p:cNvSpPr txBox="1">
            <a:spLocks/>
          </p:cNvSpPr>
          <p:nvPr/>
        </p:nvSpPr>
        <p:spPr>
          <a:xfrm>
            <a:off x="4501661" y="188670"/>
            <a:ext cx="3480289" cy="5312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Sale Price Distribution</a:t>
            </a:r>
            <a:endParaRPr lang="en-IN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058E-8CD1-42B5-93CD-FA7E857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DB31-1609-41B6-B9AD-0F2BAF84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6" y="1133289"/>
            <a:ext cx="5589344" cy="533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39B8E-AB10-4D69-8570-80A498F3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3" y="1133289"/>
            <a:ext cx="5404338" cy="53270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618CC2-4625-4B65-BA6A-8656BB19B8A3}"/>
              </a:ext>
            </a:extLst>
          </p:cNvPr>
          <p:cNvSpPr txBox="1">
            <a:spLocks/>
          </p:cNvSpPr>
          <p:nvPr/>
        </p:nvSpPr>
        <p:spPr>
          <a:xfrm>
            <a:off x="2390821" y="153501"/>
            <a:ext cx="7410358" cy="7169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Correlation Matrix to Find out which Features are most Related to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40342E-7505-4D4A-BD3A-20E99B24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40C0C4-CAC0-4184-8AF0-75B1832D862C}"/>
              </a:ext>
            </a:extLst>
          </p:cNvPr>
          <p:cNvSpPr txBox="1">
            <a:spLocks/>
          </p:cNvSpPr>
          <p:nvPr/>
        </p:nvSpPr>
        <p:spPr>
          <a:xfrm>
            <a:off x="1253453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All Features</a:t>
            </a:r>
            <a:endParaRPr lang="en-IN" sz="1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6728A0-7C6F-43AE-BFB6-ACC5920D1B34}"/>
              </a:ext>
            </a:extLst>
          </p:cNvPr>
          <p:cNvSpPr txBox="1">
            <a:spLocks/>
          </p:cNvSpPr>
          <p:nvPr/>
        </p:nvSpPr>
        <p:spPr>
          <a:xfrm>
            <a:off x="7589594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Top 10 Features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463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D282D-2EEF-4577-BE0F-7A15FCB0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6" y="1223269"/>
            <a:ext cx="6073287" cy="4411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A4B60-E414-4DE3-A572-9F75562B5700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OverallQual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DC34DA-806F-4906-89C6-21C06700ECBF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4491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</a:t>
            </a:r>
            <a:r>
              <a:rPr lang="en-US" dirty="0" err="1"/>
              <a:t>increses</a:t>
            </a:r>
            <a:r>
              <a:rPr lang="en-US" dirty="0"/>
              <a:t> with </a:t>
            </a:r>
            <a:r>
              <a:rPr lang="en-US" b="1" dirty="0" err="1"/>
              <a:t>OverallQual</a:t>
            </a:r>
            <a:r>
              <a:rPr lang="en-US" dirty="0"/>
              <a:t>. The distribution looks good.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9B7C-910A-4A5A-AA63-4D104BE0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259F-BE40-42E3-B6B8-A3DFC9D2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3" y="1433145"/>
            <a:ext cx="4909244" cy="4619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15B87-9866-46A3-9DC8-FF9E3400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52" y="1310053"/>
            <a:ext cx="5040042" cy="47430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4BBBE1-A879-42F6-9949-462961AD2A1B}"/>
              </a:ext>
            </a:extLst>
          </p:cNvPr>
          <p:cNvSpPr/>
          <p:nvPr/>
        </p:nvSpPr>
        <p:spPr>
          <a:xfrm rot="564374">
            <a:off x="3585037" y="4386895"/>
            <a:ext cx="1072662" cy="405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62F10-AD10-4125-91B7-1BD41FE36BD2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GrLivArea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B01AF-922B-414B-B2B2-C5950FACBCD4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GrLivArea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So, we have to remove these outliers for better data analysis.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E0D5AB-A41D-4022-ADCC-535ACC25679B}"/>
              </a:ext>
            </a:extLst>
          </p:cNvPr>
          <p:cNvSpPr txBox="1">
            <a:spLocks/>
          </p:cNvSpPr>
          <p:nvPr/>
        </p:nvSpPr>
        <p:spPr>
          <a:xfrm>
            <a:off x="6785098" y="103749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B3D782-DCCF-4792-9728-3EC8B3B1F26C}"/>
              </a:ext>
            </a:extLst>
          </p:cNvPr>
          <p:cNvSpPr txBox="1">
            <a:spLocks/>
          </p:cNvSpPr>
          <p:nvPr/>
        </p:nvSpPr>
        <p:spPr>
          <a:xfrm>
            <a:off x="928790" y="1184944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DFEF3-16E9-4F42-8EE8-0087CB8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6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4775</TotalTime>
  <Words>907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HOUSE SALE PRICE PREDICTION</vt:lpstr>
      <vt:lpstr>Agenda</vt:lpstr>
      <vt:lpstr>1. Introduction</vt:lpstr>
      <vt:lpstr>2. About Dataset</vt:lpstr>
      <vt:lpstr>3.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Random Forest Regression</vt:lpstr>
      <vt:lpstr>PowerPoint Presentation</vt:lpstr>
      <vt:lpstr>5. Visualizing A Single Decision Tree From Our Random Forest Model</vt:lpstr>
      <vt:lpstr>PowerPoint Presentation</vt:lpstr>
      <vt:lpstr>6. Feature Importance</vt:lpstr>
      <vt:lpstr>PowerPoint Presentation</vt:lpstr>
      <vt:lpstr>7. Visualizing The Actual &amp; Predicted Values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 PRICE PREDICTION</dc:title>
  <dc:creator>Bhaskar Bharat</dc:creator>
  <cp:lastModifiedBy>Pavani Sai Bottu</cp:lastModifiedBy>
  <cp:revision>22</cp:revision>
  <dcterms:created xsi:type="dcterms:W3CDTF">2019-05-09T13:03:37Z</dcterms:created>
  <dcterms:modified xsi:type="dcterms:W3CDTF">2021-02-18T04:27:10Z</dcterms:modified>
</cp:coreProperties>
</file>